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63" r:id="rId4"/>
    <p:sldId id="258" r:id="rId5"/>
    <p:sldId id="257" r:id="rId6"/>
    <p:sldId id="264" r:id="rId7"/>
    <p:sldId id="259" r:id="rId8"/>
    <p:sldId id="265" r:id="rId9"/>
    <p:sldId id="261" r:id="rId10"/>
    <p:sldId id="266" r:id="rId11"/>
    <p:sldId id="260" r:id="rId12"/>
    <p:sldId id="267" r:id="rId13"/>
    <p:sldId id="268" r:id="rId14"/>
    <p:sldId id="271" r:id="rId15"/>
    <p:sldId id="270" r:id="rId16"/>
    <p:sldId id="273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413"/>
    <a:srgbClr val="11C267"/>
    <a:srgbClr val="60ACF7"/>
    <a:srgbClr val="EDEDED"/>
    <a:srgbClr val="1ED760"/>
    <a:srgbClr val="F0F0F0"/>
    <a:srgbClr val="F1FF48"/>
    <a:srgbClr val="F57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892" autoAdjust="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EBB08-2FAD-4FAF-8505-9980E40964B3}" type="datetimeFigureOut">
              <a:rPr lang="it-IT" smtClean="0"/>
              <a:t>22/01/2023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BD85B-B683-4A63-9C7C-028E0557F6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4179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BD85B-B683-4A63-9C7C-028E0557F6ED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03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6A98C4-8FFB-5BC4-94EB-3AE22C098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9558E87-0B50-E0C8-27FE-0CBC5FDED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9D026-93A3-AADB-CB64-F07AE461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0C47-00B6-4905-B558-F4F1DDBD6A0A}" type="datetimeFigureOut">
              <a:rPr lang="it-IT" smtClean="0"/>
              <a:t>22/01/2023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F81A73-3132-250B-439F-B8E9DC46E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F14C0F-2F77-E52F-9CD4-5A17A2D8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592F-9F0F-4807-9E43-B0082319FD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498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E3C412-33C4-684B-0844-A451F8E6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DF58F87-5E06-27D9-742D-3E8A9BBDB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8FEC0E-75DF-706A-2453-7F98F5C26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0C47-00B6-4905-B558-F4F1DDBD6A0A}" type="datetimeFigureOut">
              <a:rPr lang="it-IT" smtClean="0"/>
              <a:t>22/01/2023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9CAE23-C264-9025-610C-6A8C9E7C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80B303-BCED-A06C-32DF-95B66BF5F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592F-9F0F-4807-9E43-B0082319FD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462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0180AAB-95A7-F9C1-F510-708E3D24E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8D4D74-1B49-92F0-95E6-E8AA7E729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5C5B9B-08FA-8208-539F-E6E861E51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0C47-00B6-4905-B558-F4F1DDBD6A0A}" type="datetimeFigureOut">
              <a:rPr lang="it-IT" smtClean="0"/>
              <a:t>22/01/2023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3BA37A-11F7-C2B0-F107-F1D91564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1E28E2-9C9C-3F88-2153-A31871F2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592F-9F0F-4807-9E43-B0082319FD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876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98464C-BCC7-6A05-B20B-7E090DC57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720B34-429A-2DF3-4B05-603CE690D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2D0972-3624-6E2B-4C5F-652E683F7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0C47-00B6-4905-B558-F4F1DDBD6A0A}" type="datetimeFigureOut">
              <a:rPr lang="it-IT" smtClean="0"/>
              <a:t>22/01/2023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486C32-F6CB-20CC-80BD-6435FE8E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88414C-BBA8-227D-1DDB-12574426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592F-9F0F-4807-9E43-B0082319FD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75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90BE3B-EB39-88D0-ACBF-921C5DDD1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B3152C-7699-96A5-BDA2-EA732F7FF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FC76D1-F333-545C-2086-103F679B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0C47-00B6-4905-B558-F4F1DDBD6A0A}" type="datetimeFigureOut">
              <a:rPr lang="it-IT" smtClean="0"/>
              <a:t>22/01/2023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353791-D16B-237B-01F4-3EC69157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60485D-6781-725F-1E87-6A01B051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592F-9F0F-4807-9E43-B0082319FD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30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13B1BB-268C-18D5-5CA7-54A709A2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3C79CE-5D17-D42F-146E-F169B4388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06E80B1-3216-7EC9-7B32-8895187A8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3A8226D-4CF4-1A90-AAA5-06726FEE7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0C47-00B6-4905-B558-F4F1DDBD6A0A}" type="datetimeFigureOut">
              <a:rPr lang="it-IT" smtClean="0"/>
              <a:t>22/01/2023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57E5428-7B7C-8CD2-6BC7-2BD91EA04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DACC11B-117B-E4BA-EF5A-2CFEB6B2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592F-9F0F-4807-9E43-B0082319FD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157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AF3A65-D297-0A60-C5A3-2AB8F5FF7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B307C03-E76D-41F4-4A43-A9B5C6AA5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0776104-9266-AC53-DD25-4459E037D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F2281C0-50A2-D5C3-6DB4-7BDA0DD92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0AA2994-EB6C-EBB6-E406-B30631671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4F8D20E-2722-13B1-9924-C959170A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0C47-00B6-4905-B558-F4F1DDBD6A0A}" type="datetimeFigureOut">
              <a:rPr lang="it-IT" smtClean="0"/>
              <a:t>22/01/2023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71593D3-F7F3-1456-FCF2-57BCCAE4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217A1AC-8059-5F4F-C354-9A7E8D40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592F-9F0F-4807-9E43-B0082319FD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945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0EB1BE-C1CD-C660-5253-78DC8540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187283E-7C5C-6A87-D408-F9D7C24EA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0C47-00B6-4905-B558-F4F1DDBD6A0A}" type="datetimeFigureOut">
              <a:rPr lang="it-IT" smtClean="0"/>
              <a:t>22/01/2023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83EDB9B-7939-04DC-9D5D-26485CC6B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8F0AC3D-3C2E-26BA-DC80-A976D5EA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592F-9F0F-4807-9E43-B0082319FD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976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1F4E3ED-708F-CB67-A031-EBB6F06F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0C47-00B6-4905-B558-F4F1DDBD6A0A}" type="datetimeFigureOut">
              <a:rPr lang="it-IT" smtClean="0"/>
              <a:t>22/01/2023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7BC284A-0B2E-E9CB-66F7-7163952E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D8A6FD-E13B-7213-27AA-1486343C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592F-9F0F-4807-9E43-B0082319FD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256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E8618-0B58-1A7B-0254-ACD94F91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0F23F4-16DF-C394-62A9-12E026AA4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7ABE530-1850-D4A6-BC98-827D26542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7CABF50-608B-4F02-C4BD-B6B7662D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0C47-00B6-4905-B558-F4F1DDBD6A0A}" type="datetimeFigureOut">
              <a:rPr lang="it-IT" smtClean="0"/>
              <a:t>22/01/2023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2D63116-E0A9-B4A6-67A9-8660890A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6297CF4-8F28-7787-B500-2816389D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592F-9F0F-4807-9E43-B0082319FD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473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7CDF4A-DF45-2D92-9691-AB5CDC7E3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DC8BF0F-755C-C3AB-38F8-9D374FF9F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47A9B20-2A88-0794-EB8C-F6979127F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CCE64F6-B4ED-8F36-0C36-5B0FEFA6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0C47-00B6-4905-B558-F4F1DDBD6A0A}" type="datetimeFigureOut">
              <a:rPr lang="it-IT" smtClean="0"/>
              <a:t>22/01/2023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10A068E-1088-6B8D-0239-E0C1DFE2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2E66A3-5327-A27B-CFDB-D5FBFF95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592F-9F0F-4807-9E43-B0082319FD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621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rgbClr val="F574C1">
                <a:alpha val="40000"/>
              </a:srgbClr>
            </a:gs>
            <a:gs pos="100000">
              <a:srgbClr val="F1FF48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DDBA8E5-A739-BF2D-EC2E-D9166140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2495616-8875-5A70-80E9-E54FB6293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BBCB6A-2003-5F63-F117-AA277B6A9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80C47-00B6-4905-B558-F4F1DDBD6A0A}" type="datetimeFigureOut">
              <a:rPr lang="it-IT" smtClean="0"/>
              <a:t>22/01/2023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74D56A-2BD5-D4A6-BAD5-046863C1D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AC669D-25BF-D7FB-3C89-72CAA5809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D592F-9F0F-4807-9E43-B0082319FD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992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6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5.png"/><Relationship Id="rId4" Type="http://schemas.openxmlformats.org/officeDocument/2006/relationships/image" Target="../media/image34.png"/><Relationship Id="rId9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DaveScianca/Progetto-Spotify-db-NoSQL" TargetMode="Externa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5.png"/><Relationship Id="rId5" Type="http://schemas.openxmlformats.org/officeDocument/2006/relationships/image" Target="../media/image8.svg"/><Relationship Id="rId10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developer.spotify.com/dashboard/applications" TargetMode="External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5.pn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hyperlink" Target="https://forms.gle/riBBupwKAqfuG2ZR9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95410697-685F-C86C-5F25-26F72978D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541" y="406743"/>
            <a:ext cx="925737" cy="554465"/>
          </a:xfrm>
          <a:prstGeom prst="rect">
            <a:avLst/>
          </a:prstGeom>
        </p:spPr>
      </p:pic>
      <p:pic>
        <p:nvPicPr>
          <p:cNvPr id="13" name="Immagine 12" descr="Immagine che contiene testo, clipart, grafica vettoriale&#10;&#10;Descrizione generata automaticamente">
            <a:extLst>
              <a:ext uri="{FF2B5EF4-FFF2-40B4-BE49-F238E27FC236}">
                <a16:creationId xmlns:a16="http://schemas.microsoft.com/office/drawing/2014/main" id="{5A9F8362-286E-D167-3FE2-BC69B76B58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" t="3333" r="4707" b="1429"/>
          <a:stretch/>
        </p:blipFill>
        <p:spPr>
          <a:xfrm rot="16200000" flipV="1">
            <a:off x="2666999" y="-2666141"/>
            <a:ext cx="6858000" cy="12192002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944450B-18B5-88EC-C822-40110A59DA19}"/>
              </a:ext>
            </a:extLst>
          </p:cNvPr>
          <p:cNvSpPr txBox="1"/>
          <p:nvPr/>
        </p:nvSpPr>
        <p:spPr>
          <a:xfrm>
            <a:off x="3307080" y="207490"/>
            <a:ext cx="55778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>
                <a:latin typeface="Gotham Black" pitchFamily="50" charset="0"/>
              </a:rPr>
              <a:t>Spotify Analysis </a:t>
            </a:r>
          </a:p>
          <a:p>
            <a:pPr algn="ctr"/>
            <a:r>
              <a:rPr lang="it-IT" sz="3600" b="1" err="1">
                <a:latin typeface="Gotham Black" pitchFamily="50" charset="0"/>
              </a:rPr>
              <a:t>NoSQL</a:t>
            </a:r>
            <a:endParaRPr lang="it-IT" sz="3600" b="1">
              <a:latin typeface="Gotham Black" pitchFamily="50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63CAA990-C507-A1C0-56FB-E04E6CA8EC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696" y="3429000"/>
            <a:ext cx="3036522" cy="1080000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30C4D77-57D3-D9C4-1D64-FE83FFDC014D}"/>
              </a:ext>
            </a:extLst>
          </p:cNvPr>
          <p:cNvSpPr txBox="1"/>
          <p:nvPr/>
        </p:nvSpPr>
        <p:spPr>
          <a:xfrm>
            <a:off x="2617839" y="5225121"/>
            <a:ext cx="7020232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650">
                <a:latin typeface="Gotham Black" pitchFamily="50" charset="0"/>
              </a:rPr>
              <a:t>Balducci Diego, Chiappella Alessandro, </a:t>
            </a:r>
          </a:p>
          <a:p>
            <a:pPr algn="ctr"/>
            <a:r>
              <a:rPr lang="it-IT" sz="2650">
                <a:latin typeface="Gotham Black" pitchFamily="50" charset="0"/>
              </a:rPr>
              <a:t>Panni Matteo, Scianca Davide</a:t>
            </a:r>
          </a:p>
        </p:txBody>
      </p:sp>
      <p:pic>
        <p:nvPicPr>
          <p:cNvPr id="6" name="Immagine 5" descr="Immagine che contiene stella, scuro, cielo notturno&#10;&#10;Descrizione generata automaticamente">
            <a:extLst>
              <a:ext uri="{FF2B5EF4-FFF2-40B4-BE49-F238E27FC236}">
                <a16:creationId xmlns:a16="http://schemas.microsoft.com/office/drawing/2014/main" id="{97ECCAF6-CA57-5204-2B36-02F554E5EA7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1"/>
          <a:stretch/>
        </p:blipFill>
        <p:spPr>
          <a:xfrm>
            <a:off x="1889930" y="2237313"/>
            <a:ext cx="3286800" cy="921191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7D61BE05-73C7-A516-1AB0-9E22659747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324" y="2140141"/>
            <a:ext cx="2250000" cy="22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8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2D0A0E76-ECBA-2FBE-820F-8BCBA96034DE}"/>
              </a:ext>
            </a:extLst>
          </p:cNvPr>
          <p:cNvSpPr/>
          <p:nvPr/>
        </p:nvSpPr>
        <p:spPr>
          <a:xfrm>
            <a:off x="0" y="263219"/>
            <a:ext cx="12192000" cy="1097280"/>
          </a:xfrm>
          <a:prstGeom prst="rect">
            <a:avLst/>
          </a:prstGeom>
          <a:solidFill>
            <a:srgbClr val="181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5FC15CE1-AEDB-4148-943C-22F600501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522" y="333869"/>
            <a:ext cx="1596110" cy="95598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35041BA-67A5-0808-B7F7-19D287A81C11}"/>
              </a:ext>
            </a:extLst>
          </p:cNvPr>
          <p:cNvSpPr txBox="1"/>
          <p:nvPr/>
        </p:nvSpPr>
        <p:spPr>
          <a:xfrm>
            <a:off x="2632048" y="427139"/>
            <a:ext cx="6936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>
                <a:ln>
                  <a:noFill/>
                </a:ln>
                <a:solidFill>
                  <a:srgbClr val="EDEDED"/>
                </a:solidFill>
                <a:effectLst/>
                <a:uLnTx/>
                <a:uFillTx/>
                <a:latin typeface="Gotham Black" pitchFamily="50" charset="0"/>
                <a:ea typeface="+mn-ea"/>
                <a:cs typeface="+mn-cs"/>
              </a:rPr>
              <a:t>Pipeline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7A88B2C0-1199-EAB7-2160-952DB38D3B4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815" y="4944942"/>
            <a:ext cx="2298282" cy="126000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F3545995-08ED-B1BF-B8E2-AAB6EEE9118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73" y="4911177"/>
            <a:ext cx="3542609" cy="126000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CFEA7DC6-9B0E-7095-327C-3356F3CE376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63" y="2090338"/>
            <a:ext cx="2940000" cy="126000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6738A07E-08B4-FBF1-202F-739E65599DA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553" y="2090338"/>
            <a:ext cx="1260000" cy="1260000"/>
          </a:xfrm>
          <a:prstGeom prst="rect">
            <a:avLst/>
          </a:prstGeom>
        </p:spPr>
      </p:pic>
      <p:pic>
        <p:nvPicPr>
          <p:cNvPr id="20" name="Immagine 19" descr="Immagine che contiene stella, scuro, cielo notturno&#10;&#10;Descrizione generata automaticamente">
            <a:extLst>
              <a:ext uri="{FF2B5EF4-FFF2-40B4-BE49-F238E27FC236}">
                <a16:creationId xmlns:a16="http://schemas.microsoft.com/office/drawing/2014/main" id="{FEB304EC-F445-6E7D-6D21-DF9E438AE4F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88"/>
          <a:stretch/>
        </p:blipFill>
        <p:spPr>
          <a:xfrm>
            <a:off x="8826272" y="2148721"/>
            <a:ext cx="3007766" cy="1143235"/>
          </a:xfrm>
          <a:prstGeom prst="rect">
            <a:avLst/>
          </a:prstGeom>
        </p:spPr>
      </p:pic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40AB4F2E-0E5D-3356-E4A5-7BB72E38B7A1}"/>
              </a:ext>
            </a:extLst>
          </p:cNvPr>
          <p:cNvSpPr/>
          <p:nvPr/>
        </p:nvSpPr>
        <p:spPr>
          <a:xfrm>
            <a:off x="3493455" y="2521122"/>
            <a:ext cx="1847190" cy="398433"/>
          </a:xfrm>
          <a:prstGeom prst="rightArrow">
            <a:avLst>
              <a:gd name="adj1" fmla="val 41393"/>
              <a:gd name="adj2" fmla="val 50000"/>
            </a:avLst>
          </a:prstGeom>
          <a:gradFill>
            <a:gsLst>
              <a:gs pos="5000">
                <a:srgbClr val="1ED760">
                  <a:lumMod val="98000"/>
                </a:srgbClr>
              </a:gs>
              <a:gs pos="100000">
                <a:srgbClr val="F1FF48"/>
              </a:gs>
            </a:gsLst>
            <a:lin ang="2700000" scaled="0"/>
          </a:gradFill>
          <a:ln w="12700">
            <a:solidFill>
              <a:srgbClr val="1814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Freccia curva 21">
            <a:extLst>
              <a:ext uri="{FF2B5EF4-FFF2-40B4-BE49-F238E27FC236}">
                <a16:creationId xmlns:a16="http://schemas.microsoft.com/office/drawing/2014/main" id="{3F66B602-0C45-A623-E12B-4F5620DD0BCC}"/>
              </a:ext>
            </a:extLst>
          </p:cNvPr>
          <p:cNvSpPr/>
          <p:nvPr/>
        </p:nvSpPr>
        <p:spPr>
          <a:xfrm flipH="1" flipV="1">
            <a:off x="8977720" y="3250517"/>
            <a:ext cx="2856318" cy="2519974"/>
          </a:xfrm>
          <a:prstGeom prst="bentArrow">
            <a:avLst>
              <a:gd name="adj1" fmla="val 7534"/>
              <a:gd name="adj2" fmla="val 8726"/>
              <a:gd name="adj3" fmla="val 8950"/>
              <a:gd name="adj4" fmla="val 24373"/>
            </a:avLst>
          </a:prstGeom>
          <a:gradFill>
            <a:gsLst>
              <a:gs pos="5000">
                <a:srgbClr val="1ED760">
                  <a:lumMod val="98000"/>
                </a:srgbClr>
              </a:gs>
              <a:gs pos="100000">
                <a:srgbClr val="F1FF48"/>
              </a:gs>
            </a:gsLst>
            <a:lin ang="2700000" scaled="0"/>
          </a:gradFill>
          <a:ln w="12700">
            <a:solidFill>
              <a:srgbClr val="1814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DC3CCC04-43FF-3F88-D973-7D0FD1F6FDC9}"/>
              </a:ext>
            </a:extLst>
          </p:cNvPr>
          <p:cNvSpPr/>
          <p:nvPr/>
        </p:nvSpPr>
        <p:spPr>
          <a:xfrm>
            <a:off x="7032412" y="2521122"/>
            <a:ext cx="1620000" cy="396000"/>
          </a:xfrm>
          <a:prstGeom prst="rightArrow">
            <a:avLst/>
          </a:prstGeom>
          <a:gradFill>
            <a:gsLst>
              <a:gs pos="5000">
                <a:srgbClr val="1ED760">
                  <a:lumMod val="98000"/>
                </a:srgbClr>
              </a:gs>
              <a:gs pos="100000">
                <a:srgbClr val="F1FF48"/>
              </a:gs>
            </a:gsLst>
            <a:lin ang="2700000" scaled="0"/>
          </a:gradFill>
          <a:ln w="12700">
            <a:solidFill>
              <a:srgbClr val="1814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BC10A290-5F85-8DCD-208B-9AF9D9CB4DA5}"/>
              </a:ext>
            </a:extLst>
          </p:cNvPr>
          <p:cNvSpPr/>
          <p:nvPr/>
        </p:nvSpPr>
        <p:spPr>
          <a:xfrm flipH="1">
            <a:off x="4384263" y="5366869"/>
            <a:ext cx="1847190" cy="348616"/>
          </a:xfrm>
          <a:prstGeom prst="rightArrow">
            <a:avLst>
              <a:gd name="adj1" fmla="val 50000"/>
              <a:gd name="adj2" fmla="val 53333"/>
            </a:avLst>
          </a:prstGeom>
          <a:gradFill>
            <a:gsLst>
              <a:gs pos="5000">
                <a:srgbClr val="1ED760">
                  <a:lumMod val="98000"/>
                </a:srgbClr>
              </a:gs>
              <a:gs pos="100000">
                <a:srgbClr val="F1FF48"/>
              </a:gs>
            </a:gsLst>
            <a:lin ang="2700000" scaled="0"/>
          </a:gradFill>
          <a:ln w="12700">
            <a:solidFill>
              <a:srgbClr val="1814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821B70A-904D-E0FD-1A2E-AA33AA02CC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" y="-90429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9385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D31B2312-7297-8C28-0C1E-DA73FF868AF4}"/>
              </a:ext>
            </a:extLst>
          </p:cNvPr>
          <p:cNvSpPr/>
          <p:nvPr/>
        </p:nvSpPr>
        <p:spPr>
          <a:xfrm>
            <a:off x="0" y="263219"/>
            <a:ext cx="12192000" cy="1097280"/>
          </a:xfrm>
          <a:prstGeom prst="rect">
            <a:avLst/>
          </a:prstGeom>
          <a:solidFill>
            <a:srgbClr val="181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4400" b="1"/>
          </a:p>
        </p:txBody>
      </p:sp>
      <p:pic>
        <p:nvPicPr>
          <p:cNvPr id="3" name="Immagine 2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B049A027-B990-3A9C-7F5D-0B670A46E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522" y="333869"/>
            <a:ext cx="1596110" cy="955981"/>
          </a:xfrm>
          <a:prstGeom prst="rect">
            <a:avLst/>
          </a:prstGeom>
        </p:spPr>
      </p:pic>
      <p:grpSp>
        <p:nvGrpSpPr>
          <p:cNvPr id="11" name="Gruppo 10">
            <a:extLst>
              <a:ext uri="{FF2B5EF4-FFF2-40B4-BE49-F238E27FC236}">
                <a16:creationId xmlns:a16="http://schemas.microsoft.com/office/drawing/2014/main" id="{93D32A17-D4F6-D6BE-5F37-037A5535F524}"/>
              </a:ext>
            </a:extLst>
          </p:cNvPr>
          <p:cNvGrpSpPr/>
          <p:nvPr/>
        </p:nvGrpSpPr>
        <p:grpSpPr>
          <a:xfrm>
            <a:off x="3929212" y="263219"/>
            <a:ext cx="4333576" cy="1097280"/>
            <a:chOff x="5560828" y="263220"/>
            <a:chExt cx="4333576" cy="1097280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A5E97562-B95C-D192-1948-F15D9B0D5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6630" y="325375"/>
              <a:ext cx="907774" cy="907774"/>
            </a:xfrm>
            <a:prstGeom prst="rect">
              <a:avLst/>
            </a:prstGeom>
          </p:spPr>
        </p:pic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3ACA432A-4294-3A6D-1845-E725636AAA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75" b="10375"/>
            <a:stretch/>
          </p:blipFill>
          <p:spPr>
            <a:xfrm>
              <a:off x="5560828" y="263220"/>
              <a:ext cx="3425802" cy="1097280"/>
            </a:xfrm>
            <a:prstGeom prst="rect">
              <a:avLst/>
            </a:prstGeom>
          </p:spPr>
        </p:pic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51C575D6-089B-F38D-9810-F8A9A24628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" y="-90429"/>
            <a:ext cx="1828800" cy="1828800"/>
          </a:xfrm>
          <a:prstGeom prst="rect">
            <a:avLst/>
          </a:prstGeom>
        </p:spPr>
      </p:pic>
      <p:grpSp>
        <p:nvGrpSpPr>
          <p:cNvPr id="8" name="Gruppo 7">
            <a:extLst>
              <a:ext uri="{FF2B5EF4-FFF2-40B4-BE49-F238E27FC236}">
                <a16:creationId xmlns:a16="http://schemas.microsoft.com/office/drawing/2014/main" id="{D39C24CB-24D5-CFFC-CE9D-C54792D1E5DB}"/>
              </a:ext>
            </a:extLst>
          </p:cNvPr>
          <p:cNvGrpSpPr/>
          <p:nvPr/>
        </p:nvGrpSpPr>
        <p:grpSpPr>
          <a:xfrm>
            <a:off x="2317576" y="2045473"/>
            <a:ext cx="7556848" cy="1097280"/>
            <a:chOff x="2262168" y="1735611"/>
            <a:chExt cx="7556848" cy="1097280"/>
          </a:xfrm>
        </p:grpSpPr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E018C714-371E-75F0-F680-76D9ED980016}"/>
                </a:ext>
              </a:extLst>
            </p:cNvPr>
            <p:cNvSpPr/>
            <p:nvPr/>
          </p:nvSpPr>
          <p:spPr>
            <a:xfrm>
              <a:off x="2262169" y="1735611"/>
              <a:ext cx="7556847" cy="1097280"/>
            </a:xfrm>
            <a:prstGeom prst="roundRect">
              <a:avLst/>
            </a:prstGeom>
            <a:solidFill>
              <a:srgbClr val="EDEDED">
                <a:alpha val="50000"/>
              </a:srgbClr>
            </a:solidFill>
            <a:ln>
              <a:solidFill>
                <a:srgbClr val="1814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53DF6B86-E8DC-1429-FC4C-D56FC3A62583}"/>
                </a:ext>
              </a:extLst>
            </p:cNvPr>
            <p:cNvSpPr txBox="1"/>
            <p:nvPr/>
          </p:nvSpPr>
          <p:spPr>
            <a:xfrm>
              <a:off x="2262168" y="1803350"/>
              <a:ext cx="7468053" cy="961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it-IT" dirty="0">
                  <a:latin typeface="Gotham" panose="02000504050000020004" pitchFamily="2" charset="0"/>
                </a:rPr>
                <a:t>Dopo aver progettato la struttura dei </a:t>
              </a:r>
              <a:r>
                <a:rPr lang="it-IT" dirty="0">
                  <a:latin typeface="Gotham Black" pitchFamily="50" charset="0"/>
                </a:rPr>
                <a:t>nodi</a:t>
              </a:r>
              <a:r>
                <a:rPr lang="it-IT" dirty="0">
                  <a:latin typeface="Gotham" panose="02000504050000020004" pitchFamily="2" charset="0"/>
                </a:rPr>
                <a:t> del Data Model: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>
                  <a:latin typeface="Gotham" panose="02000504050000020004" pitchFamily="2" charset="0"/>
                </a:rPr>
                <a:t>Per ogni tipologia di nodo è stato creato un </a:t>
              </a:r>
              <a:r>
                <a:rPr lang="it-IT" dirty="0" err="1">
                  <a:latin typeface="Gotham Black" pitchFamily="50" charset="0"/>
                </a:rPr>
                <a:t>DataFrame</a:t>
              </a:r>
              <a:r>
                <a:rPr lang="it-IT" dirty="0">
                  <a:latin typeface="Gotham" panose="02000504050000020004" pitchFamily="2" charset="0"/>
                </a:rPr>
                <a:t> che poi è stato convertito in formato </a:t>
              </a:r>
              <a:r>
                <a:rPr lang="it-IT" dirty="0">
                  <a:latin typeface="Gotham Black" pitchFamily="50" charset="0"/>
                </a:rPr>
                <a:t>csv</a:t>
              </a:r>
              <a:r>
                <a:rPr lang="it-IT" dirty="0">
                  <a:latin typeface="Gotham" panose="02000504050000020004" pitchFamily="2" charset="0"/>
                </a:rPr>
                <a:t>.</a:t>
              </a:r>
            </a:p>
          </p:txBody>
        </p:sp>
      </p:grp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24918CA5-C381-305F-04A9-7C5D6598A975}"/>
              </a:ext>
            </a:extLst>
          </p:cNvPr>
          <p:cNvGrpSpPr/>
          <p:nvPr/>
        </p:nvGrpSpPr>
        <p:grpSpPr>
          <a:xfrm>
            <a:off x="923793" y="3798041"/>
            <a:ext cx="10467669" cy="2592000"/>
            <a:chOff x="923793" y="3798041"/>
            <a:chExt cx="10467669" cy="2592000"/>
          </a:xfrm>
        </p:grpSpPr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60959B8E-DAB1-9021-D20F-506F637B77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76" r="2106" b="9870"/>
            <a:stretch/>
          </p:blipFill>
          <p:spPr>
            <a:xfrm>
              <a:off x="923793" y="4636840"/>
              <a:ext cx="6099859" cy="1734387"/>
            </a:xfrm>
            <a:prstGeom prst="roundRect">
              <a:avLst>
                <a:gd name="adj" fmla="val 10661"/>
              </a:avLst>
            </a:prstGeom>
            <a:ln>
              <a:solidFill>
                <a:srgbClr val="181413"/>
              </a:solidFill>
            </a:ln>
          </p:spPr>
        </p:pic>
        <p:pic>
          <p:nvPicPr>
            <p:cNvPr id="31" name="Immagine 30" descr="Immagine che contiene testo, segnale&#10;&#10;Descrizione generata automaticamente">
              <a:extLst>
                <a:ext uri="{FF2B5EF4-FFF2-40B4-BE49-F238E27FC236}">
                  <a16:creationId xmlns:a16="http://schemas.microsoft.com/office/drawing/2014/main" id="{5EFD8404-C83D-3B74-E734-E6B5BBCD2D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6" t="13075" r="8654" b="14287"/>
            <a:stretch/>
          </p:blipFill>
          <p:spPr>
            <a:xfrm>
              <a:off x="8692934" y="3798041"/>
              <a:ext cx="2698528" cy="2592000"/>
            </a:xfrm>
            <a:prstGeom prst="rect">
              <a:avLst/>
            </a:prstGeom>
          </p:spPr>
        </p:pic>
        <p:pic>
          <p:nvPicPr>
            <p:cNvPr id="21" name="Elemento grafico 20" descr="Frecce a zig zag con riempimento a tinta unita">
              <a:extLst>
                <a:ext uri="{FF2B5EF4-FFF2-40B4-BE49-F238E27FC236}">
                  <a16:creationId xmlns:a16="http://schemas.microsoft.com/office/drawing/2014/main" id="{179F51DA-F29B-4A21-6A67-CD8CA9574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28568" y="506061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765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2D0A0E76-ECBA-2FBE-820F-8BCBA96034DE}"/>
              </a:ext>
            </a:extLst>
          </p:cNvPr>
          <p:cNvSpPr/>
          <p:nvPr/>
        </p:nvSpPr>
        <p:spPr>
          <a:xfrm>
            <a:off x="0" y="263219"/>
            <a:ext cx="12192000" cy="1097280"/>
          </a:xfrm>
          <a:prstGeom prst="rect">
            <a:avLst/>
          </a:prstGeom>
          <a:solidFill>
            <a:srgbClr val="181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5FC15CE1-AEDB-4148-943C-22F600501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522" y="333869"/>
            <a:ext cx="1596110" cy="95598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35041BA-67A5-0808-B7F7-19D287A81C11}"/>
              </a:ext>
            </a:extLst>
          </p:cNvPr>
          <p:cNvSpPr txBox="1"/>
          <p:nvPr/>
        </p:nvSpPr>
        <p:spPr>
          <a:xfrm>
            <a:off x="2632048" y="427139"/>
            <a:ext cx="6936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>
                <a:ln>
                  <a:noFill/>
                </a:ln>
                <a:solidFill>
                  <a:srgbClr val="EDEDED"/>
                </a:solidFill>
                <a:effectLst/>
                <a:uLnTx/>
                <a:uFillTx/>
                <a:latin typeface="Gotham Black" pitchFamily="50" charset="0"/>
                <a:ea typeface="+mn-ea"/>
                <a:cs typeface="+mn-cs"/>
              </a:rPr>
              <a:t>Pipeline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FA14E65D-AF34-B698-BEA2-39122A09F9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285" y="4911177"/>
            <a:ext cx="2298282" cy="126000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A3D00826-1FFD-1C22-3169-30BD8DC0CA6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80" y="4911177"/>
            <a:ext cx="3542609" cy="126000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AF340D28-6281-1D1D-7A4D-2DDFD6C0637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55" y="2090338"/>
            <a:ext cx="2940000" cy="126000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5D8BBDC3-7212-7419-E3CA-43271BB35EE0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760" y="2090338"/>
            <a:ext cx="1260000" cy="1260000"/>
          </a:xfrm>
          <a:prstGeom prst="rect">
            <a:avLst/>
          </a:prstGeom>
        </p:spPr>
      </p:pic>
      <p:pic>
        <p:nvPicPr>
          <p:cNvPr id="20" name="Immagine 19" descr="Immagine che contiene stella, scuro, cielo notturno&#10;&#10;Descrizione generata automaticamente">
            <a:extLst>
              <a:ext uri="{FF2B5EF4-FFF2-40B4-BE49-F238E27FC236}">
                <a16:creationId xmlns:a16="http://schemas.microsoft.com/office/drawing/2014/main" id="{A950E708-3D52-84C2-DB4A-6CD8D5CD2C0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88"/>
          <a:stretch/>
        </p:blipFill>
        <p:spPr>
          <a:xfrm>
            <a:off x="8857479" y="2148721"/>
            <a:ext cx="3007766" cy="1143235"/>
          </a:xfrm>
          <a:prstGeom prst="rect">
            <a:avLst/>
          </a:prstGeom>
        </p:spPr>
      </p:pic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FBB84652-9813-497E-F1CA-48D33BC6BCEA}"/>
              </a:ext>
            </a:extLst>
          </p:cNvPr>
          <p:cNvSpPr/>
          <p:nvPr/>
        </p:nvSpPr>
        <p:spPr>
          <a:xfrm>
            <a:off x="3524662" y="2521122"/>
            <a:ext cx="1847190" cy="398433"/>
          </a:xfrm>
          <a:prstGeom prst="rightArrow">
            <a:avLst>
              <a:gd name="adj1" fmla="val 41393"/>
              <a:gd name="adj2" fmla="val 50000"/>
            </a:avLst>
          </a:prstGeom>
          <a:gradFill>
            <a:gsLst>
              <a:gs pos="5000">
                <a:srgbClr val="1ED760">
                  <a:lumMod val="98000"/>
                </a:srgbClr>
              </a:gs>
              <a:gs pos="100000">
                <a:srgbClr val="F1FF48"/>
              </a:gs>
            </a:gsLst>
            <a:lin ang="2700000" scaled="0"/>
          </a:gradFill>
          <a:ln w="12700">
            <a:solidFill>
              <a:srgbClr val="1814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Freccia curva 21">
            <a:extLst>
              <a:ext uri="{FF2B5EF4-FFF2-40B4-BE49-F238E27FC236}">
                <a16:creationId xmlns:a16="http://schemas.microsoft.com/office/drawing/2014/main" id="{5FBFE339-D881-AB05-568A-553A4FA408BF}"/>
              </a:ext>
            </a:extLst>
          </p:cNvPr>
          <p:cNvSpPr/>
          <p:nvPr/>
        </p:nvSpPr>
        <p:spPr>
          <a:xfrm flipH="1" flipV="1">
            <a:off x="9008927" y="3250517"/>
            <a:ext cx="2856318" cy="2519974"/>
          </a:xfrm>
          <a:prstGeom prst="bentArrow">
            <a:avLst>
              <a:gd name="adj1" fmla="val 7534"/>
              <a:gd name="adj2" fmla="val 8726"/>
              <a:gd name="adj3" fmla="val 8950"/>
              <a:gd name="adj4" fmla="val 24373"/>
            </a:avLst>
          </a:prstGeom>
          <a:gradFill>
            <a:gsLst>
              <a:gs pos="5000">
                <a:srgbClr val="1ED760">
                  <a:lumMod val="98000"/>
                </a:srgbClr>
              </a:gs>
              <a:gs pos="100000">
                <a:srgbClr val="F1FF48"/>
              </a:gs>
            </a:gsLst>
            <a:lin ang="2700000" scaled="0"/>
          </a:gradFill>
          <a:ln w="12700">
            <a:solidFill>
              <a:srgbClr val="1814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1FC4702B-AD08-9B27-21B3-D17340A4515E}"/>
              </a:ext>
            </a:extLst>
          </p:cNvPr>
          <p:cNvSpPr/>
          <p:nvPr/>
        </p:nvSpPr>
        <p:spPr>
          <a:xfrm>
            <a:off x="7063619" y="2521122"/>
            <a:ext cx="1620000" cy="396000"/>
          </a:xfrm>
          <a:prstGeom prst="rightArrow">
            <a:avLst/>
          </a:prstGeom>
          <a:gradFill>
            <a:gsLst>
              <a:gs pos="5000">
                <a:srgbClr val="1ED760">
                  <a:lumMod val="98000"/>
                </a:srgbClr>
              </a:gs>
              <a:gs pos="100000">
                <a:srgbClr val="F1FF48"/>
              </a:gs>
            </a:gsLst>
            <a:lin ang="2700000" scaled="0"/>
          </a:gradFill>
          <a:ln w="12700">
            <a:solidFill>
              <a:srgbClr val="1814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7B1D1126-02A7-C722-DE47-A2B851B0A5D8}"/>
              </a:ext>
            </a:extLst>
          </p:cNvPr>
          <p:cNvSpPr/>
          <p:nvPr/>
        </p:nvSpPr>
        <p:spPr>
          <a:xfrm flipH="1">
            <a:off x="4415470" y="5366869"/>
            <a:ext cx="1847190" cy="348616"/>
          </a:xfrm>
          <a:prstGeom prst="rightArrow">
            <a:avLst>
              <a:gd name="adj1" fmla="val 50000"/>
              <a:gd name="adj2" fmla="val 53333"/>
            </a:avLst>
          </a:prstGeom>
          <a:gradFill>
            <a:gsLst>
              <a:gs pos="5000">
                <a:srgbClr val="1ED760">
                  <a:lumMod val="98000"/>
                </a:srgbClr>
              </a:gs>
              <a:gs pos="100000">
                <a:srgbClr val="F1FF48"/>
              </a:gs>
            </a:gsLst>
            <a:lin ang="2700000" scaled="0"/>
          </a:gradFill>
          <a:ln w="12700">
            <a:solidFill>
              <a:srgbClr val="1814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1B78FDF-9F21-E7E5-EDC3-B94B5826D8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" y="-90429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0629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magine 28" descr="Immagine che contiene esterni, proiettore, pannello di controllo, cielo notturno&#10;&#10;Descrizione generata automaticamente">
            <a:extLst>
              <a:ext uri="{FF2B5EF4-FFF2-40B4-BE49-F238E27FC236}">
                <a16:creationId xmlns:a16="http://schemas.microsoft.com/office/drawing/2014/main" id="{2F9465DA-B5C3-AC97-E9BB-43B013ABEA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8" r="8230" b="3140"/>
          <a:stretch/>
        </p:blipFill>
        <p:spPr>
          <a:xfrm>
            <a:off x="-1" y="-12294"/>
            <a:ext cx="12192001" cy="6870294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D31B2312-7297-8C28-0C1E-DA73FF868AF4}"/>
              </a:ext>
            </a:extLst>
          </p:cNvPr>
          <p:cNvSpPr/>
          <p:nvPr/>
        </p:nvSpPr>
        <p:spPr>
          <a:xfrm>
            <a:off x="0" y="263219"/>
            <a:ext cx="12192000" cy="1097280"/>
          </a:xfrm>
          <a:prstGeom prst="rect">
            <a:avLst/>
          </a:prstGeom>
          <a:solidFill>
            <a:srgbClr val="181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4400" b="1"/>
          </a:p>
        </p:txBody>
      </p:sp>
      <p:pic>
        <p:nvPicPr>
          <p:cNvPr id="3" name="Immagine 2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B049A027-B990-3A9C-7F5D-0B670A46E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522" y="333869"/>
            <a:ext cx="1596110" cy="95598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8EC1358-1BC1-37DC-A9B4-C9F49366C0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765" y="298544"/>
            <a:ext cx="2886470" cy="1026631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290F6282-968F-C6DF-1FAB-B15E1998DC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" y="-90429"/>
            <a:ext cx="1828800" cy="1828800"/>
          </a:xfrm>
          <a:prstGeom prst="rect">
            <a:avLst/>
          </a:prstGeom>
        </p:spPr>
      </p:pic>
      <p:grpSp>
        <p:nvGrpSpPr>
          <p:cNvPr id="27" name="Gruppo 26">
            <a:extLst>
              <a:ext uri="{FF2B5EF4-FFF2-40B4-BE49-F238E27FC236}">
                <a16:creationId xmlns:a16="http://schemas.microsoft.com/office/drawing/2014/main" id="{AEF7B69B-44A2-9CB0-6C54-76473F30E5CE}"/>
              </a:ext>
            </a:extLst>
          </p:cNvPr>
          <p:cNvGrpSpPr/>
          <p:nvPr/>
        </p:nvGrpSpPr>
        <p:grpSpPr>
          <a:xfrm>
            <a:off x="2254656" y="1735611"/>
            <a:ext cx="7571871" cy="4870139"/>
            <a:chOff x="189240" y="1735611"/>
            <a:chExt cx="7571871" cy="4870139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F8252BDA-0EA8-5D41-9A9E-F9EBBB9A181C}"/>
                </a:ext>
              </a:extLst>
            </p:cNvPr>
            <p:cNvGrpSpPr/>
            <p:nvPr/>
          </p:nvGrpSpPr>
          <p:grpSpPr>
            <a:xfrm>
              <a:off x="196752" y="1735611"/>
              <a:ext cx="7556848" cy="441050"/>
              <a:chOff x="330902" y="1685638"/>
              <a:chExt cx="7556848" cy="441050"/>
            </a:xfrm>
          </p:grpSpPr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D3F7ADD5-6D84-3B2B-3360-7E67262F337D}"/>
                  </a:ext>
                </a:extLst>
              </p:cNvPr>
              <p:cNvSpPr/>
              <p:nvPr/>
            </p:nvSpPr>
            <p:spPr>
              <a:xfrm>
                <a:off x="330903" y="1685638"/>
                <a:ext cx="7556847" cy="441050"/>
              </a:xfrm>
              <a:prstGeom prst="roundRect">
                <a:avLst/>
              </a:prstGeom>
              <a:solidFill>
                <a:srgbClr val="EDEDED">
                  <a:alpha val="50000"/>
                </a:srgbClr>
              </a:solidFill>
              <a:ln>
                <a:solidFill>
                  <a:srgbClr val="1814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90C7FB6-5E99-A48D-0764-7894918F1472}"/>
                  </a:ext>
                </a:extLst>
              </p:cNvPr>
              <p:cNvSpPr txBox="1"/>
              <p:nvPr/>
            </p:nvSpPr>
            <p:spPr>
              <a:xfrm>
                <a:off x="330902" y="1721497"/>
                <a:ext cx="7468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dirty="0">
                    <a:latin typeface="Gotham" panose="02000504050000020004" pitchFamily="2" charset="0"/>
                  </a:rPr>
                  <a:t>1) È un database a </a:t>
                </a:r>
                <a:r>
                  <a:rPr lang="it-IT" dirty="0">
                    <a:latin typeface="Gotham Black" pitchFamily="50" charset="0"/>
                  </a:rPr>
                  <a:t>grafo</a:t>
                </a:r>
                <a:r>
                  <a:rPr lang="it-IT" dirty="0">
                    <a:latin typeface="Gotham" panose="02000504050000020004" pitchFamily="2" charset="0"/>
                  </a:rPr>
                  <a:t> e il suo linguaggio è </a:t>
                </a:r>
                <a:r>
                  <a:rPr lang="it-IT" dirty="0" err="1">
                    <a:latin typeface="Gotham Black" pitchFamily="50" charset="0"/>
                  </a:rPr>
                  <a:t>Cypher</a:t>
                </a:r>
                <a:r>
                  <a:rPr lang="it-IT" dirty="0">
                    <a:latin typeface="Gotham" panose="02000504050000020004" pitchFamily="2" charset="0"/>
                  </a:rPr>
                  <a:t>;</a:t>
                </a:r>
              </a:p>
            </p:txBody>
          </p:sp>
        </p:grp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B6C0813A-C76C-A4B0-F6C8-5E27FB72898D}"/>
                </a:ext>
              </a:extLst>
            </p:cNvPr>
            <p:cNvGrpSpPr/>
            <p:nvPr/>
          </p:nvGrpSpPr>
          <p:grpSpPr>
            <a:xfrm>
              <a:off x="196752" y="2392430"/>
              <a:ext cx="7556847" cy="678067"/>
              <a:chOff x="330902" y="2887921"/>
              <a:chExt cx="7556847" cy="678067"/>
            </a:xfrm>
          </p:grpSpPr>
          <p:sp>
            <p:nvSpPr>
              <p:cNvPr id="11" name="Rettangolo con angoli arrotondati 10">
                <a:extLst>
                  <a:ext uri="{FF2B5EF4-FFF2-40B4-BE49-F238E27FC236}">
                    <a16:creationId xmlns:a16="http://schemas.microsoft.com/office/drawing/2014/main" id="{589412EE-AC97-4761-AC55-736B193A13DF}"/>
                  </a:ext>
                </a:extLst>
              </p:cNvPr>
              <p:cNvSpPr/>
              <p:nvPr/>
            </p:nvSpPr>
            <p:spPr>
              <a:xfrm>
                <a:off x="330902" y="2887921"/>
                <a:ext cx="7556847" cy="678067"/>
              </a:xfrm>
              <a:prstGeom prst="roundRect">
                <a:avLst/>
              </a:prstGeom>
              <a:solidFill>
                <a:srgbClr val="EDEDED">
                  <a:alpha val="50000"/>
                </a:srgbClr>
              </a:solidFill>
              <a:ln>
                <a:solidFill>
                  <a:srgbClr val="1814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8FE1927-D556-6E65-904D-C1575AB652F7}"/>
                  </a:ext>
                </a:extLst>
              </p:cNvPr>
              <p:cNvSpPr txBox="1"/>
              <p:nvPr/>
            </p:nvSpPr>
            <p:spPr>
              <a:xfrm>
                <a:off x="330902" y="2903437"/>
                <a:ext cx="7468054" cy="6470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dirty="0">
                    <a:latin typeface="Gotham" panose="02000504050000020004" pitchFamily="2" charset="0"/>
                  </a:rPr>
                  <a:t>2) </a:t>
                </a:r>
                <a:r>
                  <a:rPr lang="it-IT" dirty="0" err="1">
                    <a:latin typeface="Gotham" panose="02000504050000020004" pitchFamily="2" charset="0"/>
                  </a:rPr>
                  <a:t>Cypher</a:t>
                </a:r>
                <a:r>
                  <a:rPr lang="it-IT" dirty="0">
                    <a:latin typeface="Gotham" panose="02000504050000020004" pitchFamily="2" charset="0"/>
                  </a:rPr>
                  <a:t> permette di scrivere </a:t>
                </a:r>
                <a:r>
                  <a:rPr lang="it-IT" b="1" dirty="0">
                    <a:latin typeface="Gotham" panose="02000504050000020004" pitchFamily="2" charset="0"/>
                  </a:rPr>
                  <a:t>query</a:t>
                </a:r>
                <a:r>
                  <a:rPr lang="it-IT" dirty="0">
                    <a:latin typeface="Gotham" panose="02000504050000020004" pitchFamily="2" charset="0"/>
                  </a:rPr>
                  <a:t> </a:t>
                </a:r>
                <a:r>
                  <a:rPr lang="it-IT" b="1" dirty="0">
                    <a:latin typeface="Gotham" panose="02000504050000020004" pitchFamily="2" charset="0"/>
                  </a:rPr>
                  <a:t>semplici</a:t>
                </a:r>
                <a:r>
                  <a:rPr lang="it-IT" dirty="0">
                    <a:latin typeface="Gotham" panose="02000504050000020004" pitchFamily="2" charset="0"/>
                  </a:rPr>
                  <a:t> e </a:t>
                </a:r>
                <a:r>
                  <a:rPr lang="it-IT" dirty="0">
                    <a:latin typeface="Gotham Black" pitchFamily="50" charset="0"/>
                  </a:rPr>
                  <a:t>flessibili</a:t>
                </a:r>
                <a:r>
                  <a:rPr lang="it-IT" dirty="0">
                    <a:latin typeface="Gotham" panose="02000504050000020004" pitchFamily="2" charset="0"/>
                  </a:rPr>
                  <a:t> per interrogare i dati del grafo ed </a:t>
                </a:r>
                <a:r>
                  <a:rPr lang="it-IT" b="1" dirty="0">
                    <a:latin typeface="Gotham" panose="02000504050000020004" pitchFamily="2" charset="0"/>
                  </a:rPr>
                  <a:t>estrarre</a:t>
                </a:r>
                <a:r>
                  <a:rPr lang="it-IT" dirty="0">
                    <a:latin typeface="Gotham" panose="02000504050000020004" pitchFamily="2" charset="0"/>
                  </a:rPr>
                  <a:t> informazioni </a:t>
                </a:r>
                <a:r>
                  <a:rPr lang="it-IT" dirty="0">
                    <a:latin typeface="Gotham Black" pitchFamily="50" charset="0"/>
                  </a:rPr>
                  <a:t>complesse</a:t>
                </a:r>
                <a:r>
                  <a:rPr lang="it-IT" dirty="0">
                    <a:latin typeface="Gotham" panose="02000504050000020004" pitchFamily="2" charset="0"/>
                  </a:rPr>
                  <a:t>;</a:t>
                </a:r>
              </a:p>
            </p:txBody>
          </p:sp>
        </p:grpSp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0C926C9A-96AF-EB2A-511B-C81045154026}"/>
                </a:ext>
              </a:extLst>
            </p:cNvPr>
            <p:cNvGrpSpPr/>
            <p:nvPr/>
          </p:nvGrpSpPr>
          <p:grpSpPr>
            <a:xfrm>
              <a:off x="189240" y="3269212"/>
              <a:ext cx="7564359" cy="683999"/>
              <a:chOff x="330901" y="3931568"/>
              <a:chExt cx="7564359" cy="683999"/>
            </a:xfrm>
          </p:grpSpPr>
          <p:sp>
            <p:nvSpPr>
              <p:cNvPr id="14" name="Rettangolo con angoli arrotondati 13">
                <a:extLst>
                  <a:ext uri="{FF2B5EF4-FFF2-40B4-BE49-F238E27FC236}">
                    <a16:creationId xmlns:a16="http://schemas.microsoft.com/office/drawing/2014/main" id="{A49C2D82-BC48-820C-E5F9-F99DDACD6BA4}"/>
                  </a:ext>
                </a:extLst>
              </p:cNvPr>
              <p:cNvSpPr/>
              <p:nvPr/>
            </p:nvSpPr>
            <p:spPr>
              <a:xfrm>
                <a:off x="330902" y="3931568"/>
                <a:ext cx="7556846" cy="683999"/>
              </a:xfrm>
              <a:prstGeom prst="roundRect">
                <a:avLst/>
              </a:prstGeom>
              <a:solidFill>
                <a:srgbClr val="EDEDED">
                  <a:alpha val="50000"/>
                </a:srgbClr>
              </a:solidFill>
              <a:ln>
                <a:solidFill>
                  <a:srgbClr val="1814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6A064D3-4110-1F3A-4C09-F8854EBC896B}"/>
                  </a:ext>
                </a:extLst>
              </p:cNvPr>
              <p:cNvSpPr txBox="1"/>
              <p:nvPr/>
            </p:nvSpPr>
            <p:spPr>
              <a:xfrm>
                <a:off x="330901" y="3943183"/>
                <a:ext cx="756435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dirty="0">
                    <a:latin typeface="Gotham" panose="02000504050000020004" pitchFamily="2" charset="0"/>
                  </a:rPr>
                  <a:t>3) Fornisce </a:t>
                </a:r>
                <a:r>
                  <a:rPr lang="it-IT" dirty="0">
                    <a:latin typeface="Gotham Black" pitchFamily="50" charset="0"/>
                  </a:rPr>
                  <a:t>un'interfaccia</a:t>
                </a:r>
                <a:r>
                  <a:rPr lang="it-IT" dirty="0">
                    <a:latin typeface="Gotham" panose="02000504050000020004" pitchFamily="2" charset="0"/>
                  </a:rPr>
                  <a:t> di visualizzazione </a:t>
                </a:r>
                <a:r>
                  <a:rPr lang="it-IT" dirty="0">
                    <a:latin typeface="Gotham Black" pitchFamily="50" charset="0"/>
                  </a:rPr>
                  <a:t>intuitiva</a:t>
                </a:r>
                <a:r>
                  <a:rPr lang="it-IT" dirty="0">
                    <a:latin typeface="Gotham" panose="02000504050000020004" pitchFamily="2" charset="0"/>
                  </a:rPr>
                  <a:t> per esplorare i dati del database.</a:t>
                </a:r>
              </a:p>
            </p:txBody>
          </p:sp>
        </p:grp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4409ADEC-A3ED-BD1A-F761-C3C6880DC28A}"/>
                </a:ext>
              </a:extLst>
            </p:cNvPr>
            <p:cNvGrpSpPr/>
            <p:nvPr/>
          </p:nvGrpSpPr>
          <p:grpSpPr>
            <a:xfrm>
              <a:off x="196751" y="4153136"/>
              <a:ext cx="7556848" cy="923330"/>
              <a:chOff x="330900" y="4744226"/>
              <a:chExt cx="7556848" cy="923330"/>
            </a:xfrm>
          </p:grpSpPr>
          <p:sp>
            <p:nvSpPr>
              <p:cNvPr id="17" name="Rettangolo con angoli arrotondati 16">
                <a:extLst>
                  <a:ext uri="{FF2B5EF4-FFF2-40B4-BE49-F238E27FC236}">
                    <a16:creationId xmlns:a16="http://schemas.microsoft.com/office/drawing/2014/main" id="{3CBE7403-F4ED-1AAD-3B10-7C3341C11DEC}"/>
                  </a:ext>
                </a:extLst>
              </p:cNvPr>
              <p:cNvSpPr/>
              <p:nvPr/>
            </p:nvSpPr>
            <p:spPr>
              <a:xfrm>
                <a:off x="330902" y="4744226"/>
                <a:ext cx="7556846" cy="682129"/>
              </a:xfrm>
              <a:prstGeom prst="roundRect">
                <a:avLst/>
              </a:prstGeom>
              <a:solidFill>
                <a:srgbClr val="EDEDED">
                  <a:alpha val="50000"/>
                </a:srgbClr>
              </a:solidFill>
              <a:ln>
                <a:solidFill>
                  <a:srgbClr val="1814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489A289-8273-E4F3-43BD-1C14528DB577}"/>
                  </a:ext>
                </a:extLst>
              </p:cNvPr>
              <p:cNvSpPr txBox="1"/>
              <p:nvPr/>
            </p:nvSpPr>
            <p:spPr>
              <a:xfrm>
                <a:off x="330900" y="4744226"/>
                <a:ext cx="754933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dirty="0">
                    <a:latin typeface="Gotham" panose="02000504050000020004" pitchFamily="2" charset="0"/>
                  </a:rPr>
                  <a:t>4) Rappresenta i dati come </a:t>
                </a:r>
                <a:r>
                  <a:rPr lang="it-IT" b="1" dirty="0">
                    <a:latin typeface="Gotham" panose="02000504050000020004" pitchFamily="2" charset="0"/>
                  </a:rPr>
                  <a:t>nodi</a:t>
                </a:r>
                <a:r>
                  <a:rPr lang="it-IT" dirty="0">
                    <a:latin typeface="Gotham" panose="02000504050000020004" pitchFamily="2" charset="0"/>
                  </a:rPr>
                  <a:t> e </a:t>
                </a:r>
                <a:r>
                  <a:rPr lang="it-IT" b="1" dirty="0">
                    <a:latin typeface="Gotham" panose="02000504050000020004" pitchFamily="2" charset="0"/>
                  </a:rPr>
                  <a:t>relazioni</a:t>
                </a:r>
                <a:r>
                  <a:rPr lang="it-IT" dirty="0">
                    <a:latin typeface="Gotham" panose="02000504050000020004" pitchFamily="2" charset="0"/>
                  </a:rPr>
                  <a:t> quindi si adatta bene a </a:t>
                </a:r>
                <a:r>
                  <a:rPr lang="it-IT" b="1" dirty="0">
                    <a:latin typeface="Gotham" panose="02000504050000020004" pitchFamily="2" charset="0"/>
                  </a:rPr>
                  <a:t>dati</a:t>
                </a:r>
                <a:r>
                  <a:rPr lang="it-IT" dirty="0">
                    <a:latin typeface="Gotham" panose="02000504050000020004" pitchFamily="2" charset="0"/>
                  </a:rPr>
                  <a:t> che sono </a:t>
                </a:r>
                <a:r>
                  <a:rPr lang="it-IT" dirty="0">
                    <a:latin typeface="Gotham Black" pitchFamily="50" charset="0"/>
                  </a:rPr>
                  <a:t>interconnessi</a:t>
                </a:r>
                <a:r>
                  <a:rPr lang="it-IT" dirty="0">
                    <a:latin typeface="Gotham" panose="02000504050000020004" pitchFamily="2" charset="0"/>
                  </a:rPr>
                  <a:t> tra loro come quelli di </a:t>
                </a:r>
                <a:r>
                  <a:rPr lang="it-IT" b="1" dirty="0">
                    <a:latin typeface="Gotham" panose="02000504050000020004" pitchFamily="2" charset="0"/>
                  </a:rPr>
                  <a:t>Spotify</a:t>
                </a:r>
                <a:r>
                  <a:rPr lang="it-IT" dirty="0">
                    <a:latin typeface="Gotham" panose="02000504050000020004" pitchFamily="2" charset="0"/>
                  </a:rPr>
                  <a:t>;</a:t>
                </a:r>
              </a:p>
              <a:p>
                <a:endParaRPr lang="it-IT" dirty="0">
                  <a:latin typeface="Gotham" panose="02000504050000020004" pitchFamily="2" charset="0"/>
                </a:endParaRPr>
              </a:p>
            </p:txBody>
          </p:sp>
        </p:grp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AAFA4E41-11D5-E261-533E-4BC77FC9C6C5}"/>
                </a:ext>
              </a:extLst>
            </p:cNvPr>
            <p:cNvGrpSpPr/>
            <p:nvPr/>
          </p:nvGrpSpPr>
          <p:grpSpPr>
            <a:xfrm>
              <a:off x="196753" y="5036895"/>
              <a:ext cx="7564358" cy="684000"/>
              <a:chOff x="330902" y="5539647"/>
              <a:chExt cx="7564358" cy="684000"/>
            </a:xfrm>
          </p:grpSpPr>
          <p:sp>
            <p:nvSpPr>
              <p:cNvPr id="20" name="Rettangolo con angoli arrotondati 19">
                <a:extLst>
                  <a:ext uri="{FF2B5EF4-FFF2-40B4-BE49-F238E27FC236}">
                    <a16:creationId xmlns:a16="http://schemas.microsoft.com/office/drawing/2014/main" id="{64271784-B070-C06A-0D65-8C44854333E5}"/>
                  </a:ext>
                </a:extLst>
              </p:cNvPr>
              <p:cNvSpPr/>
              <p:nvPr/>
            </p:nvSpPr>
            <p:spPr>
              <a:xfrm>
                <a:off x="330902" y="5539647"/>
                <a:ext cx="7556846" cy="684000"/>
              </a:xfrm>
              <a:prstGeom prst="roundRect">
                <a:avLst/>
              </a:prstGeom>
              <a:solidFill>
                <a:srgbClr val="EDEDED">
                  <a:alpha val="50000"/>
                </a:srgbClr>
              </a:solidFill>
              <a:ln>
                <a:solidFill>
                  <a:srgbClr val="1814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DB11363-B191-BD32-FC04-9FD05E378D7B}"/>
                  </a:ext>
                </a:extLst>
              </p:cNvPr>
              <p:cNvSpPr txBox="1"/>
              <p:nvPr/>
            </p:nvSpPr>
            <p:spPr>
              <a:xfrm>
                <a:off x="330902" y="5558482"/>
                <a:ext cx="756435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dirty="0">
                    <a:latin typeface="Gotham" panose="02000504050000020004" pitchFamily="2" charset="0"/>
                  </a:rPr>
                  <a:t>5) Fornisce una gamma di </a:t>
                </a:r>
                <a:r>
                  <a:rPr lang="it-IT" dirty="0">
                    <a:latin typeface="Gotham Black" pitchFamily="50" charset="0"/>
                  </a:rPr>
                  <a:t>driver</a:t>
                </a:r>
                <a:r>
                  <a:rPr lang="it-IT" dirty="0">
                    <a:latin typeface="Gotham" panose="02000504050000020004" pitchFamily="2" charset="0"/>
                  </a:rPr>
                  <a:t> e interfacce per linguaggi di programmazione: tra cui </a:t>
                </a:r>
                <a:r>
                  <a:rPr lang="it-IT" dirty="0">
                    <a:latin typeface="Gotham Black" pitchFamily="50" charset="0"/>
                  </a:rPr>
                  <a:t>Python</a:t>
                </a:r>
                <a:r>
                  <a:rPr lang="it-IT" dirty="0">
                    <a:latin typeface="Gotham" panose="02000504050000020004" pitchFamily="2" charset="0"/>
                  </a:rPr>
                  <a:t>, Java.</a:t>
                </a:r>
              </a:p>
            </p:txBody>
          </p:sp>
        </p:grpSp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668402FB-62E0-0327-11CA-2E11BBA9C64A}"/>
                </a:ext>
              </a:extLst>
            </p:cNvPr>
            <p:cNvGrpSpPr/>
            <p:nvPr/>
          </p:nvGrpSpPr>
          <p:grpSpPr>
            <a:xfrm>
              <a:off x="196752" y="5921751"/>
              <a:ext cx="7556848" cy="683999"/>
              <a:chOff x="330902" y="6415572"/>
              <a:chExt cx="7556848" cy="683999"/>
            </a:xfrm>
          </p:grpSpPr>
          <p:sp>
            <p:nvSpPr>
              <p:cNvPr id="23" name="Rettangolo con angoli arrotondati 22">
                <a:extLst>
                  <a:ext uri="{FF2B5EF4-FFF2-40B4-BE49-F238E27FC236}">
                    <a16:creationId xmlns:a16="http://schemas.microsoft.com/office/drawing/2014/main" id="{7F72900B-9857-16F1-72F4-59A07E6BB008}"/>
                  </a:ext>
                </a:extLst>
              </p:cNvPr>
              <p:cNvSpPr/>
              <p:nvPr/>
            </p:nvSpPr>
            <p:spPr>
              <a:xfrm>
                <a:off x="330903" y="6415572"/>
                <a:ext cx="7556847" cy="683999"/>
              </a:xfrm>
              <a:prstGeom prst="roundRect">
                <a:avLst/>
              </a:prstGeom>
              <a:solidFill>
                <a:srgbClr val="EDEDED">
                  <a:alpha val="50000"/>
                </a:srgbClr>
              </a:solidFill>
              <a:ln>
                <a:solidFill>
                  <a:srgbClr val="1814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14EFD317-C546-2933-83DC-B274773C848B}"/>
                  </a:ext>
                </a:extLst>
              </p:cNvPr>
              <p:cNvSpPr txBox="1"/>
              <p:nvPr/>
            </p:nvSpPr>
            <p:spPr>
              <a:xfrm>
                <a:off x="330902" y="6434054"/>
                <a:ext cx="747627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dirty="0">
                    <a:latin typeface="Gotham" panose="02000504050000020004" pitchFamily="2" charset="0"/>
                  </a:rPr>
                  <a:t>6) Nel caso di una grande quantità di dati musicali supporterebbe la </a:t>
                </a:r>
                <a:r>
                  <a:rPr lang="it-IT" dirty="0">
                    <a:latin typeface="Gotham Black" pitchFamily="50" charset="0"/>
                  </a:rPr>
                  <a:t>scalabilità</a:t>
                </a:r>
                <a:r>
                  <a:rPr lang="it-IT" dirty="0">
                    <a:latin typeface="Gotham" panose="02000504050000020004" pitchFamily="2" charset="0"/>
                  </a:rPr>
                  <a:t> </a:t>
                </a:r>
                <a:r>
                  <a:rPr lang="it-IT" dirty="0">
                    <a:latin typeface="Gotham Black" pitchFamily="50" charset="0"/>
                  </a:rPr>
                  <a:t>orizzontale</a:t>
                </a:r>
                <a:r>
                  <a:rPr lang="it-IT" dirty="0">
                    <a:latin typeface="Gotham" panose="02000504050000020004" pitchFamily="2" charset="0"/>
                  </a:rPr>
                  <a:t>, nota come </a:t>
                </a:r>
                <a:r>
                  <a:rPr lang="it-IT" dirty="0" err="1">
                    <a:latin typeface="Gotham Black" pitchFamily="50" charset="0"/>
                  </a:rPr>
                  <a:t>sharding</a:t>
                </a:r>
                <a:r>
                  <a:rPr lang="it-IT" dirty="0">
                    <a:latin typeface="Gotham" panose="02000504050000020004" pitchFamily="2" charset="0"/>
                  </a:rPr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812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esterni, proiettore, pannello di controllo, cielo notturno&#10;&#10;Descrizione generata automaticamente">
            <a:extLst>
              <a:ext uri="{FF2B5EF4-FFF2-40B4-BE49-F238E27FC236}">
                <a16:creationId xmlns:a16="http://schemas.microsoft.com/office/drawing/2014/main" id="{EDDC1A88-0B42-E964-CFE1-6BC39CA3F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8" r="8230" b="3140"/>
          <a:stretch/>
        </p:blipFill>
        <p:spPr>
          <a:xfrm>
            <a:off x="-1" y="-12294"/>
            <a:ext cx="12192001" cy="6870294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A9EA93DA-681B-1B18-850B-25FB515B9F41}"/>
              </a:ext>
            </a:extLst>
          </p:cNvPr>
          <p:cNvSpPr/>
          <p:nvPr/>
        </p:nvSpPr>
        <p:spPr>
          <a:xfrm>
            <a:off x="0" y="263219"/>
            <a:ext cx="12192000" cy="1097280"/>
          </a:xfrm>
          <a:prstGeom prst="rect">
            <a:avLst/>
          </a:prstGeom>
          <a:solidFill>
            <a:srgbClr val="181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4400" b="1"/>
          </a:p>
        </p:txBody>
      </p:sp>
      <p:pic>
        <p:nvPicPr>
          <p:cNvPr id="3" name="Immagine 2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0C5FF37D-87DC-2DCA-B6D8-FA03EB08B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522" y="333869"/>
            <a:ext cx="1596110" cy="955981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863C094-C453-4F7B-41C7-4654043E1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" y="-90429"/>
            <a:ext cx="1828800" cy="18288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B1EB43E-2981-1BB4-23A6-7EE2D5C2DFAC}"/>
              </a:ext>
            </a:extLst>
          </p:cNvPr>
          <p:cNvSpPr txBox="1"/>
          <p:nvPr/>
        </p:nvSpPr>
        <p:spPr>
          <a:xfrm>
            <a:off x="2632048" y="427139"/>
            <a:ext cx="6936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EDEDED"/>
                </a:solidFill>
                <a:effectLst/>
                <a:uLnTx/>
                <a:uFillTx/>
                <a:latin typeface="Gotham Black" pitchFamily="50" charset="0"/>
                <a:ea typeface="+mn-ea"/>
                <a:cs typeface="+mn-cs"/>
              </a:rPr>
              <a:t>Data Model</a:t>
            </a:r>
          </a:p>
        </p:txBody>
      </p:sp>
      <p:pic>
        <p:nvPicPr>
          <p:cNvPr id="6" name="Immagine 5" descr="Immagine che contiene silhouette, grafica vettoriale&#10;&#10;Descrizione generata automaticamente">
            <a:extLst>
              <a:ext uri="{FF2B5EF4-FFF2-40B4-BE49-F238E27FC236}">
                <a16:creationId xmlns:a16="http://schemas.microsoft.com/office/drawing/2014/main" id="{FC9CE11D-AA8D-59B5-7A29-F162FB2B94E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9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" t="22713" b="21560"/>
          <a:stretch/>
        </p:blipFill>
        <p:spPr>
          <a:xfrm>
            <a:off x="1787921" y="1705943"/>
            <a:ext cx="8616159" cy="4850234"/>
          </a:xfrm>
          <a:prstGeom prst="roundRect">
            <a:avLst>
              <a:gd name="adj" fmla="val 6644"/>
            </a:avLst>
          </a:prstGeom>
          <a:solidFill>
            <a:srgbClr val="EDEDED">
              <a:alpha val="75000"/>
            </a:srgbClr>
          </a:solidFill>
          <a:ln>
            <a:solidFill>
              <a:srgbClr val="181413"/>
            </a:solidFill>
          </a:ln>
        </p:spPr>
      </p:pic>
    </p:spTree>
    <p:extLst>
      <p:ext uri="{BB962C8B-B14F-4D97-AF65-F5344CB8AC3E}">
        <p14:creationId xmlns:p14="http://schemas.microsoft.com/office/powerpoint/2010/main" val="766967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7101B23C-47B4-96F9-52D6-B71843227848}"/>
              </a:ext>
            </a:extLst>
          </p:cNvPr>
          <p:cNvSpPr/>
          <p:nvPr/>
        </p:nvSpPr>
        <p:spPr>
          <a:xfrm>
            <a:off x="0" y="263219"/>
            <a:ext cx="12192000" cy="1097280"/>
          </a:xfrm>
          <a:prstGeom prst="rect">
            <a:avLst/>
          </a:prstGeom>
          <a:solidFill>
            <a:srgbClr val="181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4400" b="1"/>
          </a:p>
        </p:txBody>
      </p:sp>
      <p:pic>
        <p:nvPicPr>
          <p:cNvPr id="3" name="Immagine 2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71FD1355-DF57-FB0A-61AE-FB41DC50D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522" y="333869"/>
            <a:ext cx="1596110" cy="955981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D70EE98-5B6A-2EFA-30FB-279CD3499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" y="-90429"/>
            <a:ext cx="1828800" cy="18288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A406161-AEE1-1D48-0B36-20BC382CCC5E}"/>
              </a:ext>
            </a:extLst>
          </p:cNvPr>
          <p:cNvSpPr txBox="1"/>
          <p:nvPr/>
        </p:nvSpPr>
        <p:spPr>
          <a:xfrm>
            <a:off x="2632048" y="427139"/>
            <a:ext cx="6936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EDEDED"/>
                </a:solidFill>
                <a:effectLst/>
                <a:uLnTx/>
                <a:uFillTx/>
                <a:latin typeface="Gotham Black" pitchFamily="50" charset="0"/>
                <a:ea typeface="+mn-ea"/>
                <a:cs typeface="+mn-cs"/>
              </a:rPr>
              <a:t>Repository GitHub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7CE42DFA-066E-2EA5-4840-71801E4A62C0}"/>
              </a:ext>
            </a:extLst>
          </p:cNvPr>
          <p:cNvGrpSpPr/>
          <p:nvPr/>
        </p:nvGrpSpPr>
        <p:grpSpPr>
          <a:xfrm>
            <a:off x="895744" y="2488557"/>
            <a:ext cx="10309072" cy="2799626"/>
            <a:chOff x="777240" y="2488557"/>
            <a:chExt cx="10309072" cy="2799626"/>
          </a:xfrm>
        </p:grpSpPr>
        <p:pic>
          <p:nvPicPr>
            <p:cNvPr id="6" name="Immagine 5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972C43E3-9155-0CD3-AF4F-C5AAD889B7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14"/>
            <a:stretch/>
          </p:blipFill>
          <p:spPr>
            <a:xfrm>
              <a:off x="777240" y="2488557"/>
              <a:ext cx="4145244" cy="2799626"/>
            </a:xfrm>
            <a:prstGeom prst="rect">
              <a:avLst/>
            </a:prstGeom>
          </p:spPr>
        </p:pic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B3680DB8-8CFB-035F-B240-7D6AC611D59D}"/>
                </a:ext>
              </a:extLst>
            </p:cNvPr>
            <p:cNvGrpSpPr/>
            <p:nvPr/>
          </p:nvGrpSpPr>
          <p:grpSpPr>
            <a:xfrm>
              <a:off x="4826613" y="3339730"/>
              <a:ext cx="6259699" cy="1097280"/>
              <a:chOff x="5120605" y="3757577"/>
              <a:chExt cx="6259699" cy="1097280"/>
            </a:xfrm>
          </p:grpSpPr>
          <p:sp>
            <p:nvSpPr>
              <p:cNvPr id="9" name="Rettangolo con angoli arrotondati 8">
                <a:extLst>
                  <a:ext uri="{FF2B5EF4-FFF2-40B4-BE49-F238E27FC236}">
                    <a16:creationId xmlns:a16="http://schemas.microsoft.com/office/drawing/2014/main" id="{EE7A1469-AA40-507D-CC58-AF3C4AEE1193}"/>
                  </a:ext>
                </a:extLst>
              </p:cNvPr>
              <p:cNvSpPr/>
              <p:nvPr/>
            </p:nvSpPr>
            <p:spPr>
              <a:xfrm>
                <a:off x="5120605" y="3757577"/>
                <a:ext cx="6259699" cy="1097280"/>
              </a:xfrm>
              <a:prstGeom prst="roundRect">
                <a:avLst/>
              </a:prstGeom>
              <a:solidFill>
                <a:srgbClr val="EDEDED">
                  <a:alpha val="50000"/>
                </a:srgbClr>
              </a:solidFill>
              <a:ln>
                <a:solidFill>
                  <a:srgbClr val="1814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&lt;</a:t>
                </a:r>
              </a:p>
            </p:txBody>
          </p:sp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2DA95D85-238E-E588-FC6B-0580085B1C7B}"/>
                  </a:ext>
                </a:extLst>
              </p:cNvPr>
              <p:cNvSpPr txBox="1"/>
              <p:nvPr/>
            </p:nvSpPr>
            <p:spPr>
              <a:xfrm>
                <a:off x="5201626" y="3829164"/>
                <a:ext cx="6097656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t-IT" sz="2800" dirty="0">
                    <a:solidFill>
                      <a:srgbClr val="181413"/>
                    </a:solidFill>
                    <a:latin typeface="Gotham" panose="02000504050000020004" pitchFamily="2" charset="0"/>
                    <a:hlinkClick r:id="rId5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https://github.com/DaveScianca/Progetto-Spotify-db-NoSQL</a:t>
                </a:r>
                <a:endParaRPr lang="it-IT" sz="2800" dirty="0">
                  <a:solidFill>
                    <a:srgbClr val="181413"/>
                  </a:solidFill>
                  <a:latin typeface="Gotham" panose="02000504050000020004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28291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95410697-685F-C86C-5F25-26F72978D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541" y="406743"/>
            <a:ext cx="925737" cy="554465"/>
          </a:xfrm>
          <a:prstGeom prst="rect">
            <a:avLst/>
          </a:prstGeom>
        </p:spPr>
      </p:pic>
      <p:pic>
        <p:nvPicPr>
          <p:cNvPr id="13" name="Immagine 12" descr="Immagine che contiene testo, clipart, grafica vettoriale&#10;&#10;Descrizione generata automaticamente">
            <a:extLst>
              <a:ext uri="{FF2B5EF4-FFF2-40B4-BE49-F238E27FC236}">
                <a16:creationId xmlns:a16="http://schemas.microsoft.com/office/drawing/2014/main" id="{5A9F8362-286E-D167-3FE2-BC69B76B58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" t="3333" r="4707" b="1429"/>
          <a:stretch/>
        </p:blipFill>
        <p:spPr>
          <a:xfrm rot="16200000" flipV="1">
            <a:off x="2666999" y="-2666141"/>
            <a:ext cx="6858000" cy="12192002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944450B-18B5-88EC-C822-40110A59DA19}"/>
              </a:ext>
            </a:extLst>
          </p:cNvPr>
          <p:cNvSpPr txBox="1"/>
          <p:nvPr/>
        </p:nvSpPr>
        <p:spPr>
          <a:xfrm>
            <a:off x="3307080" y="334815"/>
            <a:ext cx="5577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latin typeface="Gotham Black" pitchFamily="50" charset="0"/>
              </a:rPr>
              <a:t>Grazie dell’attenzione</a:t>
            </a:r>
            <a:endParaRPr lang="it-IT" sz="4400" b="1" dirty="0">
              <a:latin typeface="Gotham Black" pitchFamily="50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63CAA990-C507-A1C0-56FB-E04E6CA8EC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696" y="3429000"/>
            <a:ext cx="3036522" cy="1080000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30C4D77-57D3-D9C4-1D64-FE83FFDC014D}"/>
              </a:ext>
            </a:extLst>
          </p:cNvPr>
          <p:cNvSpPr txBox="1"/>
          <p:nvPr/>
        </p:nvSpPr>
        <p:spPr>
          <a:xfrm>
            <a:off x="2617839" y="5225121"/>
            <a:ext cx="7020232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650">
                <a:latin typeface="Gotham Black" pitchFamily="50" charset="0"/>
              </a:rPr>
              <a:t>Balducci Diego, Chiappella Alessandro, </a:t>
            </a:r>
          </a:p>
          <a:p>
            <a:pPr algn="ctr"/>
            <a:r>
              <a:rPr lang="it-IT" sz="2650">
                <a:latin typeface="Gotham Black" pitchFamily="50" charset="0"/>
              </a:rPr>
              <a:t>Panni Matteo, Scianca Davide</a:t>
            </a:r>
          </a:p>
        </p:txBody>
      </p:sp>
      <p:pic>
        <p:nvPicPr>
          <p:cNvPr id="6" name="Immagine 5" descr="Immagine che contiene stella, scuro, cielo notturno&#10;&#10;Descrizione generata automaticamente">
            <a:extLst>
              <a:ext uri="{FF2B5EF4-FFF2-40B4-BE49-F238E27FC236}">
                <a16:creationId xmlns:a16="http://schemas.microsoft.com/office/drawing/2014/main" id="{97ECCAF6-CA57-5204-2B36-02F554E5EA7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1"/>
          <a:stretch/>
        </p:blipFill>
        <p:spPr>
          <a:xfrm>
            <a:off x="1889930" y="2237313"/>
            <a:ext cx="3286800" cy="921191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7D61BE05-73C7-A516-1AB0-9E22659747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324" y="2140141"/>
            <a:ext cx="2250000" cy="22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87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545ADE1-0114-4A35-D823-4C129E7F5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240" y="3230880"/>
            <a:ext cx="7609898" cy="3373721"/>
          </a:xfrm>
          <a:prstGeom prst="roundRect">
            <a:avLst>
              <a:gd name="adj" fmla="val 9891"/>
            </a:avLst>
          </a:prstGeom>
          <a:ln>
            <a:solidFill>
              <a:srgbClr val="181413"/>
            </a:solidFill>
          </a:ln>
        </p:spPr>
      </p:pic>
      <p:grpSp>
        <p:nvGrpSpPr>
          <p:cNvPr id="34" name="Gruppo 33">
            <a:extLst>
              <a:ext uri="{FF2B5EF4-FFF2-40B4-BE49-F238E27FC236}">
                <a16:creationId xmlns:a16="http://schemas.microsoft.com/office/drawing/2014/main" id="{0CA614DE-8F89-2658-CE99-8E939EF54A72}"/>
              </a:ext>
            </a:extLst>
          </p:cNvPr>
          <p:cNvGrpSpPr/>
          <p:nvPr/>
        </p:nvGrpSpPr>
        <p:grpSpPr>
          <a:xfrm>
            <a:off x="63722" y="1762995"/>
            <a:ext cx="4845859" cy="1173600"/>
            <a:chOff x="331383" y="2531230"/>
            <a:chExt cx="4845859" cy="1173600"/>
          </a:xfrm>
        </p:grpSpPr>
        <p:sp>
          <p:nvSpPr>
            <p:cNvPr id="17" name="Rettangolo con angoli arrotondati 16">
              <a:extLst>
                <a:ext uri="{FF2B5EF4-FFF2-40B4-BE49-F238E27FC236}">
                  <a16:creationId xmlns:a16="http://schemas.microsoft.com/office/drawing/2014/main" id="{3D4BEE00-5102-B1B3-2EAE-C80D9CB8D254}"/>
                </a:ext>
              </a:extLst>
            </p:cNvPr>
            <p:cNvSpPr/>
            <p:nvPr/>
          </p:nvSpPr>
          <p:spPr>
            <a:xfrm>
              <a:off x="331383" y="2531230"/>
              <a:ext cx="4845859" cy="1173600"/>
            </a:xfrm>
            <a:prstGeom prst="roundRect">
              <a:avLst/>
            </a:prstGeom>
            <a:solidFill>
              <a:srgbClr val="EDEDED">
                <a:alpha val="49804"/>
              </a:srgbClr>
            </a:solidFill>
            <a:ln>
              <a:solidFill>
                <a:srgbClr val="1814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7" name="Elemento grafico 6" descr="Radiomicrofono con riempimento a tinta unita">
              <a:extLst>
                <a:ext uri="{FF2B5EF4-FFF2-40B4-BE49-F238E27FC236}">
                  <a16:creationId xmlns:a16="http://schemas.microsoft.com/office/drawing/2014/main" id="{DF9E23A5-C0B3-988C-468A-2C4CC7919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2200" y="2842052"/>
              <a:ext cx="551957" cy="551957"/>
            </a:xfrm>
            <a:prstGeom prst="rect">
              <a:avLst/>
            </a:prstGeom>
          </p:spPr>
        </p:pic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0D0873CC-C55B-B1C4-E07A-8BADC6CCA11F}"/>
                </a:ext>
              </a:extLst>
            </p:cNvPr>
            <p:cNvSpPr txBox="1"/>
            <p:nvPr/>
          </p:nvSpPr>
          <p:spPr>
            <a:xfrm>
              <a:off x="783539" y="2687143"/>
              <a:ext cx="347095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it-IT" sz="1600" dirty="0">
                  <a:latin typeface="Gotham" panose="02000504050000020004" pitchFamily="2" charset="0"/>
                </a:rPr>
                <a:t>Spotify è una piattaforma di </a:t>
              </a:r>
            </a:p>
            <a:p>
              <a:pPr lvl="0">
                <a:lnSpc>
                  <a:spcPct val="100000"/>
                </a:lnSpc>
              </a:pPr>
              <a:r>
                <a:rPr lang="it-IT" sz="1600" dirty="0">
                  <a:latin typeface="Gotham Black" pitchFamily="50" charset="0"/>
                </a:rPr>
                <a:t>streaming</a:t>
              </a:r>
              <a:r>
                <a:rPr lang="it-IT" sz="1600" dirty="0">
                  <a:latin typeface="Gotham" panose="02000504050000020004" pitchFamily="2" charset="0"/>
                </a:rPr>
                <a:t> </a:t>
              </a:r>
              <a:r>
                <a:rPr lang="it-IT" sz="1600" dirty="0">
                  <a:latin typeface="Gotham Black" pitchFamily="50" charset="0"/>
                </a:rPr>
                <a:t>musicale</a:t>
              </a:r>
              <a:r>
                <a:rPr lang="it-IT" sz="1600" dirty="0">
                  <a:latin typeface="Gotham" panose="02000504050000020004" pitchFamily="2" charset="0"/>
                </a:rPr>
                <a:t> che consente di ascoltare:</a:t>
              </a:r>
              <a:endParaRPr lang="en-US" sz="1600" dirty="0">
                <a:latin typeface="Gotham" panose="02000504050000020004" pitchFamily="2" charset="0"/>
              </a:endParaRP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ACB02C0E-6558-5A0C-0F2C-D27FC2239A37}"/>
                </a:ext>
              </a:extLst>
            </p:cNvPr>
            <p:cNvSpPr txBox="1"/>
            <p:nvPr/>
          </p:nvSpPr>
          <p:spPr>
            <a:xfrm>
              <a:off x="3919207" y="2702532"/>
              <a:ext cx="124742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it-IT" sz="1600" dirty="0">
                  <a:latin typeface="Gotham" panose="02000504050000020004" pitchFamily="2" charset="0"/>
                </a:rPr>
                <a:t>Brani</a:t>
              </a:r>
              <a:endParaRPr lang="en-US" sz="1600" dirty="0">
                <a:latin typeface="Gotham" panose="02000504050000020004" pitchFamily="2" charset="0"/>
              </a:endParaRPr>
            </a:p>
            <a:p>
              <a:pPr lvl="0">
                <a:lnSpc>
                  <a:spcPct val="100000"/>
                </a:lnSpc>
              </a:pPr>
              <a:r>
                <a:rPr lang="it-IT" sz="1600" dirty="0">
                  <a:latin typeface="Gotham" panose="02000504050000020004" pitchFamily="2" charset="0"/>
                </a:rPr>
                <a:t>Album</a:t>
              </a:r>
              <a:endParaRPr lang="en-US" sz="1600" dirty="0">
                <a:latin typeface="Gotham" panose="02000504050000020004" pitchFamily="2" charset="0"/>
              </a:endParaRPr>
            </a:p>
            <a:p>
              <a:pPr lvl="0"/>
              <a:r>
                <a:rPr lang="it-IT" sz="1600" dirty="0">
                  <a:latin typeface="Gotham" panose="02000504050000020004" pitchFamily="2" charset="0"/>
                </a:rPr>
                <a:t>Podcast</a:t>
              </a:r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5ABCFD27-AA71-F5B9-A791-04ECF04E48C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45082" y="3126373"/>
              <a:ext cx="720000" cy="0"/>
            </a:xfrm>
            <a:prstGeom prst="line">
              <a:avLst/>
            </a:prstGeom>
            <a:ln w="12700">
              <a:solidFill>
                <a:srgbClr val="1814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C1D51797-70EF-640A-2427-C0CD5D2DCACB}"/>
              </a:ext>
            </a:extLst>
          </p:cNvPr>
          <p:cNvGrpSpPr/>
          <p:nvPr/>
        </p:nvGrpSpPr>
        <p:grpSpPr>
          <a:xfrm>
            <a:off x="4983839" y="1762995"/>
            <a:ext cx="3644264" cy="1173600"/>
            <a:chOff x="5989402" y="2531230"/>
            <a:chExt cx="3644264" cy="1173600"/>
          </a:xfrm>
        </p:grpSpPr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A3893EA8-B793-D048-D402-854DEFBEBDD5}"/>
                </a:ext>
              </a:extLst>
            </p:cNvPr>
            <p:cNvSpPr/>
            <p:nvPr/>
          </p:nvSpPr>
          <p:spPr>
            <a:xfrm>
              <a:off x="5989402" y="2531230"/>
              <a:ext cx="3644264" cy="1173600"/>
            </a:xfrm>
            <a:prstGeom prst="roundRect">
              <a:avLst/>
            </a:prstGeom>
            <a:solidFill>
              <a:srgbClr val="EDEDED">
                <a:alpha val="60000"/>
              </a:srgbClr>
            </a:solidFill>
            <a:ln>
              <a:solidFill>
                <a:srgbClr val="1814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CAA5A999-CEB4-E0BE-1565-4C3CFE581649}"/>
                </a:ext>
              </a:extLst>
            </p:cNvPr>
            <p:cNvSpPr txBox="1"/>
            <p:nvPr/>
          </p:nvSpPr>
          <p:spPr>
            <a:xfrm>
              <a:off x="6563478" y="2687143"/>
              <a:ext cx="307018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it-IT" sz="1600" dirty="0">
                  <a:latin typeface="Gotham" panose="02000504050000020004" pitchFamily="2" charset="0"/>
                </a:rPr>
                <a:t>Offre una vasta libreria di contenuti; ha circa </a:t>
              </a:r>
              <a:r>
                <a:rPr lang="it-IT" sz="1600" dirty="0">
                  <a:latin typeface="Gotham Black" pitchFamily="50" charset="0"/>
                </a:rPr>
                <a:t>450 M.</a:t>
              </a:r>
              <a:r>
                <a:rPr lang="it-IT" sz="1600" dirty="0">
                  <a:latin typeface="Gotham" panose="02000504050000020004" pitchFamily="2" charset="0"/>
                </a:rPr>
                <a:t> di </a:t>
              </a:r>
              <a:r>
                <a:rPr lang="it-IT" sz="1600" dirty="0">
                  <a:latin typeface="Gotham Black" pitchFamily="50" charset="0"/>
                </a:rPr>
                <a:t>utenti</a:t>
              </a:r>
              <a:r>
                <a:rPr lang="it-IT" sz="1600" dirty="0">
                  <a:latin typeface="Gotham" panose="02000504050000020004" pitchFamily="2" charset="0"/>
                </a:rPr>
                <a:t> mensili al mondo.</a:t>
              </a:r>
            </a:p>
          </p:txBody>
        </p:sp>
        <p:pic>
          <p:nvPicPr>
            <p:cNvPr id="5" name="Elemento grafico 4" descr="Libri con riempimento a tinta unita">
              <a:extLst>
                <a:ext uri="{FF2B5EF4-FFF2-40B4-BE49-F238E27FC236}">
                  <a16:creationId xmlns:a16="http://schemas.microsoft.com/office/drawing/2014/main" id="{7545D6F8-1C46-D3E9-BC11-39FFBE0E7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50280" y="2842630"/>
              <a:ext cx="550800" cy="550800"/>
            </a:xfrm>
            <a:prstGeom prst="rect">
              <a:avLst/>
            </a:prstGeom>
          </p:spPr>
        </p:pic>
      </p:grp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5E1FC771-1662-391E-77E7-B7CEAB7C1D5C}"/>
              </a:ext>
            </a:extLst>
          </p:cNvPr>
          <p:cNvGrpSpPr/>
          <p:nvPr/>
        </p:nvGrpSpPr>
        <p:grpSpPr>
          <a:xfrm>
            <a:off x="8658501" y="1762995"/>
            <a:ext cx="3627838" cy="1173600"/>
            <a:chOff x="339419" y="4299070"/>
            <a:chExt cx="3627838" cy="1173600"/>
          </a:xfrm>
        </p:grpSpPr>
        <p:sp>
          <p:nvSpPr>
            <p:cNvPr id="27" name="Rettangolo con angoli arrotondati 26">
              <a:extLst>
                <a:ext uri="{FF2B5EF4-FFF2-40B4-BE49-F238E27FC236}">
                  <a16:creationId xmlns:a16="http://schemas.microsoft.com/office/drawing/2014/main" id="{0DD99237-D9AC-136C-4556-AFFF5BAFF630}"/>
                </a:ext>
              </a:extLst>
            </p:cNvPr>
            <p:cNvSpPr/>
            <p:nvPr/>
          </p:nvSpPr>
          <p:spPr>
            <a:xfrm>
              <a:off x="393160" y="4299070"/>
              <a:ext cx="3385647" cy="1173600"/>
            </a:xfrm>
            <a:prstGeom prst="roundRect">
              <a:avLst/>
            </a:prstGeom>
            <a:solidFill>
              <a:srgbClr val="EDEDED">
                <a:alpha val="70000"/>
              </a:srgbClr>
            </a:solidFill>
            <a:ln>
              <a:solidFill>
                <a:srgbClr val="1814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6E4F003D-D791-DB26-307C-81403BE7EA36}"/>
                </a:ext>
              </a:extLst>
            </p:cNvPr>
            <p:cNvSpPr txBox="1"/>
            <p:nvPr/>
          </p:nvSpPr>
          <p:spPr>
            <a:xfrm>
              <a:off x="737819" y="4485612"/>
              <a:ext cx="304098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it-IT" sz="1600" dirty="0">
                  <a:latin typeface="Gotham" panose="02000504050000020004" pitchFamily="2" charset="0"/>
                </a:rPr>
                <a:t>Gli utenti possono </a:t>
              </a:r>
            </a:p>
            <a:p>
              <a:pPr lvl="0">
                <a:lnSpc>
                  <a:spcPct val="100000"/>
                </a:lnSpc>
              </a:pPr>
              <a:r>
                <a:rPr lang="it-IT" sz="1600" dirty="0">
                  <a:latin typeface="Gotham" panose="02000504050000020004" pitchFamily="2" charset="0"/>
                </a:rPr>
                <a:t>scegliere tra </a:t>
              </a:r>
            </a:p>
            <a:p>
              <a:pPr lvl="0">
                <a:lnSpc>
                  <a:spcPct val="100000"/>
                </a:lnSpc>
              </a:pPr>
              <a:r>
                <a:rPr lang="it-IT" sz="1600" dirty="0">
                  <a:latin typeface="Gotham" panose="02000504050000020004" pitchFamily="2" charset="0"/>
                </a:rPr>
                <a:t>le </a:t>
              </a:r>
              <a:r>
                <a:rPr lang="it-IT" sz="1600" b="1" dirty="0">
                  <a:latin typeface="Gotham Black" pitchFamily="50" charset="0"/>
                </a:rPr>
                <a:t>due</a:t>
              </a:r>
              <a:r>
                <a:rPr lang="it-IT" sz="1600" dirty="0">
                  <a:latin typeface="Gotham" panose="02000504050000020004" pitchFamily="2" charset="0"/>
                </a:rPr>
                <a:t> </a:t>
              </a:r>
              <a:r>
                <a:rPr lang="it-IT" sz="1600" b="1" dirty="0">
                  <a:latin typeface="Gotham Black" pitchFamily="50" charset="0"/>
                </a:rPr>
                <a:t>versioni</a:t>
              </a:r>
              <a:r>
                <a:rPr lang="it-IT" sz="1600" dirty="0">
                  <a:latin typeface="Gotham" panose="02000504050000020004" pitchFamily="2" charset="0"/>
                </a:rPr>
                <a:t>:</a:t>
              </a: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01FDBAD7-7230-E6C3-0AB8-1C8478337B28}"/>
                </a:ext>
              </a:extLst>
            </p:cNvPr>
            <p:cNvSpPr txBox="1"/>
            <p:nvPr/>
          </p:nvSpPr>
          <p:spPr>
            <a:xfrm>
              <a:off x="2719837" y="4608723"/>
              <a:ext cx="124742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it-IT" sz="1600" dirty="0">
                  <a:latin typeface="Gotham" panose="02000504050000020004" pitchFamily="2" charset="0"/>
                </a:rPr>
                <a:t>Gratuita</a:t>
              </a:r>
              <a:endParaRPr lang="en-US" sz="1600" dirty="0">
                <a:latin typeface="Gotham" panose="02000504050000020004" pitchFamily="2" charset="0"/>
              </a:endParaRPr>
            </a:p>
            <a:p>
              <a:pPr lvl="0">
                <a:lnSpc>
                  <a:spcPct val="100000"/>
                </a:lnSpc>
              </a:pPr>
              <a:r>
                <a:rPr lang="it-IT" sz="1600" dirty="0">
                  <a:latin typeface="Gotham" panose="02000504050000020004" pitchFamily="2" charset="0"/>
                </a:rPr>
                <a:t>Premium</a:t>
              </a:r>
              <a:endParaRPr lang="en-US" sz="1600" dirty="0">
                <a:latin typeface="Gotham" panose="02000504050000020004" pitchFamily="2" charset="0"/>
              </a:endParaRPr>
            </a:p>
          </p:txBody>
        </p: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4075DF7E-C173-6957-A5CB-18F2510402D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360923" y="4901110"/>
              <a:ext cx="720000" cy="0"/>
            </a:xfrm>
            <a:prstGeom prst="line">
              <a:avLst/>
            </a:prstGeom>
            <a:ln w="12700">
              <a:solidFill>
                <a:srgbClr val="1814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Elemento grafico 5" descr="Dollaro con riempimento a tinta unita">
              <a:extLst>
                <a:ext uri="{FF2B5EF4-FFF2-40B4-BE49-F238E27FC236}">
                  <a16:creationId xmlns:a16="http://schemas.microsoft.com/office/drawing/2014/main" id="{1A340F62-F323-087E-8A40-F97B63DB4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9419" y="4625710"/>
              <a:ext cx="550800" cy="550800"/>
            </a:xfrm>
            <a:prstGeom prst="rect">
              <a:avLst/>
            </a:prstGeom>
          </p:spPr>
        </p:pic>
      </p:grpSp>
      <p:sp>
        <p:nvSpPr>
          <p:cNvPr id="35" name="Rettangolo 34">
            <a:extLst>
              <a:ext uri="{FF2B5EF4-FFF2-40B4-BE49-F238E27FC236}">
                <a16:creationId xmlns:a16="http://schemas.microsoft.com/office/drawing/2014/main" id="{30D55705-0D66-C023-F2F5-C17AA794D601}"/>
              </a:ext>
            </a:extLst>
          </p:cNvPr>
          <p:cNvSpPr/>
          <p:nvPr/>
        </p:nvSpPr>
        <p:spPr>
          <a:xfrm>
            <a:off x="0" y="263219"/>
            <a:ext cx="12192000" cy="1097280"/>
          </a:xfrm>
          <a:prstGeom prst="rect">
            <a:avLst/>
          </a:prstGeom>
          <a:solidFill>
            <a:srgbClr val="181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2F80B56-8848-C14E-85B7-3197E89F0502}"/>
              </a:ext>
            </a:extLst>
          </p:cNvPr>
          <p:cNvSpPr txBox="1"/>
          <p:nvPr/>
        </p:nvSpPr>
        <p:spPr>
          <a:xfrm>
            <a:off x="4520610" y="427139"/>
            <a:ext cx="31507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>
                <a:ln>
                  <a:noFill/>
                </a:ln>
                <a:solidFill>
                  <a:srgbClr val="EDEDED"/>
                </a:solidFill>
                <a:effectLst/>
                <a:uLnTx/>
                <a:uFillTx/>
                <a:latin typeface="Gotham Black" pitchFamily="50" charset="0"/>
                <a:ea typeface="+mn-ea"/>
                <a:cs typeface="+mn-cs"/>
              </a:rPr>
              <a:t>Chi siamo</a:t>
            </a:r>
          </a:p>
        </p:txBody>
      </p:sp>
      <p:pic>
        <p:nvPicPr>
          <p:cNvPr id="38" name="Immagine 37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D530BBA9-5CEA-0356-600A-B470900E0E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522" y="333869"/>
            <a:ext cx="1596110" cy="955981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204D21BD-459E-F792-B5E5-783BAE58C0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" y="-90429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89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D31B2312-7297-8C28-0C1E-DA73FF868AF4}"/>
              </a:ext>
            </a:extLst>
          </p:cNvPr>
          <p:cNvSpPr/>
          <p:nvPr/>
        </p:nvSpPr>
        <p:spPr>
          <a:xfrm>
            <a:off x="0" y="263219"/>
            <a:ext cx="12192000" cy="1097280"/>
          </a:xfrm>
          <a:prstGeom prst="rect">
            <a:avLst/>
          </a:prstGeom>
          <a:solidFill>
            <a:srgbClr val="181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2ABA610-6BD7-1039-EA1F-6D9426213DAF}"/>
              </a:ext>
            </a:extLst>
          </p:cNvPr>
          <p:cNvSpPr txBox="1"/>
          <p:nvPr/>
        </p:nvSpPr>
        <p:spPr>
          <a:xfrm>
            <a:off x="2632048" y="427139"/>
            <a:ext cx="6936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>
                <a:ln>
                  <a:noFill/>
                </a:ln>
                <a:solidFill>
                  <a:srgbClr val="EDEDED"/>
                </a:solidFill>
                <a:effectLst/>
                <a:uLnTx/>
                <a:uFillTx/>
                <a:latin typeface="Gotham Black" pitchFamily="50" charset="0"/>
                <a:ea typeface="+mn-ea"/>
                <a:cs typeface="+mn-cs"/>
              </a:rPr>
              <a:t>Problema e Soluzione</a:t>
            </a:r>
          </a:p>
        </p:txBody>
      </p:sp>
      <p:pic>
        <p:nvPicPr>
          <p:cNvPr id="4" name="Immagine 3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91F241A1-A364-D914-2419-774B4DF03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522" y="333869"/>
            <a:ext cx="1596110" cy="95598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FAFE6D5-3C72-B2D5-5C0B-FC61E25FD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" y="-90429"/>
            <a:ext cx="1828800" cy="18288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E1D8230-2C95-BB47-2D28-7887E40A2C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53"/>
          <a:stretch/>
        </p:blipFill>
        <p:spPr>
          <a:xfrm>
            <a:off x="7782737" y="1638334"/>
            <a:ext cx="3791479" cy="5052144"/>
          </a:xfrm>
          <a:prstGeom prst="roundRect">
            <a:avLst>
              <a:gd name="adj" fmla="val 6852"/>
            </a:avLst>
          </a:prstGeom>
        </p:spPr>
      </p:pic>
      <p:grpSp>
        <p:nvGrpSpPr>
          <p:cNvPr id="11" name="Gruppo 10">
            <a:extLst>
              <a:ext uri="{FF2B5EF4-FFF2-40B4-BE49-F238E27FC236}">
                <a16:creationId xmlns:a16="http://schemas.microsoft.com/office/drawing/2014/main" id="{573CD266-19ED-EE95-DC4D-AF4965090D45}"/>
              </a:ext>
            </a:extLst>
          </p:cNvPr>
          <p:cNvGrpSpPr/>
          <p:nvPr/>
        </p:nvGrpSpPr>
        <p:grpSpPr>
          <a:xfrm>
            <a:off x="835287" y="1893692"/>
            <a:ext cx="6026912" cy="4541429"/>
            <a:chOff x="835287" y="1642897"/>
            <a:chExt cx="6026912" cy="4541429"/>
          </a:xfrm>
        </p:grpSpPr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B6A9F3EF-8D3B-F6B5-0239-EB526D264A48}"/>
                </a:ext>
              </a:extLst>
            </p:cNvPr>
            <p:cNvGrpSpPr/>
            <p:nvPr/>
          </p:nvGrpSpPr>
          <p:grpSpPr>
            <a:xfrm>
              <a:off x="917161" y="1642897"/>
              <a:ext cx="5853225" cy="1173600"/>
              <a:chOff x="538486" y="2277789"/>
              <a:chExt cx="5853225" cy="1173600"/>
            </a:xfrm>
          </p:grpSpPr>
          <p:sp>
            <p:nvSpPr>
              <p:cNvPr id="10" name="Rettangolo con angoli arrotondati 9">
                <a:extLst>
                  <a:ext uri="{FF2B5EF4-FFF2-40B4-BE49-F238E27FC236}">
                    <a16:creationId xmlns:a16="http://schemas.microsoft.com/office/drawing/2014/main" id="{CE85FE27-B4BE-FE72-DFBF-1CF6399B03A6}"/>
                  </a:ext>
                </a:extLst>
              </p:cNvPr>
              <p:cNvSpPr/>
              <p:nvPr/>
            </p:nvSpPr>
            <p:spPr>
              <a:xfrm>
                <a:off x="538488" y="2277789"/>
                <a:ext cx="5853223" cy="1173600"/>
              </a:xfrm>
              <a:prstGeom prst="roundRect">
                <a:avLst/>
              </a:prstGeom>
              <a:solidFill>
                <a:srgbClr val="EDEDED">
                  <a:alpha val="50000"/>
                </a:srgbClr>
              </a:solidFill>
              <a:ln>
                <a:solidFill>
                  <a:srgbClr val="1814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647E701-A340-8F2C-9C94-BDE649B7CE73}"/>
                  </a:ext>
                </a:extLst>
              </p:cNvPr>
              <p:cNvSpPr txBox="1"/>
              <p:nvPr/>
            </p:nvSpPr>
            <p:spPr>
              <a:xfrm>
                <a:off x="538486" y="2402924"/>
                <a:ext cx="585322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t-IT" dirty="0">
                    <a:latin typeface="Gotham" panose="02000504050000020004" pitchFamily="2" charset="0"/>
                  </a:rPr>
                  <a:t>All’interno della piattaforma è già presente un’opzione che consente di vedere in </a:t>
                </a:r>
                <a:r>
                  <a:rPr lang="it-IT" dirty="0" err="1">
                    <a:latin typeface="Gotham Black" pitchFamily="50" charset="0"/>
                  </a:rPr>
                  <a:t>real</a:t>
                </a:r>
                <a:r>
                  <a:rPr lang="it-IT" dirty="0">
                    <a:latin typeface="Gotham" panose="02000504050000020004" pitchFamily="2" charset="0"/>
                  </a:rPr>
                  <a:t> </a:t>
                </a:r>
                <a:r>
                  <a:rPr lang="it-IT" dirty="0">
                    <a:latin typeface="Gotham Black" pitchFamily="50" charset="0"/>
                  </a:rPr>
                  <a:t>time</a:t>
                </a:r>
                <a:r>
                  <a:rPr lang="it-IT" dirty="0">
                    <a:latin typeface="Gotham" panose="02000504050000020004" pitchFamily="2" charset="0"/>
                  </a:rPr>
                  <a:t> le attività dei </a:t>
                </a:r>
                <a:r>
                  <a:rPr lang="it-IT" b="1" dirty="0">
                    <a:latin typeface="Gotham" panose="02000504050000020004" pitchFamily="2" charset="0"/>
                  </a:rPr>
                  <a:t>propri</a:t>
                </a:r>
                <a:r>
                  <a:rPr lang="it-IT" dirty="0">
                    <a:latin typeface="Gotham" panose="02000504050000020004" pitchFamily="2" charset="0"/>
                  </a:rPr>
                  <a:t> </a:t>
                </a:r>
                <a:r>
                  <a:rPr lang="it-IT" b="1" dirty="0">
                    <a:latin typeface="Gotham" panose="02000504050000020004" pitchFamily="2" charset="0"/>
                  </a:rPr>
                  <a:t>amici</a:t>
                </a:r>
                <a:r>
                  <a:rPr lang="it-IT" dirty="0">
                    <a:latin typeface="Gotham" panose="02000504050000020004" pitchFamily="2" charset="0"/>
                  </a:rPr>
                  <a:t>.</a:t>
                </a:r>
              </a:p>
            </p:txBody>
          </p:sp>
        </p:grp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8C01C509-1E68-0079-B731-181724765139}"/>
                </a:ext>
              </a:extLst>
            </p:cNvPr>
            <p:cNvGrpSpPr/>
            <p:nvPr/>
          </p:nvGrpSpPr>
          <p:grpSpPr>
            <a:xfrm>
              <a:off x="917161" y="4081393"/>
              <a:ext cx="5853224" cy="2102933"/>
              <a:chOff x="917161" y="5103629"/>
              <a:chExt cx="5853224" cy="2102933"/>
            </a:xfrm>
          </p:grpSpPr>
          <p:sp>
            <p:nvSpPr>
              <p:cNvPr id="14" name="Rettangolo con angoli arrotondati 13">
                <a:extLst>
                  <a:ext uri="{FF2B5EF4-FFF2-40B4-BE49-F238E27FC236}">
                    <a16:creationId xmlns:a16="http://schemas.microsoft.com/office/drawing/2014/main" id="{30EA8DE8-BA48-6FE6-2240-5492B20E088F}"/>
                  </a:ext>
                </a:extLst>
              </p:cNvPr>
              <p:cNvSpPr/>
              <p:nvPr/>
            </p:nvSpPr>
            <p:spPr>
              <a:xfrm>
                <a:off x="917162" y="5103629"/>
                <a:ext cx="5853223" cy="2102933"/>
              </a:xfrm>
              <a:prstGeom prst="roundRect">
                <a:avLst/>
              </a:prstGeom>
              <a:solidFill>
                <a:srgbClr val="EDEDED">
                  <a:alpha val="50000"/>
                </a:srgbClr>
              </a:solidFill>
              <a:ln>
                <a:solidFill>
                  <a:srgbClr val="1814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132CB30-8CE2-68AF-C1C7-836F016A12CC}"/>
                  </a:ext>
                </a:extLst>
              </p:cNvPr>
              <p:cNvSpPr txBox="1"/>
              <p:nvPr/>
            </p:nvSpPr>
            <p:spPr>
              <a:xfrm>
                <a:off x="917161" y="5139433"/>
                <a:ext cx="5728188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t-IT" dirty="0">
                    <a:latin typeface="Gotham" panose="02000504050000020004" pitchFamily="2" charset="0"/>
                  </a:rPr>
                  <a:t>Proponiamo un </a:t>
                </a:r>
                <a:r>
                  <a:rPr lang="it-IT" dirty="0">
                    <a:latin typeface="Gotham Black" pitchFamily="50" charset="0"/>
                  </a:rPr>
                  <a:t>upgrade</a:t>
                </a:r>
                <a:r>
                  <a:rPr lang="it-IT" dirty="0">
                    <a:latin typeface="Gotham" panose="02000504050000020004" pitchFamily="2" charset="0"/>
                  </a:rPr>
                  <a:t> che implementi una vera e propria sezione </a:t>
                </a:r>
                <a:r>
                  <a:rPr lang="it-IT" dirty="0">
                    <a:latin typeface="Gotham Black" pitchFamily="50" charset="0"/>
                  </a:rPr>
                  <a:t>amici</a:t>
                </a:r>
                <a:r>
                  <a:rPr lang="it-IT" dirty="0">
                    <a:latin typeface="Gotham" panose="02000504050000020004" pitchFamily="2" charset="0"/>
                  </a:rPr>
                  <a:t> in cui non solo si potrà seguire quello che gli altri </a:t>
                </a:r>
                <a:r>
                  <a:rPr lang="it-IT" b="1" dirty="0">
                    <a:latin typeface="Gotham" panose="02000504050000020004" pitchFamily="2" charset="0"/>
                  </a:rPr>
                  <a:t>stanno</a:t>
                </a:r>
                <a:r>
                  <a:rPr lang="it-IT" dirty="0">
                    <a:latin typeface="Gotham" panose="02000504050000020004" pitchFamily="2" charset="0"/>
                  </a:rPr>
                  <a:t> </a:t>
                </a:r>
                <a:r>
                  <a:rPr lang="it-IT" b="1" dirty="0">
                    <a:latin typeface="Gotham" panose="02000504050000020004" pitchFamily="2" charset="0"/>
                  </a:rPr>
                  <a:t>ascoltando</a:t>
                </a:r>
                <a:r>
                  <a:rPr lang="it-IT" dirty="0">
                    <a:latin typeface="Gotham" panose="02000504050000020004" pitchFamily="2" charset="0"/>
                  </a:rPr>
                  <a:t>, ma anche vedere chi è l’amico </a:t>
                </a:r>
                <a:r>
                  <a:rPr lang="it-IT" b="1" dirty="0">
                    <a:latin typeface="Gotham" panose="02000504050000020004" pitchFamily="2" charset="0"/>
                  </a:rPr>
                  <a:t>più</a:t>
                </a:r>
                <a:r>
                  <a:rPr lang="it-IT" dirty="0">
                    <a:latin typeface="Gotham" panose="02000504050000020004" pitchFamily="2" charset="0"/>
                  </a:rPr>
                  <a:t> </a:t>
                </a:r>
                <a:r>
                  <a:rPr lang="it-IT" b="1" dirty="0">
                    <a:latin typeface="Gotham" panose="02000504050000020004" pitchFamily="2" charset="0"/>
                  </a:rPr>
                  <a:t>simile</a:t>
                </a:r>
                <a:r>
                  <a:rPr lang="it-IT" dirty="0">
                    <a:latin typeface="Gotham" panose="02000504050000020004" pitchFamily="2" charset="0"/>
                  </a:rPr>
                  <a:t> a sé stessi, e visualizzare le </a:t>
                </a:r>
                <a:r>
                  <a:rPr lang="it-IT" b="1" dirty="0">
                    <a:latin typeface="Gotham" panose="02000504050000020004" pitchFamily="2" charset="0"/>
                  </a:rPr>
                  <a:t>canzoni</a:t>
                </a:r>
                <a:r>
                  <a:rPr lang="it-IT" dirty="0">
                    <a:latin typeface="Gotham" panose="02000504050000020004" pitchFamily="2" charset="0"/>
                  </a:rPr>
                  <a:t>, gli </a:t>
                </a:r>
                <a:r>
                  <a:rPr lang="it-IT" b="1" dirty="0">
                    <a:latin typeface="Gotham" panose="02000504050000020004" pitchFamily="2" charset="0"/>
                  </a:rPr>
                  <a:t>album</a:t>
                </a:r>
                <a:r>
                  <a:rPr lang="it-IT" dirty="0">
                    <a:latin typeface="Gotham" panose="02000504050000020004" pitchFamily="2" charset="0"/>
                  </a:rPr>
                  <a:t>, gli </a:t>
                </a:r>
                <a:r>
                  <a:rPr lang="it-IT" b="1" dirty="0">
                    <a:latin typeface="Gotham" panose="02000504050000020004" pitchFamily="2" charset="0"/>
                  </a:rPr>
                  <a:t>artisti</a:t>
                </a:r>
                <a:r>
                  <a:rPr lang="it-IT" dirty="0">
                    <a:latin typeface="Gotham" panose="02000504050000020004" pitchFamily="2" charset="0"/>
                  </a:rPr>
                  <a:t> e i </a:t>
                </a:r>
                <a:r>
                  <a:rPr lang="it-IT" b="1" dirty="0">
                    <a:latin typeface="Gotham" panose="02000504050000020004" pitchFamily="2" charset="0"/>
                  </a:rPr>
                  <a:t>generi</a:t>
                </a:r>
                <a:r>
                  <a:rPr lang="it-IT" dirty="0">
                    <a:latin typeface="Gotham" panose="02000504050000020004" pitchFamily="2" charset="0"/>
                  </a:rPr>
                  <a:t> in </a:t>
                </a:r>
                <a:r>
                  <a:rPr lang="it-IT" b="1" dirty="0">
                    <a:latin typeface="Gotham" panose="02000504050000020004" pitchFamily="2" charset="0"/>
                  </a:rPr>
                  <a:t>comune</a:t>
                </a:r>
                <a:r>
                  <a:rPr lang="it-IT" dirty="0">
                    <a:latin typeface="Gotham" panose="02000504050000020004" pitchFamily="2" charset="0"/>
                  </a:rPr>
                  <a:t> che sono stati ascoltati nell’ultimo periodo.</a:t>
                </a:r>
              </a:p>
            </p:txBody>
          </p:sp>
        </p:grp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67A6DAA8-2408-9608-9054-39C2E0CD90DD}"/>
                </a:ext>
              </a:extLst>
            </p:cNvPr>
            <p:cNvGrpSpPr/>
            <p:nvPr/>
          </p:nvGrpSpPr>
          <p:grpSpPr>
            <a:xfrm>
              <a:off x="835287" y="2890203"/>
              <a:ext cx="6026912" cy="1156926"/>
              <a:chOff x="835287" y="3366871"/>
              <a:chExt cx="6026912" cy="1156926"/>
            </a:xfrm>
          </p:grpSpPr>
          <p:pic>
            <p:nvPicPr>
              <p:cNvPr id="16" name="Elemento grafico 15" descr="Connessioni con riempimento a tinta unita">
                <a:extLst>
                  <a:ext uri="{FF2B5EF4-FFF2-40B4-BE49-F238E27FC236}">
                    <a16:creationId xmlns:a16="http://schemas.microsoft.com/office/drawing/2014/main" id="{8926E261-8B2D-B414-957B-CCD9BCCF9D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265310" y="3366871"/>
                <a:ext cx="1156926" cy="1156926"/>
              </a:xfrm>
              <a:prstGeom prst="rect">
                <a:avLst/>
              </a:prstGeom>
            </p:spPr>
          </p:pic>
          <p:pic>
            <p:nvPicPr>
              <p:cNvPr id="7" name="Elemento grafico 6" descr="Frecce a zig zag con riempimento a tinta unita">
                <a:extLst>
                  <a:ext uri="{FF2B5EF4-FFF2-40B4-BE49-F238E27FC236}">
                    <a16:creationId xmlns:a16="http://schemas.microsoft.com/office/drawing/2014/main" id="{DC697540-A494-10AC-EB56-CAD934B161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5400000">
                <a:off x="5947799" y="348813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Elemento grafico 12" descr="Frecce a zig zag con riempimento a tinta unita">
                <a:extLst>
                  <a:ext uri="{FF2B5EF4-FFF2-40B4-BE49-F238E27FC236}">
                    <a16:creationId xmlns:a16="http://schemas.microsoft.com/office/drawing/2014/main" id="{4FAE97B2-D89F-1563-B922-E6C8989101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5400000">
                <a:off x="835287" y="3488134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4519877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2D0A0E76-ECBA-2FBE-820F-8BCBA96034DE}"/>
              </a:ext>
            </a:extLst>
          </p:cNvPr>
          <p:cNvSpPr/>
          <p:nvPr/>
        </p:nvSpPr>
        <p:spPr>
          <a:xfrm>
            <a:off x="0" y="263219"/>
            <a:ext cx="12192000" cy="1097280"/>
          </a:xfrm>
          <a:prstGeom prst="rect">
            <a:avLst/>
          </a:prstGeom>
          <a:solidFill>
            <a:srgbClr val="181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5FC15CE1-AEDB-4148-943C-22F600501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522" y="333869"/>
            <a:ext cx="1596110" cy="95598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35041BA-67A5-0808-B7F7-19D287A81C11}"/>
              </a:ext>
            </a:extLst>
          </p:cNvPr>
          <p:cNvSpPr txBox="1"/>
          <p:nvPr/>
        </p:nvSpPr>
        <p:spPr>
          <a:xfrm>
            <a:off x="2632048" y="427139"/>
            <a:ext cx="6936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>
                <a:ln>
                  <a:noFill/>
                </a:ln>
                <a:solidFill>
                  <a:srgbClr val="EDEDED"/>
                </a:solidFill>
                <a:effectLst/>
                <a:uLnTx/>
                <a:uFillTx/>
                <a:latin typeface="Gotham Black" pitchFamily="50" charset="0"/>
                <a:ea typeface="+mn-ea"/>
                <a:cs typeface="+mn-cs"/>
              </a:rPr>
              <a:t>Pipeline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B2F0BC9-785A-EAC7-33A3-6DA4F427A9E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285" y="4911177"/>
            <a:ext cx="2298282" cy="1260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5462F39A-FA5F-DCCE-FEA8-D868CF3E76B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80" y="4911177"/>
            <a:ext cx="3542609" cy="1260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63058B7-1F83-430A-8C44-1EF9F25ACE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55" y="2085184"/>
            <a:ext cx="2940000" cy="1260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566C723-D143-D4EB-4126-21111CADE05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760" y="2090338"/>
            <a:ext cx="1260000" cy="1260000"/>
          </a:xfrm>
          <a:prstGeom prst="rect">
            <a:avLst/>
          </a:prstGeom>
        </p:spPr>
      </p:pic>
      <p:pic>
        <p:nvPicPr>
          <p:cNvPr id="17" name="Immagine 16" descr="Immagine che contiene stella, scuro, cielo notturno&#10;&#10;Descrizione generata automaticamente">
            <a:extLst>
              <a:ext uri="{FF2B5EF4-FFF2-40B4-BE49-F238E27FC236}">
                <a16:creationId xmlns:a16="http://schemas.microsoft.com/office/drawing/2014/main" id="{F37B0AFD-7B40-9AB9-1A7C-F88752903FB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88"/>
          <a:stretch/>
        </p:blipFill>
        <p:spPr>
          <a:xfrm>
            <a:off x="8857479" y="2148721"/>
            <a:ext cx="3007766" cy="1143235"/>
          </a:xfrm>
          <a:prstGeom prst="rect">
            <a:avLst/>
          </a:prstGeom>
        </p:spPr>
      </p:pic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9DA5AAAB-B58D-ED62-0DA8-C61900D959DD}"/>
              </a:ext>
            </a:extLst>
          </p:cNvPr>
          <p:cNvSpPr/>
          <p:nvPr/>
        </p:nvSpPr>
        <p:spPr>
          <a:xfrm>
            <a:off x="3524662" y="2521122"/>
            <a:ext cx="1847190" cy="398433"/>
          </a:xfrm>
          <a:prstGeom prst="rightArrow">
            <a:avLst>
              <a:gd name="adj1" fmla="val 41393"/>
              <a:gd name="adj2" fmla="val 50000"/>
            </a:avLst>
          </a:prstGeom>
          <a:gradFill>
            <a:gsLst>
              <a:gs pos="5000">
                <a:srgbClr val="1ED760">
                  <a:lumMod val="98000"/>
                </a:srgbClr>
              </a:gs>
              <a:gs pos="100000">
                <a:srgbClr val="F1FF48"/>
              </a:gs>
            </a:gsLst>
            <a:lin ang="2700000" scaled="0"/>
          </a:gradFill>
          <a:ln w="12700">
            <a:solidFill>
              <a:srgbClr val="1814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curva 8">
            <a:extLst>
              <a:ext uri="{FF2B5EF4-FFF2-40B4-BE49-F238E27FC236}">
                <a16:creationId xmlns:a16="http://schemas.microsoft.com/office/drawing/2014/main" id="{865F6675-04B2-952B-6881-20F08D2357A1}"/>
              </a:ext>
            </a:extLst>
          </p:cNvPr>
          <p:cNvSpPr/>
          <p:nvPr/>
        </p:nvSpPr>
        <p:spPr>
          <a:xfrm flipH="1" flipV="1">
            <a:off x="9008927" y="3250517"/>
            <a:ext cx="2856318" cy="2519974"/>
          </a:xfrm>
          <a:prstGeom prst="bentArrow">
            <a:avLst>
              <a:gd name="adj1" fmla="val 7534"/>
              <a:gd name="adj2" fmla="val 8726"/>
              <a:gd name="adj3" fmla="val 8950"/>
              <a:gd name="adj4" fmla="val 24373"/>
            </a:avLst>
          </a:prstGeom>
          <a:gradFill>
            <a:gsLst>
              <a:gs pos="5000">
                <a:srgbClr val="1ED760">
                  <a:lumMod val="98000"/>
                </a:srgbClr>
              </a:gs>
              <a:gs pos="100000">
                <a:srgbClr val="F1FF48"/>
              </a:gs>
            </a:gsLst>
            <a:lin ang="2700000" scaled="0"/>
          </a:gradFill>
          <a:ln w="12700">
            <a:solidFill>
              <a:srgbClr val="1814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0C98D8BA-D5AD-770C-E015-3D70194949AC}"/>
              </a:ext>
            </a:extLst>
          </p:cNvPr>
          <p:cNvSpPr/>
          <p:nvPr/>
        </p:nvSpPr>
        <p:spPr>
          <a:xfrm>
            <a:off x="7063619" y="2521122"/>
            <a:ext cx="1620000" cy="396000"/>
          </a:xfrm>
          <a:prstGeom prst="rightArrow">
            <a:avLst/>
          </a:prstGeom>
          <a:gradFill>
            <a:gsLst>
              <a:gs pos="5000">
                <a:srgbClr val="1ED760">
                  <a:lumMod val="98000"/>
                </a:srgbClr>
              </a:gs>
              <a:gs pos="100000">
                <a:srgbClr val="F1FF48"/>
              </a:gs>
            </a:gsLst>
            <a:lin ang="2700000" scaled="0"/>
          </a:gradFill>
          <a:ln w="12700">
            <a:solidFill>
              <a:srgbClr val="1814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28BB8DFF-8ACC-AEFB-BAD7-C5331D8FD7E8}"/>
              </a:ext>
            </a:extLst>
          </p:cNvPr>
          <p:cNvSpPr/>
          <p:nvPr/>
        </p:nvSpPr>
        <p:spPr>
          <a:xfrm flipH="1">
            <a:off x="4415470" y="5366869"/>
            <a:ext cx="1847190" cy="348616"/>
          </a:xfrm>
          <a:prstGeom prst="rightArrow">
            <a:avLst>
              <a:gd name="adj1" fmla="val 50000"/>
              <a:gd name="adj2" fmla="val 53333"/>
            </a:avLst>
          </a:prstGeom>
          <a:gradFill>
            <a:gsLst>
              <a:gs pos="5000">
                <a:srgbClr val="1ED760">
                  <a:lumMod val="98000"/>
                </a:srgbClr>
              </a:gs>
              <a:gs pos="100000">
                <a:srgbClr val="F1FF48"/>
              </a:gs>
            </a:gsLst>
            <a:lin ang="2700000" scaled="0"/>
          </a:gradFill>
          <a:ln w="12700">
            <a:solidFill>
              <a:srgbClr val="1814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673940C3-3411-8583-D585-E052FF40EE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" y="-90429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9630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0639BA78-2DB3-5830-FA17-07DB42805A8D}"/>
              </a:ext>
            </a:extLst>
          </p:cNvPr>
          <p:cNvSpPr/>
          <p:nvPr/>
        </p:nvSpPr>
        <p:spPr>
          <a:xfrm>
            <a:off x="0" y="279469"/>
            <a:ext cx="12192000" cy="1097280"/>
          </a:xfrm>
          <a:prstGeom prst="rect">
            <a:avLst/>
          </a:prstGeom>
          <a:solidFill>
            <a:srgbClr val="181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7860207-9510-91BC-3C3B-AFA873B323A3}"/>
              </a:ext>
            </a:extLst>
          </p:cNvPr>
          <p:cNvSpPr txBox="1"/>
          <p:nvPr/>
        </p:nvSpPr>
        <p:spPr>
          <a:xfrm>
            <a:off x="570846" y="1951883"/>
            <a:ext cx="53823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81413"/>
                </a:solidFill>
                <a:effectLst/>
                <a:uLnTx/>
                <a:uFillTx/>
                <a:latin typeface="Gotham Black" pitchFamily="50" charset="0"/>
                <a:ea typeface="+mn-ea"/>
                <a:cs typeface="+mn-cs"/>
              </a:rPr>
              <a:t>Client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81413"/>
                </a:solidFill>
                <a:effectLst/>
                <a:uLnTx/>
                <a:uFillTx/>
                <a:latin typeface="Gotham Black" pitchFamily="50" charset="0"/>
                <a:ea typeface="+mn-ea"/>
                <a:cs typeface="+mn-cs"/>
              </a:rPr>
              <a:t>Credentials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81413"/>
                </a:solidFill>
                <a:effectLst/>
                <a:uLnTx/>
                <a:uFillTx/>
                <a:latin typeface="Gotham Black" pitchFamily="50" charset="0"/>
                <a:ea typeface="+mn-ea"/>
                <a:cs typeface="+mn-cs"/>
              </a:rPr>
              <a:t> Flow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8BE289D4-DE09-8385-48C5-5FE0067C8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415" y="1760985"/>
            <a:ext cx="5643981" cy="4876312"/>
          </a:xfrm>
          <a:prstGeom prst="rect">
            <a:avLst/>
          </a:prstGeom>
        </p:spPr>
      </p:pic>
      <p:grpSp>
        <p:nvGrpSpPr>
          <p:cNvPr id="31" name="Gruppo 30">
            <a:extLst>
              <a:ext uri="{FF2B5EF4-FFF2-40B4-BE49-F238E27FC236}">
                <a16:creationId xmlns:a16="http://schemas.microsoft.com/office/drawing/2014/main" id="{25CB834D-1B4B-FF20-7F5C-678007C68CDD}"/>
              </a:ext>
            </a:extLst>
          </p:cNvPr>
          <p:cNvGrpSpPr>
            <a:grpSpLocks noChangeAspect="1"/>
          </p:cNvGrpSpPr>
          <p:nvPr/>
        </p:nvGrpSpPr>
        <p:grpSpPr>
          <a:xfrm>
            <a:off x="-61555" y="2611651"/>
            <a:ext cx="6390809" cy="2199519"/>
            <a:chOff x="31048" y="2579981"/>
            <a:chExt cx="6094070" cy="2097389"/>
          </a:xfrm>
        </p:grpSpPr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47062A1A-CADC-B485-883F-B3D4B8E5CED9}"/>
                </a:ext>
              </a:extLst>
            </p:cNvPr>
            <p:cNvSpPr txBox="1"/>
            <p:nvPr/>
          </p:nvSpPr>
          <p:spPr>
            <a:xfrm>
              <a:off x="31048" y="4383884"/>
              <a:ext cx="6094070" cy="2934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it-IT" sz="1400" dirty="0">
                  <a:solidFill>
                    <a:srgbClr val="181413"/>
                  </a:solidFill>
                  <a:latin typeface="Gotham Black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https://developer.spotify.com/dashboard/applications</a:t>
              </a:r>
              <a:endParaRPr lang="it-IT" sz="1400" dirty="0">
                <a:solidFill>
                  <a:srgbClr val="181413"/>
                </a:solidFill>
                <a:latin typeface="Gotham Black" pitchFamily="50" charset="0"/>
              </a:endParaRPr>
            </a:p>
          </p:txBody>
        </p:sp>
        <p:pic>
          <p:nvPicPr>
            <p:cNvPr id="30" name="Immagine 29" descr="Immagine che contiene testo, iPod, elettronico&#10;&#10;Descrizione generata automaticamente">
              <a:extLst>
                <a:ext uri="{FF2B5EF4-FFF2-40B4-BE49-F238E27FC236}">
                  <a16:creationId xmlns:a16="http://schemas.microsoft.com/office/drawing/2014/main" id="{20201EB4-D352-B646-97F4-A7B8114824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25" t="14559" r="7125" b="13611"/>
            <a:stretch/>
          </p:blipFill>
          <p:spPr>
            <a:xfrm>
              <a:off x="708079" y="2579981"/>
              <a:ext cx="4991682" cy="1870714"/>
            </a:xfrm>
            <a:prstGeom prst="rect">
              <a:avLst/>
            </a:prstGeom>
          </p:spPr>
        </p:pic>
      </p:grp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D3280323-99A7-FB7D-DD50-21AD515669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27" y="4800163"/>
            <a:ext cx="6134428" cy="1778547"/>
          </a:xfrm>
          <a:prstGeom prst="roundRect">
            <a:avLst>
              <a:gd name="adj" fmla="val 12755"/>
            </a:avLst>
          </a:prstGeom>
        </p:spPr>
      </p:pic>
      <p:pic>
        <p:nvPicPr>
          <p:cNvPr id="13" name="Immagine 12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C33809CF-1654-167F-0D4B-BFCBF24FDE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522" y="333869"/>
            <a:ext cx="1596110" cy="955981"/>
          </a:xfrm>
          <a:prstGeom prst="rect">
            <a:avLst/>
          </a:prstGeom>
        </p:spPr>
      </p:pic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4287037A-7858-B6DF-AC07-EEC4036099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805" y="301818"/>
            <a:ext cx="5382390" cy="1052582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BAC6F53C-7372-9F8B-C0B1-B847594C2A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" y="-90429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4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2D0A0E76-ECBA-2FBE-820F-8BCBA96034DE}"/>
              </a:ext>
            </a:extLst>
          </p:cNvPr>
          <p:cNvSpPr/>
          <p:nvPr/>
        </p:nvSpPr>
        <p:spPr>
          <a:xfrm>
            <a:off x="0" y="263219"/>
            <a:ext cx="12192000" cy="1097280"/>
          </a:xfrm>
          <a:prstGeom prst="rect">
            <a:avLst/>
          </a:prstGeom>
          <a:solidFill>
            <a:srgbClr val="181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5FC15CE1-AEDB-4148-943C-22F600501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522" y="333869"/>
            <a:ext cx="1596110" cy="95598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35041BA-67A5-0808-B7F7-19D287A81C11}"/>
              </a:ext>
            </a:extLst>
          </p:cNvPr>
          <p:cNvSpPr txBox="1"/>
          <p:nvPr/>
        </p:nvSpPr>
        <p:spPr>
          <a:xfrm>
            <a:off x="2632048" y="427139"/>
            <a:ext cx="6936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EDEDED"/>
                </a:solidFill>
                <a:effectLst/>
                <a:uLnTx/>
                <a:uFillTx/>
                <a:latin typeface="Gotham Black" pitchFamily="50" charset="0"/>
                <a:ea typeface="+mn-ea"/>
                <a:cs typeface="+mn-cs"/>
              </a:rPr>
              <a:t>Pipeline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8A247AF3-4C98-B858-E6F5-EDDAEA41343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285" y="4911177"/>
            <a:ext cx="2298282" cy="126000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10C70AE0-B02E-77E4-A455-20F7730EEF3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76" y="4911177"/>
            <a:ext cx="3542609" cy="126000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ACF9F26E-8F78-9286-BEFC-6A8B98B1969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55" y="2090338"/>
            <a:ext cx="2940000" cy="126000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9C5286C8-C359-5341-5E7C-F45A6CC9FB9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760" y="2090338"/>
            <a:ext cx="1260000" cy="1260000"/>
          </a:xfrm>
          <a:prstGeom prst="rect">
            <a:avLst/>
          </a:prstGeom>
        </p:spPr>
      </p:pic>
      <p:pic>
        <p:nvPicPr>
          <p:cNvPr id="20" name="Immagine 19" descr="Immagine che contiene stella, scuro, cielo notturno&#10;&#10;Descrizione generata automaticamente">
            <a:extLst>
              <a:ext uri="{FF2B5EF4-FFF2-40B4-BE49-F238E27FC236}">
                <a16:creationId xmlns:a16="http://schemas.microsoft.com/office/drawing/2014/main" id="{3896B34C-C83D-C5B7-E9B3-F274034DFE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88"/>
          <a:stretch/>
        </p:blipFill>
        <p:spPr>
          <a:xfrm>
            <a:off x="8857479" y="2148721"/>
            <a:ext cx="3007766" cy="1143235"/>
          </a:xfrm>
          <a:prstGeom prst="rect">
            <a:avLst/>
          </a:prstGeom>
        </p:spPr>
      </p:pic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5E471A24-6B9B-8C6B-C919-4C8B570BA417}"/>
              </a:ext>
            </a:extLst>
          </p:cNvPr>
          <p:cNvSpPr/>
          <p:nvPr/>
        </p:nvSpPr>
        <p:spPr>
          <a:xfrm>
            <a:off x="3524662" y="2521122"/>
            <a:ext cx="1847190" cy="398433"/>
          </a:xfrm>
          <a:prstGeom prst="rightArrow">
            <a:avLst>
              <a:gd name="adj1" fmla="val 41393"/>
              <a:gd name="adj2" fmla="val 50000"/>
            </a:avLst>
          </a:prstGeom>
          <a:gradFill>
            <a:gsLst>
              <a:gs pos="5000">
                <a:srgbClr val="1ED760">
                  <a:lumMod val="98000"/>
                </a:srgbClr>
              </a:gs>
              <a:gs pos="100000">
                <a:srgbClr val="F1FF48"/>
              </a:gs>
            </a:gsLst>
            <a:lin ang="2700000" scaled="0"/>
          </a:gradFill>
          <a:ln w="12700">
            <a:solidFill>
              <a:srgbClr val="1814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Freccia curva 21">
            <a:extLst>
              <a:ext uri="{FF2B5EF4-FFF2-40B4-BE49-F238E27FC236}">
                <a16:creationId xmlns:a16="http://schemas.microsoft.com/office/drawing/2014/main" id="{C65F7A05-AE5F-00DA-8828-FF5D085C600A}"/>
              </a:ext>
            </a:extLst>
          </p:cNvPr>
          <p:cNvSpPr/>
          <p:nvPr/>
        </p:nvSpPr>
        <p:spPr>
          <a:xfrm flipH="1" flipV="1">
            <a:off x="9008927" y="3250517"/>
            <a:ext cx="2856318" cy="2519974"/>
          </a:xfrm>
          <a:prstGeom prst="bentArrow">
            <a:avLst>
              <a:gd name="adj1" fmla="val 7534"/>
              <a:gd name="adj2" fmla="val 8726"/>
              <a:gd name="adj3" fmla="val 8950"/>
              <a:gd name="adj4" fmla="val 24373"/>
            </a:avLst>
          </a:prstGeom>
          <a:gradFill>
            <a:gsLst>
              <a:gs pos="5000">
                <a:srgbClr val="1ED760">
                  <a:lumMod val="98000"/>
                </a:srgbClr>
              </a:gs>
              <a:gs pos="100000">
                <a:srgbClr val="F1FF48"/>
              </a:gs>
            </a:gsLst>
            <a:lin ang="2700000" scaled="0"/>
          </a:gradFill>
          <a:ln w="12700">
            <a:solidFill>
              <a:srgbClr val="1814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F8A8C313-0C7F-B601-1288-DAC031939A44}"/>
              </a:ext>
            </a:extLst>
          </p:cNvPr>
          <p:cNvSpPr/>
          <p:nvPr/>
        </p:nvSpPr>
        <p:spPr>
          <a:xfrm>
            <a:off x="7063619" y="2521122"/>
            <a:ext cx="1620000" cy="396000"/>
          </a:xfrm>
          <a:prstGeom prst="rightArrow">
            <a:avLst/>
          </a:prstGeom>
          <a:gradFill>
            <a:gsLst>
              <a:gs pos="5000">
                <a:srgbClr val="1ED760">
                  <a:lumMod val="98000"/>
                </a:srgbClr>
              </a:gs>
              <a:gs pos="100000">
                <a:srgbClr val="F1FF48"/>
              </a:gs>
            </a:gsLst>
            <a:lin ang="2700000" scaled="0"/>
          </a:gradFill>
          <a:ln w="12700">
            <a:solidFill>
              <a:srgbClr val="1814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93DDD642-FD77-C4B9-83E1-4477974B5F9C}"/>
              </a:ext>
            </a:extLst>
          </p:cNvPr>
          <p:cNvSpPr/>
          <p:nvPr/>
        </p:nvSpPr>
        <p:spPr>
          <a:xfrm flipH="1">
            <a:off x="4415470" y="5366869"/>
            <a:ext cx="1847190" cy="348616"/>
          </a:xfrm>
          <a:prstGeom prst="rightArrow">
            <a:avLst>
              <a:gd name="adj1" fmla="val 50000"/>
              <a:gd name="adj2" fmla="val 53333"/>
            </a:avLst>
          </a:prstGeom>
          <a:gradFill>
            <a:gsLst>
              <a:gs pos="5000">
                <a:srgbClr val="1ED760">
                  <a:lumMod val="98000"/>
                </a:srgbClr>
              </a:gs>
              <a:gs pos="100000">
                <a:srgbClr val="F1FF48"/>
              </a:gs>
            </a:gsLst>
            <a:lin ang="2700000" scaled="0"/>
          </a:gradFill>
          <a:ln w="12700">
            <a:solidFill>
              <a:srgbClr val="1814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C73EACF-59E9-BFF0-4ADA-FDC1B5FFA0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" y="-90429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1211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D31B2312-7297-8C28-0C1E-DA73FF868AF4}"/>
              </a:ext>
            </a:extLst>
          </p:cNvPr>
          <p:cNvSpPr/>
          <p:nvPr/>
        </p:nvSpPr>
        <p:spPr>
          <a:xfrm>
            <a:off x="0" y="263219"/>
            <a:ext cx="12192000" cy="1097280"/>
          </a:xfrm>
          <a:prstGeom prst="rect">
            <a:avLst/>
          </a:prstGeom>
          <a:solidFill>
            <a:srgbClr val="181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4400" b="1"/>
          </a:p>
        </p:txBody>
      </p:sp>
      <p:pic>
        <p:nvPicPr>
          <p:cNvPr id="5" name="Immagine 4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96201108-21AD-BDB4-9AE1-30D65805E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522" y="333869"/>
            <a:ext cx="1596110" cy="955981"/>
          </a:xfrm>
          <a:prstGeom prst="rect">
            <a:avLst/>
          </a:prstGeom>
        </p:spPr>
      </p:pic>
      <p:grpSp>
        <p:nvGrpSpPr>
          <p:cNvPr id="12" name="Gruppo 11">
            <a:extLst>
              <a:ext uri="{FF2B5EF4-FFF2-40B4-BE49-F238E27FC236}">
                <a16:creationId xmlns:a16="http://schemas.microsoft.com/office/drawing/2014/main" id="{ABCBA86B-8354-7A6D-052D-89113D6C6134}"/>
              </a:ext>
            </a:extLst>
          </p:cNvPr>
          <p:cNvGrpSpPr/>
          <p:nvPr/>
        </p:nvGrpSpPr>
        <p:grpSpPr>
          <a:xfrm>
            <a:off x="4428984" y="317621"/>
            <a:ext cx="3334033" cy="988477"/>
            <a:chOff x="3950320" y="317621"/>
            <a:chExt cx="3334033" cy="988477"/>
          </a:xfrm>
        </p:grpSpPr>
        <p:pic>
          <p:nvPicPr>
            <p:cNvPr id="9" name="Immagine 8" descr="Immagine che contiene testo, clipart&#10;&#10;Descrizione generata automaticamente">
              <a:extLst>
                <a:ext uri="{FF2B5EF4-FFF2-40B4-BE49-F238E27FC236}">
                  <a16:creationId xmlns:a16="http://schemas.microsoft.com/office/drawing/2014/main" id="{1992656D-76D1-F419-D592-0AA5FD9D1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7647" y="317621"/>
              <a:ext cx="2376706" cy="988477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544F470B-2DA1-9DB5-87BC-F42CF3350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0320" y="357972"/>
              <a:ext cx="907774" cy="907774"/>
            </a:xfrm>
            <a:prstGeom prst="rect">
              <a:avLst/>
            </a:prstGeom>
          </p:spPr>
        </p:pic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4DCDDD40-79FF-5C5E-1620-D592DA8D60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" y="-90429"/>
            <a:ext cx="1828800" cy="1828800"/>
          </a:xfrm>
          <a:prstGeom prst="rect">
            <a:avLst/>
          </a:prstGeom>
        </p:spPr>
      </p:pic>
      <p:grpSp>
        <p:nvGrpSpPr>
          <p:cNvPr id="37" name="Gruppo 36">
            <a:extLst>
              <a:ext uri="{FF2B5EF4-FFF2-40B4-BE49-F238E27FC236}">
                <a16:creationId xmlns:a16="http://schemas.microsoft.com/office/drawing/2014/main" id="{B3FED9A6-7F76-9DDA-3BD4-04DF6AC3A319}"/>
              </a:ext>
            </a:extLst>
          </p:cNvPr>
          <p:cNvGrpSpPr/>
          <p:nvPr/>
        </p:nvGrpSpPr>
        <p:grpSpPr>
          <a:xfrm>
            <a:off x="157455" y="4698248"/>
            <a:ext cx="11633088" cy="1644681"/>
            <a:chOff x="157455" y="4501475"/>
            <a:chExt cx="11633088" cy="1644681"/>
          </a:xfrm>
        </p:grpSpPr>
        <p:pic>
          <p:nvPicPr>
            <p:cNvPr id="28" name="Elemento grafico 27" descr="Programmatore (maschile) con riempimento a tinta unita">
              <a:extLst>
                <a:ext uri="{FF2B5EF4-FFF2-40B4-BE49-F238E27FC236}">
                  <a16:creationId xmlns:a16="http://schemas.microsoft.com/office/drawing/2014/main" id="{BA1C1974-579F-D373-855D-B8BCEBF8D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7455" y="4782015"/>
              <a:ext cx="1083600" cy="1083600"/>
            </a:xfrm>
            <a:prstGeom prst="rect">
              <a:avLst/>
            </a:prstGeom>
          </p:spPr>
        </p:pic>
        <p:grpSp>
          <p:nvGrpSpPr>
            <p:cNvPr id="36" name="Gruppo 35">
              <a:extLst>
                <a:ext uri="{FF2B5EF4-FFF2-40B4-BE49-F238E27FC236}">
                  <a16:creationId xmlns:a16="http://schemas.microsoft.com/office/drawing/2014/main" id="{3FB20AFD-1129-8596-DE76-7741789E6A33}"/>
                </a:ext>
              </a:extLst>
            </p:cNvPr>
            <p:cNvGrpSpPr/>
            <p:nvPr/>
          </p:nvGrpSpPr>
          <p:grpSpPr>
            <a:xfrm>
              <a:off x="1365186" y="4501475"/>
              <a:ext cx="10425357" cy="1644681"/>
              <a:chOff x="1365186" y="4501475"/>
              <a:chExt cx="10425357" cy="1644681"/>
            </a:xfrm>
          </p:grpSpPr>
          <p:sp>
            <p:nvSpPr>
              <p:cNvPr id="23" name="Rettangolo con angoli arrotondati 22">
                <a:extLst>
                  <a:ext uri="{FF2B5EF4-FFF2-40B4-BE49-F238E27FC236}">
                    <a16:creationId xmlns:a16="http://schemas.microsoft.com/office/drawing/2014/main" id="{F8193A1D-9345-4C2E-D1F0-ABC24599065C}"/>
                  </a:ext>
                </a:extLst>
              </p:cNvPr>
              <p:cNvSpPr/>
              <p:nvPr/>
            </p:nvSpPr>
            <p:spPr>
              <a:xfrm>
                <a:off x="1365186" y="4501475"/>
                <a:ext cx="10425357" cy="1644681"/>
              </a:xfrm>
              <a:prstGeom prst="roundRect">
                <a:avLst/>
              </a:prstGeom>
              <a:solidFill>
                <a:srgbClr val="EDEDED">
                  <a:alpha val="50000"/>
                </a:srgbClr>
              </a:solidFill>
              <a:ln>
                <a:solidFill>
                  <a:srgbClr val="1814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375AAEAC-A417-3628-B75A-F9ED22696161}"/>
                  </a:ext>
                </a:extLst>
              </p:cNvPr>
              <p:cNvSpPr txBox="1"/>
              <p:nvPr/>
            </p:nvSpPr>
            <p:spPr>
              <a:xfrm>
                <a:off x="1515189" y="4563610"/>
                <a:ext cx="10275354" cy="155427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r>
                  <a:rPr lang="it-IT" dirty="0">
                    <a:latin typeface="Gotham"/>
                  </a:rPr>
                  <a:t>Su python grazie all’uso di </a:t>
                </a:r>
                <a:r>
                  <a:rPr lang="it-IT" b="1" dirty="0">
                    <a:latin typeface="Gotham"/>
                  </a:rPr>
                  <a:t>2 funzioni </a:t>
                </a:r>
                <a:r>
                  <a:rPr lang="it-IT" dirty="0">
                    <a:latin typeface="Gotham"/>
                  </a:rPr>
                  <a:t>abbiamo scaricato i dati dall’</a:t>
                </a:r>
                <a:r>
                  <a:rPr lang="it-IT" b="1" dirty="0">
                    <a:latin typeface="Gotham"/>
                  </a:rPr>
                  <a:t>API</a:t>
                </a:r>
                <a:r>
                  <a:rPr lang="it-IT" dirty="0">
                    <a:latin typeface="Gotham"/>
                  </a:rPr>
                  <a:t> di </a:t>
                </a:r>
                <a:r>
                  <a:rPr lang="it-IT" b="1" dirty="0">
                    <a:latin typeface="Gotham"/>
                  </a:rPr>
                  <a:t>Spotify</a:t>
                </a:r>
                <a:r>
                  <a:rPr lang="it-IT" dirty="0">
                    <a:latin typeface="Gotham"/>
                  </a:rPr>
                  <a:t>: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it-IT" dirty="0" err="1">
                    <a:latin typeface="Gotham Black" pitchFamily="50" charset="0"/>
                  </a:rPr>
                  <a:t>sp.user_playlist_tracks</a:t>
                </a:r>
                <a:r>
                  <a:rPr lang="it-IT" dirty="0">
                    <a:latin typeface="Gotham Black" pitchFamily="50" charset="0"/>
                  </a:rPr>
                  <a:t>()</a:t>
                </a:r>
              </a:p>
              <a:p>
                <a:pPr marL="742950" lvl="1" indent="-285750">
                  <a:spcAft>
                    <a:spcPts val="600"/>
                  </a:spcAft>
                  <a:buFontTx/>
                  <a:buChar char="-"/>
                </a:pPr>
                <a:r>
                  <a:rPr lang="it-IT" dirty="0" err="1">
                    <a:latin typeface="Gotham Black" pitchFamily="50" charset="0"/>
                  </a:rPr>
                  <a:t>sp.audio_features</a:t>
                </a:r>
                <a:r>
                  <a:rPr lang="it-IT" dirty="0">
                    <a:latin typeface="Gotham Black" pitchFamily="50" charset="0"/>
                  </a:rPr>
                  <a:t>()</a:t>
                </a:r>
              </a:p>
              <a:p>
                <a:pPr marL="0" lvl="1"/>
                <a:r>
                  <a:rPr lang="it-IT" dirty="0">
                    <a:latin typeface="Gotham"/>
                  </a:rPr>
                  <a:t>I dati vengono immagazzinati in due </a:t>
                </a:r>
                <a:r>
                  <a:rPr lang="it-IT" b="1" dirty="0">
                    <a:latin typeface="Gotham"/>
                  </a:rPr>
                  <a:t>liste</a:t>
                </a:r>
                <a:r>
                  <a:rPr lang="it-IT" dirty="0">
                    <a:latin typeface="Gotham"/>
                  </a:rPr>
                  <a:t> </a:t>
                </a:r>
                <a:r>
                  <a:rPr lang="it-IT" b="1" dirty="0">
                    <a:latin typeface="Gotham"/>
                  </a:rPr>
                  <a:t>distinte</a:t>
                </a:r>
                <a:r>
                  <a:rPr lang="it-IT" dirty="0">
                    <a:latin typeface="Gotham"/>
                  </a:rPr>
                  <a:t> che, poi abbiamo convertito in file JSON.</a:t>
                </a:r>
              </a:p>
            </p:txBody>
          </p:sp>
        </p:grpSp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DD1A185-442F-02D6-2B92-A67F508E45BC}"/>
              </a:ext>
            </a:extLst>
          </p:cNvPr>
          <p:cNvGrpSpPr/>
          <p:nvPr/>
        </p:nvGrpSpPr>
        <p:grpSpPr>
          <a:xfrm>
            <a:off x="158190" y="1843169"/>
            <a:ext cx="11672846" cy="2110916"/>
            <a:chOff x="158190" y="1646396"/>
            <a:chExt cx="11672846" cy="2110916"/>
          </a:xfrm>
        </p:grpSpPr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44CB4076-BCAF-E25F-9B8E-842AB25ACCF6}"/>
                </a:ext>
              </a:extLst>
            </p:cNvPr>
            <p:cNvGrpSpPr/>
            <p:nvPr/>
          </p:nvGrpSpPr>
          <p:grpSpPr>
            <a:xfrm>
              <a:off x="158190" y="1996751"/>
              <a:ext cx="7222602" cy="1410207"/>
              <a:chOff x="158190" y="1883668"/>
              <a:chExt cx="7222602" cy="1410207"/>
            </a:xfrm>
          </p:grpSpPr>
          <p:pic>
            <p:nvPicPr>
              <p:cNvPr id="14" name="Immagine 13">
                <a:extLst>
                  <a:ext uri="{FF2B5EF4-FFF2-40B4-BE49-F238E27FC236}">
                    <a16:creationId xmlns:a16="http://schemas.microsoft.com/office/drawing/2014/main" id="{82FF9D9E-0499-61D5-4C41-80BDA5C735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190" y="2010204"/>
                <a:ext cx="1083908" cy="1083908"/>
              </a:xfrm>
              <a:prstGeom prst="rect">
                <a:avLst/>
              </a:prstGeom>
            </p:spPr>
          </p:pic>
          <p:grpSp>
            <p:nvGrpSpPr>
              <p:cNvPr id="21" name="Gruppo 20">
                <a:extLst>
                  <a:ext uri="{FF2B5EF4-FFF2-40B4-BE49-F238E27FC236}">
                    <a16:creationId xmlns:a16="http://schemas.microsoft.com/office/drawing/2014/main" id="{156B98AE-CE0E-CE9D-1CE2-F16A192989AC}"/>
                  </a:ext>
                </a:extLst>
              </p:cNvPr>
              <p:cNvGrpSpPr/>
              <p:nvPr/>
            </p:nvGrpSpPr>
            <p:grpSpPr>
              <a:xfrm>
                <a:off x="1365187" y="1883668"/>
                <a:ext cx="6015605" cy="1410207"/>
                <a:chOff x="1531089" y="2092018"/>
                <a:chExt cx="6015605" cy="1410207"/>
              </a:xfrm>
            </p:grpSpPr>
            <p:sp>
              <p:nvSpPr>
                <p:cNvPr id="17" name="Rettangolo con angoli arrotondati 16">
                  <a:extLst>
                    <a:ext uri="{FF2B5EF4-FFF2-40B4-BE49-F238E27FC236}">
                      <a16:creationId xmlns:a16="http://schemas.microsoft.com/office/drawing/2014/main" id="{F8E0F9AF-7C79-E3FC-FCAF-DC0844ECEC87}"/>
                    </a:ext>
                  </a:extLst>
                </p:cNvPr>
                <p:cNvSpPr/>
                <p:nvPr/>
              </p:nvSpPr>
              <p:spPr>
                <a:xfrm>
                  <a:off x="1531089" y="2092018"/>
                  <a:ext cx="6015605" cy="1410207"/>
                </a:xfrm>
                <a:prstGeom prst="roundRect">
                  <a:avLst/>
                </a:prstGeom>
                <a:solidFill>
                  <a:srgbClr val="EDEDED">
                    <a:alpha val="50000"/>
                  </a:srgbClr>
                </a:solidFill>
                <a:ln>
                  <a:solidFill>
                    <a:srgbClr val="18141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80AD00BC-205B-3BD2-5245-FF553123A4D1}"/>
                    </a:ext>
                  </a:extLst>
                </p:cNvPr>
                <p:cNvSpPr txBox="1"/>
                <p:nvPr/>
              </p:nvSpPr>
              <p:spPr>
                <a:xfrm>
                  <a:off x="1681091" y="2160344"/>
                  <a:ext cx="5587810" cy="127727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it-IT" dirty="0">
                      <a:latin typeface="Gotham" panose="02000504050000020004" pitchFamily="2" charset="0"/>
                    </a:rPr>
                    <a:t>Per reperire i dati abbiamo richiesto su un </a:t>
                  </a:r>
                  <a:r>
                    <a:rPr lang="it-IT" dirty="0" err="1">
                      <a:latin typeface="Gotham" panose="02000504050000020004" pitchFamily="2" charset="0"/>
                    </a:rPr>
                    <a:t>form</a:t>
                  </a:r>
                  <a:r>
                    <a:rPr lang="it-IT" dirty="0">
                      <a:latin typeface="Gotham" panose="02000504050000020004" pitchFamily="2" charset="0"/>
                    </a:rPr>
                    <a:t>:</a:t>
                  </a:r>
                </a:p>
                <a:p>
                  <a:pPr marL="742950" lvl="1" indent="-285750">
                    <a:buFontTx/>
                    <a:buChar char="-"/>
                  </a:pPr>
                  <a:r>
                    <a:rPr lang="it-IT" dirty="0">
                      <a:latin typeface="Gotham" panose="02000504050000020004" pitchFamily="2" charset="0"/>
                    </a:rPr>
                    <a:t>Il link dell’</a:t>
                  </a:r>
                  <a:r>
                    <a:rPr lang="it-IT" dirty="0">
                      <a:latin typeface="Gotham Black" pitchFamily="50" charset="0"/>
                    </a:rPr>
                    <a:t>user</a:t>
                  </a:r>
                  <a:r>
                    <a:rPr lang="it-IT" b="1" dirty="0">
                      <a:latin typeface="Gotham" panose="02000504050000020004" pitchFamily="2" charset="0"/>
                    </a:rPr>
                    <a:t> </a:t>
                  </a:r>
                  <a:r>
                    <a:rPr lang="it-IT" dirty="0">
                      <a:latin typeface="Gotham" panose="02000504050000020004" pitchFamily="2" charset="0"/>
                    </a:rPr>
                    <a:t>del profilo,</a:t>
                  </a:r>
                </a:p>
                <a:p>
                  <a:pPr marL="742950" lvl="1" indent="-285750">
                    <a:spcAft>
                      <a:spcPts val="600"/>
                    </a:spcAft>
                    <a:buFontTx/>
                    <a:buChar char="-"/>
                  </a:pPr>
                  <a:r>
                    <a:rPr lang="it-IT" dirty="0">
                      <a:latin typeface="Gotham" panose="02000504050000020004" pitchFamily="2" charset="0"/>
                    </a:rPr>
                    <a:t>Il link della </a:t>
                  </a:r>
                  <a:r>
                    <a:rPr lang="it-IT" dirty="0">
                      <a:latin typeface="Gotham Black" pitchFamily="50" charset="0"/>
                    </a:rPr>
                    <a:t>playlist </a:t>
                  </a:r>
                  <a:r>
                    <a:rPr lang="it-IT" dirty="0" err="1">
                      <a:latin typeface="Gotham Black" pitchFamily="50" charset="0"/>
                    </a:rPr>
                    <a:t>Wrapped</a:t>
                  </a:r>
                  <a:r>
                    <a:rPr lang="it-IT" dirty="0">
                      <a:latin typeface="Gotham Black" pitchFamily="50" charset="0"/>
                    </a:rPr>
                    <a:t> 2022</a:t>
                  </a:r>
                </a:p>
                <a:p>
                  <a:r>
                    <a:rPr lang="it-IT" dirty="0">
                      <a:latin typeface="Gotham" panose="02000504050000020004" pitchFamily="2" charset="0"/>
                      <a:hlinkClick r:id="rId9"/>
                    </a:rPr>
                    <a:t>https://forms.gle/riBBupwKAqfuG2ZR9</a:t>
                  </a:r>
                  <a:endParaRPr lang="it-IT" dirty="0">
                    <a:latin typeface="Gotham" panose="02000504050000020004" pitchFamily="2" charset="0"/>
                  </a:endParaRPr>
                </a:p>
              </p:txBody>
            </p:sp>
          </p:grpSp>
        </p:grpSp>
        <p:pic>
          <p:nvPicPr>
            <p:cNvPr id="35" name="Immagine 34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6B2F9998-F89A-4C9A-F9C3-9A51619404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alphaModFix amt="9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07"/>
            <a:stretch/>
          </p:blipFill>
          <p:spPr>
            <a:xfrm>
              <a:off x="7565791" y="1646396"/>
              <a:ext cx="4265245" cy="2110916"/>
            </a:xfrm>
            <a:prstGeom prst="roundRect">
              <a:avLst>
                <a:gd name="adj" fmla="val 7407"/>
              </a:avLst>
            </a:prstGeom>
            <a:ln>
              <a:solidFill>
                <a:srgbClr val="181413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78064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2D0A0E76-ECBA-2FBE-820F-8BCBA96034DE}"/>
              </a:ext>
            </a:extLst>
          </p:cNvPr>
          <p:cNvSpPr/>
          <p:nvPr/>
        </p:nvSpPr>
        <p:spPr>
          <a:xfrm>
            <a:off x="0" y="263219"/>
            <a:ext cx="12192000" cy="1097280"/>
          </a:xfrm>
          <a:prstGeom prst="rect">
            <a:avLst/>
          </a:prstGeom>
          <a:solidFill>
            <a:srgbClr val="181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5FC15CE1-AEDB-4148-943C-22F600501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522" y="333869"/>
            <a:ext cx="1596110" cy="95598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35041BA-67A5-0808-B7F7-19D287A81C11}"/>
              </a:ext>
            </a:extLst>
          </p:cNvPr>
          <p:cNvSpPr txBox="1"/>
          <p:nvPr/>
        </p:nvSpPr>
        <p:spPr>
          <a:xfrm>
            <a:off x="2632048" y="427139"/>
            <a:ext cx="6936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>
                <a:ln>
                  <a:noFill/>
                </a:ln>
                <a:solidFill>
                  <a:srgbClr val="EDEDED"/>
                </a:solidFill>
                <a:effectLst/>
                <a:uLnTx/>
                <a:uFillTx/>
                <a:latin typeface="Gotham Black" pitchFamily="50" charset="0"/>
                <a:ea typeface="+mn-ea"/>
                <a:cs typeface="+mn-cs"/>
              </a:rPr>
              <a:t>Pipeline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024DFA46-377D-6F6D-ECE1-CD7ACF1A0F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285" y="4911177"/>
            <a:ext cx="2298282" cy="126000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EEF36500-1A10-01AB-F835-2EE47E8EFFB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80" y="4911177"/>
            <a:ext cx="3542609" cy="126000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9E7BC909-4E87-80F0-D5CB-B290F6F6251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55" y="2090338"/>
            <a:ext cx="2940000" cy="126000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BD7FCC88-CBAD-8450-9F71-F5104CAB2DB3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760" y="2090338"/>
            <a:ext cx="1260000" cy="1260000"/>
          </a:xfrm>
          <a:prstGeom prst="rect">
            <a:avLst/>
          </a:prstGeom>
        </p:spPr>
      </p:pic>
      <p:pic>
        <p:nvPicPr>
          <p:cNvPr id="20" name="Immagine 19" descr="Immagine che contiene stella, scuro, cielo notturno&#10;&#10;Descrizione generata automaticamente">
            <a:extLst>
              <a:ext uri="{FF2B5EF4-FFF2-40B4-BE49-F238E27FC236}">
                <a16:creationId xmlns:a16="http://schemas.microsoft.com/office/drawing/2014/main" id="{5B5CD0F2-D28A-EF38-A387-2B2D881CBBF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88"/>
          <a:stretch/>
        </p:blipFill>
        <p:spPr>
          <a:xfrm>
            <a:off x="8857479" y="2148721"/>
            <a:ext cx="3007766" cy="1143235"/>
          </a:xfrm>
          <a:prstGeom prst="rect">
            <a:avLst/>
          </a:prstGeom>
        </p:spPr>
      </p:pic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98DF0D35-C2CD-1C62-D690-9D3CB146E048}"/>
              </a:ext>
            </a:extLst>
          </p:cNvPr>
          <p:cNvSpPr/>
          <p:nvPr/>
        </p:nvSpPr>
        <p:spPr>
          <a:xfrm>
            <a:off x="3524662" y="2521122"/>
            <a:ext cx="1847190" cy="398433"/>
          </a:xfrm>
          <a:prstGeom prst="rightArrow">
            <a:avLst>
              <a:gd name="adj1" fmla="val 41393"/>
              <a:gd name="adj2" fmla="val 50000"/>
            </a:avLst>
          </a:prstGeom>
          <a:gradFill>
            <a:gsLst>
              <a:gs pos="5000">
                <a:srgbClr val="1ED760">
                  <a:lumMod val="98000"/>
                </a:srgbClr>
              </a:gs>
              <a:gs pos="100000">
                <a:srgbClr val="F1FF48"/>
              </a:gs>
            </a:gsLst>
            <a:lin ang="2700000" scaled="0"/>
          </a:gradFill>
          <a:ln w="12700">
            <a:solidFill>
              <a:srgbClr val="1814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Freccia curva 21">
            <a:extLst>
              <a:ext uri="{FF2B5EF4-FFF2-40B4-BE49-F238E27FC236}">
                <a16:creationId xmlns:a16="http://schemas.microsoft.com/office/drawing/2014/main" id="{7B40B9F9-1D24-247D-020A-095CAD4C5BAF}"/>
              </a:ext>
            </a:extLst>
          </p:cNvPr>
          <p:cNvSpPr/>
          <p:nvPr/>
        </p:nvSpPr>
        <p:spPr>
          <a:xfrm flipH="1" flipV="1">
            <a:off x="9008927" y="3250517"/>
            <a:ext cx="2856318" cy="2519974"/>
          </a:xfrm>
          <a:prstGeom prst="bentArrow">
            <a:avLst>
              <a:gd name="adj1" fmla="val 7534"/>
              <a:gd name="adj2" fmla="val 8726"/>
              <a:gd name="adj3" fmla="val 8950"/>
              <a:gd name="adj4" fmla="val 24373"/>
            </a:avLst>
          </a:prstGeom>
          <a:gradFill>
            <a:gsLst>
              <a:gs pos="5000">
                <a:srgbClr val="1ED760">
                  <a:lumMod val="98000"/>
                </a:srgbClr>
              </a:gs>
              <a:gs pos="100000">
                <a:srgbClr val="F1FF48"/>
              </a:gs>
            </a:gsLst>
            <a:lin ang="2700000" scaled="0"/>
          </a:gradFill>
          <a:ln w="12700">
            <a:solidFill>
              <a:srgbClr val="1814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A7A49881-7098-6CE5-F22D-E21A3AA23A1D}"/>
              </a:ext>
            </a:extLst>
          </p:cNvPr>
          <p:cNvSpPr/>
          <p:nvPr/>
        </p:nvSpPr>
        <p:spPr>
          <a:xfrm>
            <a:off x="7063619" y="2521122"/>
            <a:ext cx="1620000" cy="396000"/>
          </a:xfrm>
          <a:prstGeom prst="rightArrow">
            <a:avLst/>
          </a:prstGeom>
          <a:gradFill>
            <a:gsLst>
              <a:gs pos="5000">
                <a:srgbClr val="1ED760">
                  <a:lumMod val="98000"/>
                </a:srgbClr>
              </a:gs>
              <a:gs pos="100000">
                <a:srgbClr val="F1FF48"/>
              </a:gs>
            </a:gsLst>
            <a:lin ang="2700000" scaled="0"/>
          </a:gradFill>
          <a:ln w="12700">
            <a:solidFill>
              <a:srgbClr val="1814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8D58C56E-E687-EB0B-85F6-C08411A63141}"/>
              </a:ext>
            </a:extLst>
          </p:cNvPr>
          <p:cNvSpPr/>
          <p:nvPr/>
        </p:nvSpPr>
        <p:spPr>
          <a:xfrm flipH="1">
            <a:off x="4415470" y="5366869"/>
            <a:ext cx="1847190" cy="348616"/>
          </a:xfrm>
          <a:prstGeom prst="rightArrow">
            <a:avLst>
              <a:gd name="adj1" fmla="val 50000"/>
              <a:gd name="adj2" fmla="val 53333"/>
            </a:avLst>
          </a:prstGeom>
          <a:gradFill>
            <a:gsLst>
              <a:gs pos="5000">
                <a:srgbClr val="1ED760">
                  <a:lumMod val="98000"/>
                </a:srgbClr>
              </a:gs>
              <a:gs pos="100000">
                <a:srgbClr val="F1FF48"/>
              </a:gs>
            </a:gsLst>
            <a:lin ang="2700000" scaled="0"/>
          </a:gradFill>
          <a:ln w="12700">
            <a:solidFill>
              <a:srgbClr val="1814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926EA04-148E-3DD8-0F4B-D2B62CDB0E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" y="-90429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430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rgbClr val="F574C1">
                <a:alpha val="40000"/>
              </a:srgbClr>
            </a:gs>
            <a:gs pos="100000">
              <a:srgbClr val="F1FF48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D31B2312-7297-8C28-0C1E-DA73FF868AF4}"/>
              </a:ext>
            </a:extLst>
          </p:cNvPr>
          <p:cNvSpPr/>
          <p:nvPr/>
        </p:nvSpPr>
        <p:spPr>
          <a:xfrm>
            <a:off x="0" y="230207"/>
            <a:ext cx="12192000" cy="1097280"/>
          </a:xfrm>
          <a:prstGeom prst="rect">
            <a:avLst/>
          </a:prstGeom>
          <a:solidFill>
            <a:srgbClr val="181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4400" b="1"/>
          </a:p>
        </p:txBody>
      </p:sp>
      <p:pic>
        <p:nvPicPr>
          <p:cNvPr id="3" name="Immagine 2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F4C92344-7C66-9627-6F11-C36035A12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522" y="333869"/>
            <a:ext cx="1596110" cy="95598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9A58506F-50C7-115A-B9E1-4A23489B0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44" y="319847"/>
            <a:ext cx="3405913" cy="91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3236E2E-6F0D-E78E-4D1F-F1F26483E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" y="-90429"/>
            <a:ext cx="1828800" cy="1828800"/>
          </a:xfrm>
          <a:prstGeom prst="rect">
            <a:avLst/>
          </a:prstGeom>
        </p:spPr>
      </p:pic>
      <p:grpSp>
        <p:nvGrpSpPr>
          <p:cNvPr id="30" name="Gruppo 29">
            <a:extLst>
              <a:ext uri="{FF2B5EF4-FFF2-40B4-BE49-F238E27FC236}">
                <a16:creationId xmlns:a16="http://schemas.microsoft.com/office/drawing/2014/main" id="{E9B27066-1012-35D8-D233-7782C6BAA25F}"/>
              </a:ext>
            </a:extLst>
          </p:cNvPr>
          <p:cNvGrpSpPr/>
          <p:nvPr/>
        </p:nvGrpSpPr>
        <p:grpSpPr>
          <a:xfrm>
            <a:off x="196752" y="1735611"/>
            <a:ext cx="7556848" cy="441050"/>
            <a:chOff x="330902" y="1685638"/>
            <a:chExt cx="7556848" cy="441050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CA233BFE-04D0-8547-3093-D79070BE2ECA}"/>
                </a:ext>
              </a:extLst>
            </p:cNvPr>
            <p:cNvSpPr/>
            <p:nvPr/>
          </p:nvSpPr>
          <p:spPr>
            <a:xfrm>
              <a:off x="330903" y="1685638"/>
              <a:ext cx="7556847" cy="441050"/>
            </a:xfrm>
            <a:prstGeom prst="roundRect">
              <a:avLst/>
            </a:prstGeom>
            <a:solidFill>
              <a:srgbClr val="EDEDED">
                <a:alpha val="50000"/>
              </a:srgbClr>
            </a:solidFill>
            <a:ln>
              <a:solidFill>
                <a:srgbClr val="1814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E502B234-A1B9-426F-1902-73BAA9E8D74C}"/>
                </a:ext>
              </a:extLst>
            </p:cNvPr>
            <p:cNvSpPr txBox="1"/>
            <p:nvPr/>
          </p:nvSpPr>
          <p:spPr>
            <a:xfrm>
              <a:off x="330902" y="1721497"/>
              <a:ext cx="74680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dirty="0">
                  <a:latin typeface="Gotham" panose="02000504050000020004" pitchFamily="2" charset="0"/>
                </a:rPr>
                <a:t>1) È un database </a:t>
              </a:r>
              <a:r>
                <a:rPr lang="it-IT" dirty="0">
                  <a:latin typeface="Gotham Black" pitchFamily="50" charset="0"/>
                </a:rPr>
                <a:t>documentale</a:t>
              </a:r>
              <a:r>
                <a:rPr lang="it-IT" dirty="0">
                  <a:latin typeface="Gotham" panose="02000504050000020004" pitchFamily="2" charset="0"/>
                </a:rPr>
                <a:t> e il suo linguaggio è il </a:t>
              </a:r>
              <a:r>
                <a:rPr lang="it-IT" dirty="0">
                  <a:latin typeface="Gotham Black" pitchFamily="50" charset="0"/>
                </a:rPr>
                <a:t>MQL</a:t>
              </a:r>
              <a:r>
                <a:rPr lang="it-IT" dirty="0">
                  <a:latin typeface="Gotham" panose="02000504050000020004" pitchFamily="2" charset="0"/>
                </a:rPr>
                <a:t>;</a:t>
              </a:r>
            </a:p>
          </p:txBody>
        </p:sp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3AD1F35F-FF20-A7F8-D353-2CC99874F2AC}"/>
              </a:ext>
            </a:extLst>
          </p:cNvPr>
          <p:cNvGrpSpPr/>
          <p:nvPr/>
        </p:nvGrpSpPr>
        <p:grpSpPr>
          <a:xfrm>
            <a:off x="196752" y="2392430"/>
            <a:ext cx="7556847" cy="678067"/>
            <a:chOff x="330902" y="2887921"/>
            <a:chExt cx="7556847" cy="678067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2523163C-C281-DC8F-8EE3-8B937B276521}"/>
                </a:ext>
              </a:extLst>
            </p:cNvPr>
            <p:cNvSpPr/>
            <p:nvPr/>
          </p:nvSpPr>
          <p:spPr>
            <a:xfrm>
              <a:off x="330902" y="2887921"/>
              <a:ext cx="7556847" cy="678067"/>
            </a:xfrm>
            <a:prstGeom prst="roundRect">
              <a:avLst/>
            </a:prstGeom>
            <a:solidFill>
              <a:srgbClr val="EDEDED">
                <a:alpha val="50000"/>
              </a:srgbClr>
            </a:solidFill>
            <a:ln>
              <a:solidFill>
                <a:srgbClr val="1814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9BAC21BA-53A9-AE34-850D-8180813E9792}"/>
                </a:ext>
              </a:extLst>
            </p:cNvPr>
            <p:cNvSpPr txBox="1"/>
            <p:nvPr/>
          </p:nvSpPr>
          <p:spPr>
            <a:xfrm>
              <a:off x="330902" y="2903437"/>
              <a:ext cx="7468054" cy="6470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dirty="0">
                  <a:latin typeface="Gotham" panose="02000504050000020004" pitchFamily="2" charset="0"/>
                </a:rPr>
                <a:t>2) Ha una struttura </a:t>
              </a:r>
              <a:r>
                <a:rPr lang="it-IT" dirty="0">
                  <a:latin typeface="Gotham Black" pitchFamily="50" charset="0"/>
                </a:rPr>
                <a:t>flessibile</a:t>
              </a:r>
              <a:r>
                <a:rPr lang="it-IT" dirty="0">
                  <a:latin typeface="Gotham" panose="02000504050000020004" pitchFamily="2" charset="0"/>
                </a:rPr>
                <a:t>: consente di rappresentare anche </a:t>
              </a:r>
              <a:r>
                <a:rPr lang="it-IT" b="1" dirty="0">
                  <a:latin typeface="Gotham" panose="02000504050000020004" pitchFamily="2" charset="0"/>
                </a:rPr>
                <a:t>dati</a:t>
              </a:r>
              <a:r>
                <a:rPr lang="it-IT" dirty="0">
                  <a:latin typeface="Gotham" panose="02000504050000020004" pitchFamily="2" charset="0"/>
                </a:rPr>
                <a:t> </a:t>
              </a:r>
              <a:r>
                <a:rPr lang="it-IT" dirty="0">
                  <a:latin typeface="Gotham Black" pitchFamily="50" charset="0"/>
                </a:rPr>
                <a:t>non</a:t>
              </a:r>
              <a:r>
                <a:rPr lang="it-IT" dirty="0">
                  <a:latin typeface="Gotham" panose="02000504050000020004" pitchFamily="2" charset="0"/>
                </a:rPr>
                <a:t> </a:t>
              </a:r>
              <a:r>
                <a:rPr lang="it-IT" dirty="0">
                  <a:latin typeface="Gotham Black" pitchFamily="50" charset="0"/>
                </a:rPr>
                <a:t>strutturati</a:t>
              </a:r>
              <a:r>
                <a:rPr lang="it-IT" dirty="0">
                  <a:latin typeface="Gotham" panose="02000504050000020004" pitchFamily="2" charset="0"/>
                </a:rPr>
                <a:t>, come i dati inerenti a Spotify;</a:t>
              </a:r>
            </a:p>
          </p:txBody>
        </p:sp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4347049F-107A-1E3A-CA25-BD30B256C14B}"/>
              </a:ext>
            </a:extLst>
          </p:cNvPr>
          <p:cNvGrpSpPr/>
          <p:nvPr/>
        </p:nvGrpSpPr>
        <p:grpSpPr>
          <a:xfrm>
            <a:off x="189240" y="3269212"/>
            <a:ext cx="7556847" cy="683999"/>
            <a:chOff x="330901" y="3931568"/>
            <a:chExt cx="7556847" cy="683999"/>
          </a:xfrm>
        </p:grpSpPr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6A221EA5-EA41-8F49-B8D3-ACD515CA14F5}"/>
                </a:ext>
              </a:extLst>
            </p:cNvPr>
            <p:cNvSpPr/>
            <p:nvPr/>
          </p:nvSpPr>
          <p:spPr>
            <a:xfrm>
              <a:off x="330902" y="3931568"/>
              <a:ext cx="7556846" cy="683999"/>
            </a:xfrm>
            <a:prstGeom prst="roundRect">
              <a:avLst/>
            </a:prstGeom>
            <a:solidFill>
              <a:srgbClr val="EDEDED">
                <a:alpha val="50000"/>
              </a:srgbClr>
            </a:solidFill>
            <a:ln>
              <a:solidFill>
                <a:srgbClr val="1814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3EF3668D-7F5E-AEC8-6D82-0A4349AB0DB0}"/>
                </a:ext>
              </a:extLst>
            </p:cNvPr>
            <p:cNvSpPr txBox="1"/>
            <p:nvPr/>
          </p:nvSpPr>
          <p:spPr>
            <a:xfrm>
              <a:off x="330901" y="3943183"/>
              <a:ext cx="7476270" cy="660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dirty="0">
                  <a:latin typeface="Gotham" panose="02000504050000020004" pitchFamily="2" charset="0"/>
                </a:rPr>
                <a:t>3) Utilizza un formato di dati chiamato </a:t>
              </a:r>
              <a:r>
                <a:rPr lang="it-IT" dirty="0">
                  <a:latin typeface="Gotham Black" pitchFamily="50" charset="0"/>
                </a:rPr>
                <a:t>BSON</a:t>
              </a:r>
              <a:r>
                <a:rPr lang="it-IT" dirty="0">
                  <a:latin typeface="Gotham" panose="02000504050000020004" pitchFamily="2" charset="0"/>
                </a:rPr>
                <a:t> che ha una </a:t>
              </a:r>
              <a:r>
                <a:rPr lang="it-IT" dirty="0">
                  <a:latin typeface="Gotham Black" pitchFamily="50" charset="0"/>
                </a:rPr>
                <a:t>dimensione</a:t>
              </a:r>
              <a:r>
                <a:rPr lang="it-IT" dirty="0">
                  <a:latin typeface="Gotham" panose="02000504050000020004" pitchFamily="2" charset="0"/>
                </a:rPr>
                <a:t> </a:t>
              </a:r>
              <a:r>
                <a:rPr lang="it-IT" dirty="0">
                  <a:latin typeface="Gotham Black" pitchFamily="50" charset="0"/>
                </a:rPr>
                <a:t>maggiore</a:t>
              </a:r>
              <a:r>
                <a:rPr lang="it-IT" dirty="0">
                  <a:latin typeface="Gotham" panose="02000504050000020004" pitchFamily="2" charset="0"/>
                </a:rPr>
                <a:t> rispetto a JSON;</a:t>
              </a:r>
            </a:p>
          </p:txBody>
        </p:sp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7CDB7547-D49E-A335-EDE0-D9F21EF49007}"/>
              </a:ext>
            </a:extLst>
          </p:cNvPr>
          <p:cNvGrpSpPr/>
          <p:nvPr/>
        </p:nvGrpSpPr>
        <p:grpSpPr>
          <a:xfrm>
            <a:off x="196752" y="4153136"/>
            <a:ext cx="7556847" cy="682129"/>
            <a:chOff x="330901" y="4744226"/>
            <a:chExt cx="7556847" cy="682129"/>
          </a:xfrm>
        </p:grpSpPr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723CDFDA-3D56-EF5F-B6FC-6C5D2E45EFCE}"/>
                </a:ext>
              </a:extLst>
            </p:cNvPr>
            <p:cNvSpPr/>
            <p:nvPr/>
          </p:nvSpPr>
          <p:spPr>
            <a:xfrm>
              <a:off x="330902" y="4744226"/>
              <a:ext cx="7556846" cy="682129"/>
            </a:xfrm>
            <a:prstGeom prst="roundRect">
              <a:avLst/>
            </a:prstGeom>
            <a:solidFill>
              <a:srgbClr val="EDEDED">
                <a:alpha val="50000"/>
              </a:srgbClr>
            </a:solidFill>
            <a:ln>
              <a:solidFill>
                <a:srgbClr val="1814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782F9F13-3E61-3180-70E2-B3EFBC4AE941}"/>
                </a:ext>
              </a:extLst>
            </p:cNvPr>
            <p:cNvSpPr txBox="1"/>
            <p:nvPr/>
          </p:nvSpPr>
          <p:spPr>
            <a:xfrm>
              <a:off x="330901" y="4744226"/>
              <a:ext cx="733911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dirty="0">
                  <a:latin typeface="Gotham" panose="02000504050000020004" pitchFamily="2" charset="0"/>
                </a:rPr>
                <a:t>4) Offre una funzionalità di </a:t>
              </a:r>
              <a:r>
                <a:rPr lang="it-IT" dirty="0">
                  <a:latin typeface="Gotham Black" pitchFamily="50" charset="0"/>
                </a:rPr>
                <a:t>aggregazione</a:t>
              </a:r>
              <a:r>
                <a:rPr lang="it-IT" dirty="0">
                  <a:latin typeface="Gotham" panose="02000504050000020004" pitchFamily="2" charset="0"/>
                </a:rPr>
                <a:t>, nel nostro caso utile per </a:t>
              </a:r>
              <a:r>
                <a:rPr lang="it-IT" dirty="0">
                  <a:latin typeface="Gotham Black" pitchFamily="50" charset="0"/>
                </a:rPr>
                <a:t>unire</a:t>
              </a:r>
              <a:r>
                <a:rPr lang="it-IT" dirty="0">
                  <a:latin typeface="Gotham" panose="02000504050000020004" pitchFamily="2" charset="0"/>
                </a:rPr>
                <a:t> le tracce con le proprie features;</a:t>
              </a:r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DBA7AAA5-AA5B-2215-305F-C1DC4109BC8B}"/>
              </a:ext>
            </a:extLst>
          </p:cNvPr>
          <p:cNvGrpSpPr/>
          <p:nvPr/>
        </p:nvGrpSpPr>
        <p:grpSpPr>
          <a:xfrm>
            <a:off x="196753" y="5036895"/>
            <a:ext cx="7602204" cy="684000"/>
            <a:chOff x="330902" y="5539647"/>
            <a:chExt cx="7602204" cy="684000"/>
          </a:xfrm>
        </p:grpSpPr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40436CDA-1B0D-E427-F490-9EE8D5848C11}"/>
                </a:ext>
              </a:extLst>
            </p:cNvPr>
            <p:cNvSpPr/>
            <p:nvPr/>
          </p:nvSpPr>
          <p:spPr>
            <a:xfrm>
              <a:off x="330902" y="5539647"/>
              <a:ext cx="7556846" cy="684000"/>
            </a:xfrm>
            <a:prstGeom prst="roundRect">
              <a:avLst/>
            </a:prstGeom>
            <a:solidFill>
              <a:srgbClr val="EDEDED">
                <a:alpha val="50000"/>
              </a:srgbClr>
            </a:solidFill>
            <a:ln>
              <a:solidFill>
                <a:srgbClr val="1814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3DC33134-B9A9-92BF-7D37-3488A06590D1}"/>
                </a:ext>
              </a:extLst>
            </p:cNvPr>
            <p:cNvSpPr txBox="1"/>
            <p:nvPr/>
          </p:nvSpPr>
          <p:spPr>
            <a:xfrm>
              <a:off x="330902" y="5558482"/>
              <a:ext cx="760220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dirty="0">
                  <a:latin typeface="Gotham" panose="02000504050000020004" pitchFamily="2" charset="0"/>
                </a:rPr>
                <a:t>5) Fornisce una vasta gamma di </a:t>
              </a:r>
              <a:r>
                <a:rPr lang="it-IT" dirty="0">
                  <a:latin typeface="Gotham Black" pitchFamily="50" charset="0"/>
                </a:rPr>
                <a:t>driver</a:t>
              </a:r>
              <a:r>
                <a:rPr lang="it-IT" dirty="0">
                  <a:latin typeface="Gotham" panose="02000504050000020004" pitchFamily="2" charset="0"/>
                </a:rPr>
                <a:t> e interfacce per numerosi linguaggi di programmazione tra cui </a:t>
              </a:r>
              <a:r>
                <a:rPr lang="it-IT" dirty="0">
                  <a:latin typeface="Gotham Black" pitchFamily="50" charset="0"/>
                </a:rPr>
                <a:t>Python</a:t>
              </a:r>
              <a:r>
                <a:rPr lang="it-IT" dirty="0">
                  <a:latin typeface="Gotham" panose="02000504050000020004" pitchFamily="2" charset="0"/>
                </a:rPr>
                <a:t>;</a:t>
              </a:r>
            </a:p>
          </p:txBody>
        </p:sp>
      </p:grp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F4C8DFD-D92C-0D2B-5DF8-077FB6A32781}"/>
              </a:ext>
            </a:extLst>
          </p:cNvPr>
          <p:cNvSpPr/>
          <p:nvPr/>
        </p:nvSpPr>
        <p:spPr>
          <a:xfrm>
            <a:off x="196753" y="5921751"/>
            <a:ext cx="7556847" cy="683999"/>
          </a:xfrm>
          <a:prstGeom prst="roundRect">
            <a:avLst/>
          </a:prstGeom>
          <a:solidFill>
            <a:srgbClr val="EDEDED">
              <a:alpha val="50000"/>
            </a:srgbClr>
          </a:solidFill>
          <a:ln>
            <a:solidFill>
              <a:srgbClr val="1814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A4E9C206-5F15-95D5-FAE8-8F86A22DC445}"/>
              </a:ext>
            </a:extLst>
          </p:cNvPr>
          <p:cNvSpPr txBox="1"/>
          <p:nvPr/>
        </p:nvSpPr>
        <p:spPr>
          <a:xfrm>
            <a:off x="196752" y="5940233"/>
            <a:ext cx="7476271" cy="64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Gotham" panose="02000504050000020004" pitchFamily="2" charset="0"/>
              </a:rPr>
              <a:t>6) Nel caso di una grande quantità di dati musicali supporterebbe la </a:t>
            </a:r>
            <a:r>
              <a:rPr lang="it-IT" dirty="0">
                <a:latin typeface="Gotham Black" pitchFamily="50" charset="0"/>
              </a:rPr>
              <a:t>scalabilità</a:t>
            </a:r>
            <a:r>
              <a:rPr lang="it-IT" dirty="0">
                <a:latin typeface="Gotham" panose="02000504050000020004" pitchFamily="2" charset="0"/>
              </a:rPr>
              <a:t> </a:t>
            </a:r>
            <a:r>
              <a:rPr lang="it-IT" dirty="0">
                <a:latin typeface="Gotham Black" pitchFamily="50" charset="0"/>
              </a:rPr>
              <a:t>orizzontale</a:t>
            </a:r>
            <a:r>
              <a:rPr lang="it-IT" dirty="0">
                <a:latin typeface="Gotham" panose="02000504050000020004" pitchFamily="2" charset="0"/>
              </a:rPr>
              <a:t>, nota come </a:t>
            </a:r>
            <a:r>
              <a:rPr lang="it-IT" dirty="0" err="1">
                <a:latin typeface="Gotham Black" pitchFamily="50" charset="0"/>
              </a:rPr>
              <a:t>sharding</a:t>
            </a:r>
            <a:r>
              <a:rPr lang="it-IT" dirty="0">
                <a:latin typeface="Gotham" panose="02000504050000020004" pitchFamily="2" charset="0"/>
              </a:rPr>
              <a:t>.</a:t>
            </a:r>
          </a:p>
        </p:txBody>
      </p:sp>
      <p:pic>
        <p:nvPicPr>
          <p:cNvPr id="44" name="Immagine 43" descr="Immagine che contiene testo&#10;&#10;Descrizione generata automaticamente">
            <a:extLst>
              <a:ext uri="{FF2B5EF4-FFF2-40B4-BE49-F238E27FC236}">
                <a16:creationId xmlns:a16="http://schemas.microsoft.com/office/drawing/2014/main" id="{EF02212E-773F-CE51-F70C-40B7234129D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4" t="4287" r="14870"/>
          <a:stretch/>
        </p:blipFill>
        <p:spPr>
          <a:xfrm>
            <a:off x="8188748" y="4573610"/>
            <a:ext cx="3601274" cy="2024370"/>
          </a:xfrm>
          <a:prstGeom prst="roundRect">
            <a:avLst>
              <a:gd name="adj" fmla="val 7220"/>
            </a:avLst>
          </a:prstGeom>
          <a:solidFill>
            <a:srgbClr val="EDEDED">
              <a:alpha val="95000"/>
            </a:srgbClr>
          </a:solidFill>
          <a:ln>
            <a:solidFill>
              <a:srgbClr val="181413"/>
            </a:solidFill>
          </a:ln>
        </p:spPr>
      </p:pic>
      <p:pic>
        <p:nvPicPr>
          <p:cNvPr id="46" name="Immagine 45" descr="Immagine che contiene testo&#10;&#10;Descrizione generata automaticamente">
            <a:extLst>
              <a:ext uri="{FF2B5EF4-FFF2-40B4-BE49-F238E27FC236}">
                <a16:creationId xmlns:a16="http://schemas.microsoft.com/office/drawing/2014/main" id="{6AA80521-EC9A-3F3B-28D3-4DE54DD1C04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" r="36708"/>
          <a:stretch/>
        </p:blipFill>
        <p:spPr>
          <a:xfrm>
            <a:off x="7976010" y="1743380"/>
            <a:ext cx="4026751" cy="2658732"/>
          </a:xfrm>
          <a:prstGeom prst="roundRect">
            <a:avLst>
              <a:gd name="adj" fmla="val 4986"/>
            </a:avLst>
          </a:prstGeom>
          <a:solidFill>
            <a:srgbClr val="EDEDED">
              <a:alpha val="95000"/>
            </a:srgbClr>
          </a:solidFill>
          <a:ln w="9525">
            <a:solidFill>
              <a:srgbClr val="181413"/>
            </a:solidFill>
          </a:ln>
        </p:spPr>
      </p:pic>
    </p:spTree>
    <p:extLst>
      <p:ext uri="{BB962C8B-B14F-4D97-AF65-F5344CB8AC3E}">
        <p14:creationId xmlns:p14="http://schemas.microsoft.com/office/powerpoint/2010/main" val="3293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Microsoft Office PowerPoint</Application>
  <PresentationFormat>Widescreen</PresentationFormat>
  <Paragraphs>56</Paragraphs>
  <Slides>16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Gotham</vt:lpstr>
      <vt:lpstr>Gotham Black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Davide Giorgio Scianca</dc:creator>
  <cp:lastModifiedBy>Davide Giorgio Scianca</cp:lastModifiedBy>
  <cp:revision>11</cp:revision>
  <dcterms:created xsi:type="dcterms:W3CDTF">2023-01-10T15:18:02Z</dcterms:created>
  <dcterms:modified xsi:type="dcterms:W3CDTF">2023-01-22T20:55:14Z</dcterms:modified>
</cp:coreProperties>
</file>