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7" r:id="rId3"/>
    <p:sldId id="284" r:id="rId4"/>
    <p:sldId id="281" r:id="rId5"/>
    <p:sldId id="278" r:id="rId6"/>
    <p:sldId id="279" r:id="rId7"/>
    <p:sldId id="282" r:id="rId8"/>
    <p:sldId id="280" r:id="rId9"/>
    <p:sldId id="273" r:id="rId10"/>
    <p:sldId id="264" r:id="rId11"/>
    <p:sldId id="267" r:id="rId12"/>
    <p:sldId id="269" r:id="rId13"/>
    <p:sldId id="270" r:id="rId14"/>
    <p:sldId id="271" r:id="rId15"/>
    <p:sldId id="272" r:id="rId16"/>
    <p:sldId id="275" r:id="rId17"/>
    <p:sldId id="283" r:id="rId18"/>
    <p:sldId id="265" r:id="rId19"/>
  </p:sldIdLst>
  <p:sldSz cx="9144000" cy="6858000" type="screen4x3"/>
  <p:notesSz cx="7099300" cy="939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1"/>
    <a:srgbClr val="FFEA6E"/>
    <a:srgbClr val="F2D653"/>
    <a:srgbClr val="485A9C"/>
    <a:srgbClr val="CD202C"/>
    <a:srgbClr val="FFFDD4"/>
    <a:srgbClr val="F4EFC2"/>
    <a:srgbClr val="F7E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6" autoAdjust="0"/>
    <p:restoredTop sz="68182" autoAdjust="0"/>
  </p:normalViewPr>
  <p:slideViewPr>
    <p:cSldViewPr>
      <p:cViewPr varScale="1">
        <p:scale>
          <a:sx n="79" d="100"/>
          <a:sy n="79" d="100"/>
        </p:scale>
        <p:origin x="-23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8"/>
    </p:cViewPr>
  </p:sorterViewPr>
  <p:notesViewPr>
    <p:cSldViewPr>
      <p:cViewPr varScale="1">
        <p:scale>
          <a:sx n="74" d="100"/>
          <a:sy n="74" d="100"/>
        </p:scale>
        <p:origin x="-2700" y="-96"/>
      </p:cViewPr>
      <p:guideLst>
        <p:guide orient="horz" pos="2960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t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810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b" anchorCtr="0" compatLnSpc="1">
            <a:prstTxWarp prst="textNoShape">
              <a:avLst/>
            </a:prstTxWarp>
          </a:bodyPr>
          <a:lstStyle>
            <a:lvl1pPr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2810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b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086EA6C-96A6-4013-A27B-8B2DA51CF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2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6438"/>
            <a:ext cx="4697413" cy="3522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64050"/>
            <a:ext cx="520700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9688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29688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FBD2508-472F-403D-9EF5-D54728634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D2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r:id="rId3" imgW="0" imgH="0" progId="PowerPoint.Show.8">
                  <p:embed/>
                </p:oleObj>
              </mc:Choice>
              <mc:Fallback>
                <p:oleObj r:id="rId3" imgW="0" imgH="0" progId="PowerPoint.Show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000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61" descr="Actuaries_rev_2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1363" y="6019800"/>
            <a:ext cx="1544637" cy="458788"/>
          </a:xfrm>
          <a:prstGeom prst="rect">
            <a:avLst/>
          </a:prstGeom>
          <a:noFill/>
          <a:effectLst>
            <a:outerShdw blurRad="266700" dist="38100" dir="2700000">
              <a:schemeClr val="tx1">
                <a:lumMod val="60000"/>
                <a:lumOff val="40000"/>
                <a:alpha val="30000"/>
              </a:schemeClr>
            </a:outerShdw>
          </a:effectLst>
        </p:spPr>
      </p:pic>
      <p:pic>
        <p:nvPicPr>
          <p:cNvPr id="6" name="Picture 5" descr="SOA-Type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000" y="606425"/>
            <a:ext cx="3200400" cy="384175"/>
          </a:xfrm>
          <a:prstGeom prst="rect">
            <a:avLst/>
          </a:prstGeom>
          <a:effectLst>
            <a:outerShdw blurRad="50800" dist="12700" dir="2700000">
              <a:schemeClr val="bg2">
                <a:lumMod val="50000"/>
                <a:alpha val="43000"/>
              </a:schemeClr>
            </a:outerShdw>
          </a:effectLst>
        </p:spPr>
      </p:pic>
      <p:pic>
        <p:nvPicPr>
          <p:cNvPr id="7" name="Picture 10" descr="SOA-S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0"/>
            <a:ext cx="2444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6" name="Rectangle 15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8001000" cy="1143000"/>
          </a:xfrm>
          <a:effectLst>
            <a:outerShdw blurRad="50800" dist="25400" dir="2700000">
              <a:schemeClr val="tx1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299" name="Rectangle 15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600200"/>
          </a:xfrm>
          <a:effectLst>
            <a:outerShdw blurRad="50800" dist="25400" dir="2700000">
              <a:schemeClr val="tx1">
                <a:lumMod val="75000"/>
                <a:alpha val="43000"/>
              </a:schemeClr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2"/>
          <p:cNvSpPr txBox="1">
            <a:spLocks noChangeArrowheads="1"/>
          </p:cNvSpPr>
          <p:nvPr userDrawn="1"/>
        </p:nvSpPr>
        <p:spPr bwMode="auto">
          <a:xfrm>
            <a:off x="6705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0" hangingPunct="0">
              <a:defRPr/>
            </a:pPr>
            <a:fld id="{FB79364B-C06D-4179-96B8-9E6DA7D1BBF5}" type="slidenum">
              <a:rPr lang="en-US" sz="1100" b="1" smtClean="0">
                <a:solidFill>
                  <a:schemeClr val="bg1">
                    <a:lumMod val="95000"/>
                  </a:schemeClr>
                </a:solidFill>
                <a:cs typeface="+mn-cs"/>
              </a:rPr>
              <a:pPr algn="r" eaLnBrk="0" hangingPunct="0">
                <a:defRPr/>
              </a:pPr>
              <a:t>‹#›</a:t>
            </a:fld>
            <a:endParaRPr lang="en-US" sz="11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52"/>
          <p:cNvSpPr>
            <a:spLocks noChangeArrowheads="1"/>
          </p:cNvSpPr>
          <p:nvPr/>
        </p:nvSpPr>
        <p:spPr bwMode="auto">
          <a:xfrm>
            <a:off x="15240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5" name="Rectangle 162"/>
          <p:cNvSpPr txBox="1">
            <a:spLocks noChangeArrowheads="1"/>
          </p:cNvSpPr>
          <p:nvPr userDrawn="1"/>
        </p:nvSpPr>
        <p:spPr bwMode="auto">
          <a:xfrm>
            <a:off x="8458200" y="6248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0" hangingPunct="0">
              <a:defRPr/>
            </a:pPr>
            <a:fld id="{3E445317-2208-4C0B-9980-C4C2ED132EC2}" type="slidenum">
              <a:rPr lang="en-US" sz="1100" b="1" smtClean="0">
                <a:solidFill>
                  <a:schemeClr val="tx1"/>
                </a:solidFill>
                <a:cs typeface="+mn-cs"/>
              </a:rPr>
              <a:pPr algn="r" eaLnBrk="0" hangingPunct="0">
                <a:defRPr/>
              </a:pPr>
              <a:t>‹#›</a:t>
            </a:fld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152400" y="6569075"/>
            <a:ext cx="868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SOA </a:t>
            </a:r>
            <a:r>
              <a:rPr lang="en-US" sz="1000" dirty="0" smtClean="0">
                <a:solidFill>
                  <a:srgbClr val="000000"/>
                </a:solidFill>
              </a:rPr>
              <a:t>Webcast- </a:t>
            </a:r>
            <a:r>
              <a:rPr lang="en-US" sz="1000" dirty="0">
                <a:solidFill>
                  <a:srgbClr val="000000"/>
                </a:solidFill>
              </a:rPr>
              <a:t>Genetic Algorithms – </a:t>
            </a:r>
            <a:r>
              <a:rPr lang="en-US" sz="1000" dirty="0" smtClean="0">
                <a:solidFill>
                  <a:srgbClr val="000000"/>
                </a:solidFill>
              </a:rPr>
              <a:t>23-Sept.-2014 </a:t>
            </a:r>
            <a:r>
              <a:rPr lang="en-US" sz="1000" dirty="0">
                <a:solidFill>
                  <a:srgbClr val="000000"/>
                </a:solidFill>
              </a:rPr>
              <a:t>Dave Snell Dave@ActuariesAndTechnology.com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rgbClr val="34343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78000"/>
        </a:buClr>
        <a:buFont typeface="Times" pitchFamily="18" charset="0"/>
        <a:buChar char="•"/>
        <a:defRPr sz="2800">
          <a:solidFill>
            <a:srgbClr val="34343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07D8E"/>
        </a:buClr>
        <a:buSzPct val="45000"/>
        <a:buFont typeface="Wingdings" pitchFamily="2" charset="2"/>
        <a:buChar char="u"/>
        <a:defRPr sz="2400">
          <a:solidFill>
            <a:srgbClr val="34343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202C"/>
        </a:buClr>
        <a:buFont typeface="Wingdings" pitchFamily="2" charset="2"/>
        <a:buChar char="§"/>
        <a:defRPr sz="2000">
          <a:solidFill>
            <a:srgbClr val="34343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000">
          <a:solidFill>
            <a:srgbClr val="343434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jpe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jpeg"/><Relationship Id="rId12" Type="http://schemas.openxmlformats.org/officeDocument/2006/relationships/image" Target="../media/image26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hyperlink" Target="file:///C:\dls\2013-11-22%20IASA\videos\ChainsawAlton-1.m4v" TargetMode="External"/><Relationship Id="rId9" Type="http://schemas.openxmlformats.org/officeDocument/2006/relationships/image" Target="../media/image23.wmf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981200"/>
            <a:ext cx="8001000" cy="26670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Genetic Algorithms – What They Are, How to Apply Them to Solve Problems, and How to Create Your Own</a:t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SOA Webcast – September 23, 2014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14400" y="4953000"/>
            <a:ext cx="68580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David </a:t>
            </a:r>
            <a:r>
              <a:rPr lang="en-US" dirty="0"/>
              <a:t>L. Snell, ASA, </a:t>
            </a:r>
            <a:r>
              <a:rPr lang="en-US" dirty="0" smtClean="0"/>
              <a:t>MAAA</a:t>
            </a:r>
            <a:r>
              <a:rPr lang="en-US" i="1" dirty="0"/>
              <a:t>, </a:t>
            </a:r>
            <a:r>
              <a:rPr lang="en-US" dirty="0"/>
              <a:t>FLMI, CLU, </a:t>
            </a:r>
            <a:r>
              <a:rPr lang="en-US" dirty="0" err="1"/>
              <a:t>ChFC</a:t>
            </a:r>
            <a:r>
              <a:rPr lang="en-US" dirty="0"/>
              <a:t>, ARA, ACS, </a:t>
            </a:r>
            <a:r>
              <a:rPr lang="en-US" dirty="0" smtClean="0"/>
              <a:t>MCP</a:t>
            </a:r>
          </a:p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echnology </a:t>
            </a:r>
            <a:r>
              <a:rPr lang="en-US" dirty="0" smtClean="0"/>
              <a:t>evangelist, RGA Reinsurance 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Behind the Curtain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Stepping through the code for our examples</a:t>
            </a:r>
          </a:p>
          <a:p>
            <a:pPr>
              <a:defRPr/>
            </a:pPr>
            <a:r>
              <a:rPr lang="en-US" dirty="0" smtClean="0"/>
              <a:t>Learning to </a:t>
            </a:r>
            <a:r>
              <a:rPr lang="en-US" strike="sngStrike" dirty="0" smtClean="0">
                <a:solidFill>
                  <a:schemeClr val="bg2"/>
                </a:solidFill>
              </a:rPr>
              <a:t>fish</a:t>
            </a:r>
            <a:r>
              <a:rPr lang="en-US" dirty="0" smtClean="0"/>
              <a:t> evolve</a:t>
            </a:r>
            <a:endParaRPr lang="en-US" dirty="0"/>
          </a:p>
        </p:txBody>
      </p:sp>
      <p:pic>
        <p:nvPicPr>
          <p:cNvPr id="64516" name="Picture 2" descr="C:\Users\dsnell\AppData\Local\Microsoft\Windows\Temporary Internet Files\Content.IE5\JYWULTRR\MP90044655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6925"/>
            <a:ext cx="1765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 descr="C:\Users\dsnell\AppData\Local\Microsoft\Windows\Temporary Internet Files\Content.IE5\02LDO5O1\MP90039876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63875"/>
            <a:ext cx="18288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/>
          <a:lstStyle/>
          <a:p>
            <a:r>
              <a:rPr lang="en-US" sz="3200" smtClean="0"/>
              <a:t>Criteria that make a problem suitable for a genetic algorithm</a:t>
            </a:r>
            <a:br>
              <a:rPr lang="en-US" sz="3200" smtClean="0"/>
            </a:br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smtClean="0"/>
          </a:p>
          <a:p>
            <a:r>
              <a:rPr lang="en-US" sz="2000" b="1" smtClean="0"/>
              <a:t>The problem involves a lot of variables - to some extent, the more variables there are, the better this technique applies.</a:t>
            </a:r>
            <a:endParaRPr lang="en-US" sz="2000" smtClean="0"/>
          </a:p>
          <a:p>
            <a:r>
              <a:rPr lang="en-US" sz="2000" b="1" smtClean="0"/>
              <a:t>Each variable can take on potential values to produce different solutions.</a:t>
            </a:r>
            <a:endParaRPr lang="en-US" sz="2000" smtClean="0"/>
          </a:p>
          <a:p>
            <a:r>
              <a:rPr lang="en-US" sz="2000" b="1" smtClean="0"/>
              <a:t>We can substitute a value for each of the variables and that particular combination of individual values can be thought of as a solution set.</a:t>
            </a:r>
            <a:endParaRPr lang="en-US" sz="2000" smtClean="0"/>
          </a:p>
          <a:p>
            <a:r>
              <a:rPr lang="en-US" sz="2000" b="1" smtClean="0"/>
              <a:t>The problem can be quantified in some manner so that any two solution sets can easily be compared to see which is better.</a:t>
            </a:r>
            <a:endParaRPr lang="en-US" sz="2000" smtClean="0"/>
          </a:p>
        </p:txBody>
      </p:sp>
      <p:pic>
        <p:nvPicPr>
          <p:cNvPr id="7170" name="Picture 2" descr="C:\Users\David\AppData\Local\Microsoft\Windows\Temporary Internet Files\Content.IE5\C8CA13JW\MC9000836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100806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19400" y="4900613"/>
            <a:ext cx="32766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OMG</a:t>
            </a:r>
          </a:p>
          <a:p>
            <a:r>
              <a:rPr lang="en-US" sz="2800"/>
              <a:t>That is so simple!</a:t>
            </a:r>
          </a:p>
        </p:txBody>
      </p:sp>
      <p:pic>
        <p:nvPicPr>
          <p:cNvPr id="7171" name="Picture 3" descr="C:\Users\David\AppData\Local\Microsoft\Windows\Temporary Internet Files\Content.IE5\QZ3JIC1X\MC9003329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73538"/>
            <a:ext cx="192246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34275" y="4530725"/>
            <a:ext cx="17049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100"/>
              <a:t>Mitosis/meiosis</a:t>
            </a:r>
          </a:p>
          <a:p>
            <a:r>
              <a:rPr lang="en-US" sz="1100"/>
              <a:t>Single nucleotide polymorphisms</a:t>
            </a:r>
          </a:p>
          <a:p>
            <a:r>
              <a:rPr lang="en-US" sz="1100"/>
              <a:t>Alleles/ phenotypes</a:t>
            </a:r>
          </a:p>
          <a:p>
            <a:r>
              <a:rPr lang="en-US" sz="1100"/>
              <a:t>Adenine, Cytosine, Thymine, Guanine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build a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990600"/>
            <a:ext cx="6629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snell\AppData\Local\Microsoft\Windows\Temporary Internet Files\Content.IE5\PAPFOJOU\MC900198618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" y="1109663"/>
            <a:ext cx="1601787" cy="195103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Understanding what is behind the curtain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pic>
        <p:nvPicPr>
          <p:cNvPr id="4" name="Content Placeholder 3" descr="C:\Users\dsnell\AppData\Local\Microsoft\Windows\Temporary Internet Files\Content.IE5\067EFN0O\MC900340206[1].wmf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425" y="793750"/>
            <a:ext cx="1833563" cy="2395538"/>
          </a:xfrm>
        </p:spPr>
      </p:pic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2362200" y="914400"/>
            <a:ext cx="6096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1. Populate a collection of possible solution sets.</a:t>
            </a:r>
            <a:endParaRPr lang="en-US" sz="3200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2328863" y="1992313"/>
            <a:ext cx="6096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2. Test each set of the collection and save the scores obtained.</a:t>
            </a:r>
            <a:endParaRPr lang="en-US" sz="3200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457200" y="3309938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3. Rank the scores.</a:t>
            </a:r>
            <a:endParaRPr lang="en-US" sz="3200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457200" y="3916363"/>
            <a:ext cx="58912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4. Build the successive collection (generation) of solution sets.</a:t>
            </a:r>
            <a:endParaRPr lang="en-US" sz="3200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457200" y="54864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5. Repeat steps 2 thru 4 until done.</a:t>
            </a:r>
            <a:endParaRPr lang="en-US" sz="3200"/>
          </a:p>
        </p:txBody>
      </p:sp>
      <p:pic>
        <p:nvPicPr>
          <p:cNvPr id="6759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3132138"/>
            <a:ext cx="2262187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2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405317"/>
              </p:ext>
            </p:extLst>
          </p:nvPr>
        </p:nvGraphicFramePr>
        <p:xfrm>
          <a:off x="266700" y="1166574"/>
          <a:ext cx="8534400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"/>
                <a:gridCol w="8191500"/>
              </a:tblGrid>
              <a:tr h="457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 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 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aseline="0" dirty="0" smtClean="0">
                        <a:solidFill>
                          <a:srgbClr val="002060"/>
                        </a:solidFill>
                        <a:effectLst/>
                        <a:highlight>
                          <a:srgbClr val="D3D3D3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aseline="0" dirty="0" smtClean="0">
                        <a:solidFill>
                          <a:srgbClr val="002060"/>
                        </a:solidFill>
                        <a:effectLst/>
                        <a:highlight>
                          <a:srgbClr val="D3D3D3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Private Sub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AddTheChildren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()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Dim parent As Integer,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As 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Long, child 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As Integer, children As Integer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children =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setsPerGeneration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 elites 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For child = 1 To children 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For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= 1 To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setLength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  parent =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Int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parentPool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*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Rnd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()) + 1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 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solutionSets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, elites + child) </a:t>
                      </a:r>
                      <a:endParaRPr lang="en-US" sz="2400" baseline="0" dirty="0" smtClean="0">
                        <a:solidFill>
                          <a:srgbClr val="00206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                                          =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solutionSets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, parent)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Next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Next child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End Sub '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AddTheChildren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611" name="TextBox 11"/>
          <p:cNvSpPr txBox="1">
            <a:spLocks noChangeArrowheads="1"/>
          </p:cNvSpPr>
          <p:nvPr/>
        </p:nvSpPr>
        <p:spPr bwMode="auto">
          <a:xfrm>
            <a:off x="457200" y="304800"/>
            <a:ext cx="7772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VBA example code </a:t>
            </a:r>
          </a:p>
        </p:txBody>
      </p:sp>
      <p:sp>
        <p:nvSpPr>
          <p:cNvPr id="68613" name="TextBox 1"/>
          <p:cNvSpPr txBox="1">
            <a:spLocks noChangeArrowheads="1"/>
          </p:cNvSpPr>
          <p:nvPr/>
        </p:nvSpPr>
        <p:spPr bwMode="auto">
          <a:xfrm>
            <a:off x="6248400" y="2428875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>
                <a:solidFill>
                  <a:srgbClr val="00B0F0"/>
                </a:solidFill>
              </a:rPr>
              <a:t>(80 = 100 – 20)</a:t>
            </a:r>
          </a:p>
        </p:txBody>
      </p:sp>
      <p:sp>
        <p:nvSpPr>
          <p:cNvPr id="68614" name="TextBox 5"/>
          <p:cNvSpPr txBox="1">
            <a:spLocks noChangeArrowheads="1"/>
          </p:cNvSpPr>
          <p:nvPr/>
        </p:nvSpPr>
        <p:spPr bwMode="auto">
          <a:xfrm>
            <a:off x="2684463" y="4953000"/>
            <a:ext cx="600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 dirty="0">
                <a:solidFill>
                  <a:srgbClr val="00B0F0"/>
                </a:solidFill>
              </a:rPr>
              <a:t>(so set variable 17 in new solution set 21 = 20 +1 to the value from variable 17 in old solution set 5 )</a:t>
            </a:r>
          </a:p>
        </p:txBody>
      </p:sp>
      <p:sp>
        <p:nvSpPr>
          <p:cNvPr id="68615" name="TextBox 6"/>
          <p:cNvSpPr txBox="1">
            <a:spLocks noChangeArrowheads="1"/>
          </p:cNvSpPr>
          <p:nvPr/>
        </p:nvSpPr>
        <p:spPr bwMode="auto">
          <a:xfrm>
            <a:off x="4876800" y="3228975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>
                <a:solidFill>
                  <a:srgbClr val="00B0F0"/>
                </a:solidFill>
              </a:rPr>
              <a:t>(1 to 30 if 30 variables per set)</a:t>
            </a:r>
          </a:p>
        </p:txBody>
      </p:sp>
      <p:sp>
        <p:nvSpPr>
          <p:cNvPr id="68616" name="TextBox 7"/>
          <p:cNvSpPr txBox="1">
            <a:spLocks noChangeArrowheads="1"/>
          </p:cNvSpPr>
          <p:nvPr/>
        </p:nvSpPr>
        <p:spPr bwMode="auto">
          <a:xfrm>
            <a:off x="6400800" y="3610808"/>
            <a:ext cx="2514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 dirty="0">
                <a:solidFill>
                  <a:srgbClr val="00B0F0"/>
                </a:solidFill>
              </a:rPr>
              <a:t>(e.g. parent 5 wins for variable </a:t>
            </a:r>
            <a:r>
              <a:rPr lang="en-US" sz="2000" i="1" dirty="0" smtClean="0">
                <a:solidFill>
                  <a:srgbClr val="00B0F0"/>
                </a:solidFill>
              </a:rPr>
              <a:t>17 for child 1)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68617" name="TextBox 8"/>
          <p:cNvSpPr txBox="1">
            <a:spLocks noChangeArrowheads="1"/>
          </p:cNvSpPr>
          <p:nvPr/>
        </p:nvSpPr>
        <p:spPr bwMode="auto">
          <a:xfrm>
            <a:off x="4803775" y="2851150"/>
            <a:ext cx="342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>
                <a:solidFill>
                  <a:srgbClr val="00B0F0"/>
                </a:solidFill>
              </a:rPr>
              <a:t>(start with child set 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152400"/>
            <a:ext cx="3124200" cy="14773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</a:rPr>
              <a:t>f</a:t>
            </a:r>
            <a:r>
              <a:rPr lang="en-US" sz="1800" i="1" dirty="0" smtClean="0">
                <a:solidFill>
                  <a:srgbClr val="00B0F0"/>
                </a:solidFill>
              </a:rPr>
              <a:t>rom elsewhere: elites </a:t>
            </a:r>
            <a:r>
              <a:rPr lang="en-US" sz="1800" i="1" dirty="0">
                <a:solidFill>
                  <a:srgbClr val="00B0F0"/>
                </a:solidFill>
              </a:rPr>
              <a:t>= 20</a:t>
            </a:r>
          </a:p>
          <a:p>
            <a:r>
              <a:rPr lang="en-US" sz="1800" i="1" dirty="0" err="1" smtClean="0">
                <a:solidFill>
                  <a:srgbClr val="00B0F0"/>
                </a:solidFill>
              </a:rPr>
              <a:t>setsPerGeneration</a:t>
            </a:r>
            <a:r>
              <a:rPr lang="en-US" sz="1800" i="1" dirty="0" smtClean="0">
                <a:solidFill>
                  <a:srgbClr val="00B0F0"/>
                </a:solidFill>
              </a:rPr>
              <a:t> = 100</a:t>
            </a:r>
          </a:p>
          <a:p>
            <a:r>
              <a:rPr lang="en-US" sz="1800" i="1" dirty="0" err="1" smtClean="0">
                <a:solidFill>
                  <a:srgbClr val="00B0F0"/>
                </a:solidFill>
              </a:rPr>
              <a:t>parentPool</a:t>
            </a:r>
            <a:r>
              <a:rPr lang="en-US" sz="1800" i="1" dirty="0" smtClean="0">
                <a:solidFill>
                  <a:srgbClr val="00B0F0"/>
                </a:solidFill>
              </a:rPr>
              <a:t> = 40</a:t>
            </a:r>
          </a:p>
          <a:p>
            <a:r>
              <a:rPr lang="en-US" sz="1800" i="1" dirty="0" err="1" smtClean="0">
                <a:solidFill>
                  <a:srgbClr val="00B0F0"/>
                </a:solidFill>
              </a:rPr>
              <a:t>solutionSets</a:t>
            </a:r>
            <a:r>
              <a:rPr lang="en-US" sz="1800" i="1" dirty="0" smtClean="0">
                <a:solidFill>
                  <a:srgbClr val="00B0F0"/>
                </a:solidFill>
              </a:rPr>
              <a:t> is a </a:t>
            </a:r>
          </a:p>
          <a:p>
            <a:r>
              <a:rPr lang="en-US" sz="1400" i="1" dirty="0" smtClean="0">
                <a:solidFill>
                  <a:srgbClr val="00B0F0"/>
                </a:solidFill>
              </a:rPr>
              <a:t>2-dimensional array </a:t>
            </a:r>
            <a:r>
              <a:rPr lang="en-US" sz="1800" i="1" dirty="0" smtClean="0">
                <a:solidFill>
                  <a:srgbClr val="00B0F0"/>
                </a:solidFill>
              </a:rPr>
              <a:t>30 by100</a:t>
            </a:r>
            <a:endParaRPr lang="en-US" sz="18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Screen for </a:t>
            </a:r>
            <a:r>
              <a:rPr lang="en-US" i="1" smtClean="0">
                <a:solidFill>
                  <a:srgbClr val="00B050"/>
                </a:solidFill>
              </a:rPr>
              <a:t>FREE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smtClean="0"/>
              <a:t>workbook</a:t>
            </a:r>
          </a:p>
        </p:txBody>
      </p:sp>
      <p:sp>
        <p:nvSpPr>
          <p:cNvPr id="6963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5595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638" name="Curved Connector 3"/>
          <p:cNvCxnSpPr>
            <a:cxnSpLocks noChangeShapeType="1"/>
          </p:cNvCxnSpPr>
          <p:nvPr/>
        </p:nvCxnSpPr>
        <p:spPr bwMode="auto">
          <a:xfrm rot="10800000" flipV="1">
            <a:off x="3886200" y="2209800"/>
            <a:ext cx="1600200" cy="914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69639" name="TextBox 4"/>
          <p:cNvSpPr txBox="1">
            <a:spLocks noChangeArrowheads="1"/>
          </p:cNvSpPr>
          <p:nvPr/>
        </p:nvSpPr>
        <p:spPr bwMode="auto">
          <a:xfrm>
            <a:off x="5638800" y="16764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B050"/>
                </a:solidFill>
              </a:rPr>
              <a:t>Specify the sheet and range for your constraint criteria.</a:t>
            </a:r>
          </a:p>
        </p:txBody>
      </p:sp>
      <p:sp>
        <p:nvSpPr>
          <p:cNvPr id="69640" name="TextBox 5"/>
          <p:cNvSpPr txBox="1">
            <a:spLocks noChangeArrowheads="1"/>
          </p:cNvSpPr>
          <p:nvPr/>
        </p:nvSpPr>
        <p:spPr bwMode="auto">
          <a:xfrm>
            <a:off x="6096000" y="312420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B050"/>
                </a:solidFill>
              </a:rPr>
              <a:t>Specify the range for your variable values</a:t>
            </a:r>
          </a:p>
        </p:txBody>
      </p:sp>
      <p:sp>
        <p:nvSpPr>
          <p:cNvPr id="69641" name="TextBox 6"/>
          <p:cNvSpPr txBox="1">
            <a:spLocks noChangeArrowheads="1"/>
          </p:cNvSpPr>
          <p:nvPr/>
        </p:nvSpPr>
        <p:spPr bwMode="auto">
          <a:xfrm>
            <a:off x="5867400" y="4648200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B050"/>
                </a:solidFill>
              </a:rPr>
              <a:t>Enter the location of the final score</a:t>
            </a:r>
          </a:p>
        </p:txBody>
      </p:sp>
      <p:cxnSp>
        <p:nvCxnSpPr>
          <p:cNvPr id="69642" name="Curved Connector 8"/>
          <p:cNvCxnSpPr>
            <a:cxnSpLocks noChangeShapeType="1"/>
          </p:cNvCxnSpPr>
          <p:nvPr/>
        </p:nvCxnSpPr>
        <p:spPr bwMode="auto">
          <a:xfrm rot="10800000" flipV="1">
            <a:off x="3886200" y="3505200"/>
            <a:ext cx="2209800" cy="1270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69643" name="Curved Connector 10"/>
          <p:cNvCxnSpPr>
            <a:cxnSpLocks noChangeShapeType="1"/>
          </p:cNvCxnSpPr>
          <p:nvPr/>
        </p:nvCxnSpPr>
        <p:spPr bwMode="auto">
          <a:xfrm rot="10800000">
            <a:off x="3584575" y="3962400"/>
            <a:ext cx="2282825" cy="10398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C:\Users\David\AppData\Local\Microsoft\Windows\Temporary Internet Files\Content.IE5\2AOQ4HC7\MP90038474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76800"/>
            <a:ext cx="213518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62000"/>
          </a:xfrm>
        </p:spPr>
        <p:txBody>
          <a:bodyPr/>
          <a:lstStyle/>
          <a:p>
            <a:r>
              <a:rPr lang="en-US" smtClean="0"/>
              <a:t>Recap – 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754938" cy="4953000"/>
          </a:xfrm>
        </p:spPr>
        <p:txBody>
          <a:bodyPr/>
          <a:lstStyle/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Genetic algorithms can be useful in many diverse types of situations.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You don’t need to be a math, genetics, or stats wiz or a programmer to understand how to make one.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You can use the free tool to do a lot of learning just with Excel.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This is the tip of the iceberg. Join the Forecasting &amp; Futurism section and tap into a cornucopia of new tools and techniques.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42900" y="619125"/>
            <a:ext cx="8458200" cy="433388"/>
          </a:xfrm>
        </p:spPr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New Tools Require New Skills</a:t>
            </a:r>
          </a:p>
        </p:txBody>
      </p:sp>
      <p:pic>
        <p:nvPicPr>
          <p:cNvPr id="71683" name="Content Placeholder 5" descr="ChainsawDave.png">
            <a:hlinkClick r:id="rId4" action="ppaction://program"/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4213" y="1168400"/>
            <a:ext cx="4057650" cy="2765425"/>
          </a:xfrm>
        </p:spPr>
      </p:pic>
      <p:pic>
        <p:nvPicPr>
          <p:cNvPr id="71684" name="Picture 6" descr="jigsaw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789363"/>
            <a:ext cx="17145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circular sa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4170363"/>
            <a:ext cx="276225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2" descr="C:\Documents and Settings\dsnell\Local Settings\Temporary Internet Files\Content.IE5\S1Y7SL23\MCj0397688000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60675"/>
            <a:ext cx="18224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3" descr="C:\Documents and Settings\dsnell\Local Settings\Temporary Internet Files\Content.IE5\CZ6NULIX\MCj03976960000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03338"/>
            <a:ext cx="1825625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41563" y="1743075"/>
            <a:ext cx="148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3+4=4+3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41563" y="2967038"/>
            <a:ext cx="148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3-4≠4-3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36650" y="5089525"/>
            <a:ext cx="1489075" cy="1652588"/>
            <a:chOff x="2341562" y="4134871"/>
            <a:chExt cx="1489075" cy="1651567"/>
          </a:xfrm>
        </p:grpSpPr>
        <p:pic>
          <p:nvPicPr>
            <p:cNvPr id="71698" name="Picture 1" descr="C:\Documents and Settings\dsnell\Local Settings\Temporary Internet Files\Content.IE5\K9ABAFCL\MC900054778[1]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130" y="4134871"/>
              <a:ext cx="1175507" cy="55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9" name="Picture 12" descr="Pocket_slide_rule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562" y="4686300"/>
              <a:ext cx="1417320" cy="386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0" name="Picture 2" descr="C:\Documents and Settings\dsnell\Local Settings\Temporary Internet Files\Content.IE5\6347APSN\MM900283977[1].gif"/>
            <p:cNvPicPr>
              <a:picLocks noChangeAspect="1" noChangeArrowheads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845" y="4891088"/>
              <a:ext cx="105727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19" name="Picture 3" descr="C:\Documents and Settings\dsnell\Local Settings\Temporary Internet Files\Content.IE5\YOW9GRSG\MP900316352[1]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4200525"/>
            <a:ext cx="1371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C:\Documents and Settings\dsnell\Local Settings\Temporary Internet Files\Content.IE5\6347APSN\MC900441329[1]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5400675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308725" y="4292600"/>
            <a:ext cx="2492375" cy="2106613"/>
            <a:chOff x="6308820" y="4347057"/>
            <a:chExt cx="2492280" cy="2106279"/>
          </a:xfrm>
        </p:grpSpPr>
        <p:pic>
          <p:nvPicPr>
            <p:cNvPr id="71696" name="Picture 5" descr="C:\Documents and Settings\dsnell\Local Settings\Temporary Internet Files\Content.IE5\SXA74PQB\MC900055265[1].wmf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27" y="4347057"/>
              <a:ext cx="1081436" cy="1039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7" name="Explosion 2 17"/>
            <p:cNvSpPr>
              <a:spLocks noChangeAspect="1"/>
            </p:cNvSpPr>
            <p:nvPr/>
          </p:nvSpPr>
          <p:spPr bwMode="auto">
            <a:xfrm>
              <a:off x="6308820" y="5415706"/>
              <a:ext cx="2492280" cy="1037630"/>
            </a:xfrm>
            <a:prstGeom prst="irregularSeal2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Complexity 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Sciences</a:t>
              </a:r>
            </a:p>
          </p:txBody>
        </p:sp>
      </p:grpSp>
      <p:sp>
        <p:nvSpPr>
          <p:cNvPr id="71695" name="TextBox 20"/>
          <p:cNvSpPr txBox="1">
            <a:spLocks noChangeArrowheads="1"/>
          </p:cNvSpPr>
          <p:nvPr/>
        </p:nvSpPr>
        <p:spPr bwMode="auto">
          <a:xfrm>
            <a:off x="3124200" y="3900488"/>
            <a:ext cx="594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</a:rPr>
              <a:t>Find this video on YouTube via search term ChainsawAlton (one word).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61" y="104272"/>
            <a:ext cx="8610600" cy="6248400"/>
          </a:xfrm>
          <a:solidFill>
            <a:srgbClr val="C00000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Feedback</a:t>
            </a:r>
          </a:p>
          <a:p>
            <a:pPr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Q &amp; A</a:t>
            </a:r>
          </a:p>
          <a:p>
            <a:pPr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Ideas for </a:t>
            </a:r>
            <a:r>
              <a:rPr lang="en-US" sz="2800" dirty="0" smtClean="0">
                <a:solidFill>
                  <a:schemeClr val="bg1"/>
                </a:solidFill>
              </a:rPr>
              <a:t>improvement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2707" name="Title 1"/>
          <p:cNvSpPr txBox="1">
            <a:spLocks/>
          </p:cNvSpPr>
          <p:nvPr/>
        </p:nvSpPr>
        <p:spPr bwMode="auto">
          <a:xfrm>
            <a:off x="585788" y="2667000"/>
            <a:ext cx="800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Genetic Algorithms – What They Are, How to Apply Them to Solve Problems, and How to Create Your Own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David </a:t>
            </a:r>
            <a:r>
              <a:rPr lang="en-US" sz="1800" b="1" dirty="0">
                <a:solidFill>
                  <a:schemeClr val="bg1"/>
                </a:solidFill>
              </a:rPr>
              <a:t>L. Snell, ASA, MAAA, FLMI, CLU, </a:t>
            </a:r>
            <a:r>
              <a:rPr lang="en-US" sz="1800" b="1" dirty="0" err="1">
                <a:solidFill>
                  <a:schemeClr val="bg1"/>
                </a:solidFill>
              </a:rPr>
              <a:t>ChFC</a:t>
            </a:r>
            <a:r>
              <a:rPr lang="en-US" sz="1800" b="1" dirty="0">
                <a:solidFill>
                  <a:schemeClr val="bg1"/>
                </a:solidFill>
              </a:rPr>
              <a:t>, ARA, ACS, </a:t>
            </a:r>
            <a:r>
              <a:rPr lang="en-US" sz="1800" b="1" dirty="0" smtClean="0">
                <a:solidFill>
                  <a:schemeClr val="bg1"/>
                </a:solidFill>
              </a:rPr>
              <a:t>MCP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</a:t>
            </a:r>
            <a:r>
              <a:rPr lang="en-US" sz="1800" b="1" dirty="0" smtClean="0">
                <a:solidFill>
                  <a:schemeClr val="bg1"/>
                </a:solidFill>
              </a:rPr>
              <a:t>echnology evangelist, RGA Reinsurance Company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rgbClr val="3434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 Genetic Algorithm can be useful for …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Provider group selection</a:t>
            </a:r>
          </a:p>
          <a:p>
            <a:pPr>
              <a:defRPr/>
            </a:pPr>
            <a:r>
              <a:rPr lang="en-US" sz="4000" dirty="0" smtClean="0"/>
              <a:t>Sales representatives and regions</a:t>
            </a:r>
          </a:p>
          <a:p>
            <a:pPr>
              <a:defRPr/>
            </a:pPr>
            <a:r>
              <a:rPr lang="en-US" sz="4000" dirty="0" smtClean="0"/>
              <a:t>ERM … beyond CTE</a:t>
            </a:r>
          </a:p>
          <a:p>
            <a:pPr>
              <a:defRPr/>
            </a:pPr>
            <a:r>
              <a:rPr lang="en-US" sz="4000" dirty="0" smtClean="0"/>
              <a:t>Stress tests when valuing a block of business</a:t>
            </a:r>
          </a:p>
          <a:p>
            <a:pPr>
              <a:defRPr/>
            </a:pPr>
            <a:r>
              <a:rPr lang="en-US" sz="4000" dirty="0" smtClean="0"/>
              <a:t>Traveling Salesperson</a:t>
            </a:r>
          </a:p>
          <a:p>
            <a:pPr>
              <a:defRPr/>
            </a:pPr>
            <a:r>
              <a:rPr lang="en-US" sz="4000" dirty="0" smtClean="0"/>
              <a:t>Non-linear equations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	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25725" y="343694"/>
            <a:ext cx="5638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FF0000"/>
                </a:solidFill>
              </a:rPr>
              <a:t>Genetic Algorithms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25725" y="1081881"/>
            <a:ext cx="5832475" cy="1219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Why do we call these Genetic Algorithms?		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90800" y="2189163"/>
            <a:ext cx="6048375" cy="37274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They mimic our current knowledge of genetics.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We have trillions of cells.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DNA represents a blueprint for a cell.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It is used to generate copies.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The actual process involves proteins and lots of other biological terms …</a:t>
            </a:r>
          </a:p>
        </p:txBody>
      </p:sp>
      <p:pic>
        <p:nvPicPr>
          <p:cNvPr id="7" name="Content Placeholder 4" descr="ADN_anim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92150"/>
            <a:ext cx="21415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25725" y="5065713"/>
            <a:ext cx="62007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 dirty="0">
                <a:solidFill>
                  <a:srgbClr val="000000"/>
                </a:solidFill>
              </a:rPr>
              <a:t>and you don’t have to know them to solve problems!</a:t>
            </a:r>
          </a:p>
        </p:txBody>
      </p:sp>
    </p:spTree>
    <p:extLst>
      <p:ext uri="{BB962C8B-B14F-4D97-AF65-F5344CB8AC3E}">
        <p14:creationId xmlns:p14="http://schemas.microsoft.com/office/powerpoint/2010/main" val="16447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Yet another version of the Traveling Salesperson problem … with a few twists:</a:t>
            </a:r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41901"/>
            <a:ext cx="8305800" cy="30599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372" name="Curved Connector 4"/>
          <p:cNvCxnSpPr>
            <a:cxnSpLocks noChangeShapeType="1"/>
          </p:cNvCxnSpPr>
          <p:nvPr/>
        </p:nvCxnSpPr>
        <p:spPr bwMode="auto">
          <a:xfrm rot="10800000" flipV="1">
            <a:off x="5334000" y="1905000"/>
            <a:ext cx="990600" cy="6096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6324600" y="14986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Some cities are worth more than others to visit</a:t>
            </a:r>
          </a:p>
        </p:txBody>
      </p:sp>
      <p:cxnSp>
        <p:nvCxnSpPr>
          <p:cNvPr id="58374" name="Curved Connector 7"/>
          <p:cNvCxnSpPr>
            <a:cxnSpLocks noChangeShapeType="1"/>
          </p:cNvCxnSpPr>
          <p:nvPr/>
        </p:nvCxnSpPr>
        <p:spPr bwMode="auto">
          <a:xfrm rot="16200000" flipV="1">
            <a:off x="7505700" y="3771900"/>
            <a:ext cx="1066800" cy="533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5" name="TextBox 8"/>
          <p:cNvSpPr txBox="1">
            <a:spLocks noChangeArrowheads="1"/>
          </p:cNvSpPr>
          <p:nvPr/>
        </p:nvSpPr>
        <p:spPr bwMode="auto">
          <a:xfrm>
            <a:off x="7581900" y="4572000"/>
            <a:ext cx="1257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We don’t want to exceed 1,000 miles</a:t>
            </a:r>
          </a:p>
        </p:txBody>
      </p:sp>
      <p:cxnSp>
        <p:nvCxnSpPr>
          <p:cNvPr id="58376" name="Curved Connector 10"/>
          <p:cNvCxnSpPr>
            <a:cxnSpLocks noChangeShapeType="1"/>
          </p:cNvCxnSpPr>
          <p:nvPr/>
        </p:nvCxnSpPr>
        <p:spPr bwMode="auto">
          <a:xfrm rot="5400000" flipH="1" flipV="1">
            <a:off x="5143500" y="3314700"/>
            <a:ext cx="2590800" cy="19050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7" name="TextBox 11"/>
          <p:cNvSpPr txBox="1">
            <a:spLocks noChangeArrowheads="1"/>
          </p:cNvSpPr>
          <p:nvPr/>
        </p:nvSpPr>
        <p:spPr bwMode="auto">
          <a:xfrm>
            <a:off x="4329113" y="5392738"/>
            <a:ext cx="289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You can visit a city more than once (but for less credit)</a:t>
            </a:r>
          </a:p>
        </p:txBody>
      </p:sp>
      <p:cxnSp>
        <p:nvCxnSpPr>
          <p:cNvPr id="58378" name="Curved Connector 15"/>
          <p:cNvCxnSpPr>
            <a:cxnSpLocks noChangeShapeType="1"/>
          </p:cNvCxnSpPr>
          <p:nvPr/>
        </p:nvCxnSpPr>
        <p:spPr bwMode="auto">
          <a:xfrm flipV="1">
            <a:off x="2133600" y="5181600"/>
            <a:ext cx="838200" cy="2111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9" name="TextBox 16"/>
          <p:cNvSpPr txBox="1">
            <a:spLocks noChangeArrowheads="1"/>
          </p:cNvSpPr>
          <p:nvPr/>
        </p:nvSpPr>
        <p:spPr bwMode="auto">
          <a:xfrm>
            <a:off x="1295400" y="5392738"/>
            <a:ext cx="228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There is a mileage penalty in the scoring algorithm</a:t>
            </a:r>
          </a:p>
        </p:txBody>
      </p:sp>
      <p:sp>
        <p:nvSpPr>
          <p:cNvPr id="58380" name="Rounded Rectangle 2"/>
          <p:cNvSpPr>
            <a:spLocks noChangeArrowheads="1"/>
          </p:cNvSpPr>
          <p:nvPr/>
        </p:nvSpPr>
        <p:spPr bwMode="auto">
          <a:xfrm>
            <a:off x="228600" y="2667000"/>
            <a:ext cx="67056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81" name="TextBox 3"/>
          <p:cNvSpPr txBox="1">
            <a:spLocks noChangeArrowheads="1"/>
          </p:cNvSpPr>
          <p:nvPr/>
        </p:nvSpPr>
        <p:spPr bwMode="auto">
          <a:xfrm>
            <a:off x="228600" y="1600200"/>
            <a:ext cx="220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Distances vary between cities</a:t>
            </a:r>
          </a:p>
        </p:txBody>
      </p:sp>
      <p:cxnSp>
        <p:nvCxnSpPr>
          <p:cNvPr id="58382" name="Curved Connector 9"/>
          <p:cNvCxnSpPr>
            <a:cxnSpLocks noChangeShapeType="1"/>
          </p:cNvCxnSpPr>
          <p:nvPr/>
        </p:nvCxnSpPr>
        <p:spPr bwMode="auto">
          <a:xfrm>
            <a:off x="1752600" y="2152650"/>
            <a:ext cx="1828800" cy="135255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Let’s see a real world actuarial example: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Health Provider Network</a:t>
            </a:r>
          </a:p>
          <a:p>
            <a:r>
              <a:rPr lang="en-US" sz="2800" smtClean="0"/>
              <a:t>500 potential providers for this example</a:t>
            </a:r>
          </a:p>
          <a:p>
            <a:r>
              <a:rPr lang="en-US" sz="2800" smtClean="0"/>
              <a:t>Each provider offers up to 36 specialties</a:t>
            </a:r>
          </a:p>
          <a:p>
            <a:r>
              <a:rPr lang="en-US" sz="2800" smtClean="0"/>
              <a:t>Each specialty has a relative cost</a:t>
            </a:r>
          </a:p>
          <a:p>
            <a:r>
              <a:rPr lang="en-US" sz="2800" smtClean="0"/>
              <a:t>Each Provider has a relative cost</a:t>
            </a:r>
          </a:p>
          <a:p>
            <a:r>
              <a:rPr lang="en-US" sz="2800" smtClean="0"/>
              <a:t>You have to provide a sufficient number of practitioners for each of the specialty choices</a:t>
            </a:r>
          </a:p>
          <a:p>
            <a:r>
              <a:rPr lang="en-US" sz="2800" smtClean="0"/>
              <a:t>You want to minimize overall cost</a:t>
            </a:r>
          </a:p>
          <a:p>
            <a:r>
              <a:rPr lang="en-US" sz="2800" smtClean="0"/>
              <a:t>More than 10 to the 150</a:t>
            </a:r>
            <a:r>
              <a:rPr lang="en-US" sz="2800" baseline="30000" smtClean="0"/>
              <a:t>th</a:t>
            </a:r>
            <a:r>
              <a:rPr lang="en-US" sz="2800" smtClean="0"/>
              <a:t> possible solution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Provider Network Cost Optimization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107363" cy="457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457200" y="5748338"/>
            <a:ext cx="853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7030A0"/>
                </a:solidFill>
              </a:rPr>
              <a:t>500 Providers for this example; but could have thousands. Lots of specialties. Could have 2^500 (&gt; 10^150) solution sets … might take a while by traditional methods. </a:t>
            </a:r>
            <a:r>
              <a:rPr lang="en-US" sz="1600" b="1" i="1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1600" b="1" i="1">
              <a:solidFill>
                <a:srgbClr val="7030A0"/>
              </a:solidFill>
            </a:endParaRP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304800" y="990600"/>
            <a:ext cx="2133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7030A0"/>
                </a:solidFill>
              </a:rPr>
              <a:t>Each provider group is in (1) or out (0) of network</a:t>
            </a:r>
            <a:r>
              <a:rPr lang="en-US" sz="1600">
                <a:solidFill>
                  <a:srgbClr val="3E3E3E"/>
                </a:solidFill>
              </a:rPr>
              <a:t>.</a:t>
            </a:r>
          </a:p>
        </p:txBody>
      </p:sp>
      <p:cxnSp>
        <p:nvCxnSpPr>
          <p:cNvPr id="60422" name="Curved Connector 6"/>
          <p:cNvCxnSpPr>
            <a:cxnSpLocks noChangeShapeType="1"/>
          </p:cNvCxnSpPr>
          <p:nvPr/>
        </p:nvCxnSpPr>
        <p:spPr bwMode="auto">
          <a:xfrm>
            <a:off x="1219200" y="1820863"/>
            <a:ext cx="990600" cy="693737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60424" name="TextBox 8"/>
          <p:cNvSpPr txBox="1">
            <a:spLocks noChangeArrowheads="1"/>
          </p:cNvSpPr>
          <p:nvPr/>
        </p:nvSpPr>
        <p:spPr bwMode="auto">
          <a:xfrm>
            <a:off x="5257800" y="4419600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7030A0"/>
                </a:solidFill>
              </a:rPr>
              <a:t>Each provider group can have multiple specialists; and has a relative cost.</a:t>
            </a:r>
          </a:p>
        </p:txBody>
      </p:sp>
      <p:sp>
        <p:nvSpPr>
          <p:cNvPr id="60425" name="Left Brace 9"/>
          <p:cNvSpPr>
            <a:spLocks/>
          </p:cNvSpPr>
          <p:nvPr/>
        </p:nvSpPr>
        <p:spPr bwMode="auto">
          <a:xfrm rot="-5400000">
            <a:off x="4352926" y="-185738"/>
            <a:ext cx="723900" cy="7648575"/>
          </a:xfrm>
          <a:prstGeom prst="leftBrace">
            <a:avLst>
              <a:gd name="adj1" fmla="val 0"/>
              <a:gd name="adj2" fmla="val 50000"/>
            </a:avLst>
          </a:prstGeom>
          <a:noFill/>
          <a:ln w="158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0426" name="Curved Connector 15"/>
          <p:cNvCxnSpPr>
            <a:cxnSpLocks noChangeShapeType="1"/>
          </p:cNvCxnSpPr>
          <p:nvPr/>
        </p:nvCxnSpPr>
        <p:spPr bwMode="auto">
          <a:xfrm rot="16200000" flipV="1">
            <a:off x="4705350" y="4019550"/>
            <a:ext cx="571500" cy="533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Provider Network Cost Optimization </a:t>
            </a:r>
            <a:r>
              <a:rPr lang="en-US" sz="2400" smtClean="0"/>
              <a:t>(continued)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r="22597" b="3593"/>
          <a:stretch>
            <a:fillRect/>
          </a:stretch>
        </p:blipFill>
        <p:spPr bwMode="auto">
          <a:xfrm>
            <a:off x="381000" y="1371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46" name="Curved Connector 6"/>
          <p:cNvCxnSpPr>
            <a:cxnSpLocks noChangeShapeType="1"/>
          </p:cNvCxnSpPr>
          <p:nvPr/>
        </p:nvCxnSpPr>
        <p:spPr bwMode="auto">
          <a:xfrm rot="10800000">
            <a:off x="3684588" y="3810000"/>
            <a:ext cx="3173412" cy="6096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61447" name="TextBox 8"/>
          <p:cNvSpPr txBox="1">
            <a:spLocks noChangeArrowheads="1"/>
          </p:cNvSpPr>
          <p:nvPr/>
        </p:nvSpPr>
        <p:spPr bwMode="auto">
          <a:xfrm>
            <a:off x="6196013" y="4495800"/>
            <a:ext cx="1905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7030A0"/>
                </a:solidFill>
              </a:rPr>
              <a:t>Each specialty area must have adequate coverage.</a:t>
            </a:r>
          </a:p>
        </p:txBody>
      </p:sp>
      <p:sp>
        <p:nvSpPr>
          <p:cNvPr id="61448" name="Left Brace 9"/>
          <p:cNvSpPr>
            <a:spLocks/>
          </p:cNvSpPr>
          <p:nvPr/>
        </p:nvSpPr>
        <p:spPr bwMode="auto">
          <a:xfrm rot="-5400000">
            <a:off x="3378994" y="735806"/>
            <a:ext cx="609600" cy="5538788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086600" cy="762000"/>
          </a:xfrm>
        </p:spPr>
        <p:txBody>
          <a:bodyPr/>
          <a:lstStyle/>
          <a:p>
            <a:r>
              <a:rPr lang="en-US" sz="2400" smtClean="0"/>
              <a:t>Some problems just don’t fit well into classical methods of solution: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95263" y="1328738"/>
            <a:ext cx="8305800" cy="3352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smtClean="0"/>
              <a:t>Assume you have three equations:</a:t>
            </a: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b="1" i="1" dirty="0" smtClean="0">
                <a:solidFill>
                  <a:srgbClr val="0070C0"/>
                </a:solidFill>
              </a:rPr>
              <a:t>a * e * g + h + d</a:t>
            </a:r>
            <a:r>
              <a:rPr lang="en-US" sz="2400" b="1" i="1" baseline="30000" dirty="0" smtClean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b="1" i="1" dirty="0" smtClean="0">
                <a:solidFill>
                  <a:srgbClr val="0070C0"/>
                </a:solidFill>
              </a:rPr>
              <a:t>|h|! - |d|!</a:t>
            </a: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3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b="1" i="1" dirty="0" smtClean="0">
                <a:solidFill>
                  <a:srgbClr val="0070C0"/>
                </a:solidFill>
              </a:rPr>
              <a:t>((sin(a)) + b) * log(b + c)) </a:t>
            </a:r>
            <a:r>
              <a:rPr lang="en-US" sz="2400" dirty="0" smtClean="0">
                <a:solidFill>
                  <a:srgbClr val="0070C0"/>
                </a:solidFill>
              </a:rPr>
              <a:t>					+ </a:t>
            </a:r>
            <a:r>
              <a:rPr lang="en-US" sz="2400" b="1" i="1" dirty="0" smtClean="0">
                <a:solidFill>
                  <a:srgbClr val="0070C0"/>
                </a:solidFill>
              </a:rPr>
              <a:t>cos(min(c, d)) * (e – f + g * h)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endParaRPr lang="en-US" sz="1600" baseline="30000" dirty="0" smtClean="0"/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baseline="30000" dirty="0" smtClean="0"/>
              <a:t>Find a combination of </a:t>
            </a:r>
            <a:r>
              <a:rPr lang="en-US" b="1" i="1" baseline="30000" dirty="0" smtClean="0"/>
              <a:t>a, b, c, d, e, f, g, h 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baseline="30000" dirty="0" smtClean="0"/>
              <a:t>such that the standard deviation 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baseline="30000" dirty="0" smtClean="0"/>
              <a:t>of </a:t>
            </a:r>
            <a:r>
              <a:rPr lang="en-US" b="1" i="1" baseline="30000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1</a:t>
            </a:r>
            <a:r>
              <a:rPr lang="en-US" b="1" i="1" baseline="30000" dirty="0" smtClean="0"/>
              <a:t>, </a:t>
            </a:r>
            <a:r>
              <a:rPr lang="en-US" b="1" i="1" baseline="30000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2</a:t>
            </a:r>
            <a:r>
              <a:rPr lang="en-US" b="1" i="1" baseline="30000" dirty="0" smtClean="0"/>
              <a:t>, </a:t>
            </a:r>
            <a:r>
              <a:rPr lang="en-US" baseline="30000" dirty="0" smtClean="0"/>
              <a:t>and </a:t>
            </a:r>
            <a:r>
              <a:rPr lang="en-US" b="1" i="1" baseline="30000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3</a:t>
            </a:r>
            <a:r>
              <a:rPr lang="en-US" baseline="30000" dirty="0" smtClean="0">
                <a:solidFill>
                  <a:srgbClr val="0070C0"/>
                </a:solidFill>
              </a:rPr>
              <a:t> </a:t>
            </a:r>
            <a:r>
              <a:rPr lang="en-US" baseline="30000" dirty="0" smtClean="0"/>
              <a:t>is minimized.</a:t>
            </a:r>
          </a:p>
          <a:p>
            <a:pPr marL="0" indent="0">
              <a:buFont typeface="Wingdings" pitchFamily="2" charset="2"/>
              <a:buNone/>
            </a:pPr>
            <a:endParaRPr lang="en-US" baseline="30000" dirty="0" smtClean="0"/>
          </a:p>
        </p:txBody>
      </p:sp>
      <p:sp>
        <p:nvSpPr>
          <p:cNvPr id="4" name="Oval Callout 3"/>
          <p:cNvSpPr>
            <a:spLocks noChangeArrowheads="1"/>
          </p:cNvSpPr>
          <p:nvPr/>
        </p:nvSpPr>
        <p:spPr bwMode="auto">
          <a:xfrm>
            <a:off x="6629400" y="1600200"/>
            <a:ext cx="2286000" cy="1981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DE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/>
              <a:t>Oh yeah!</a:t>
            </a:r>
          </a:p>
          <a:p>
            <a:pPr eaLnBrk="0" hangingPunct="0"/>
            <a:r>
              <a:rPr lang="en-US" sz="1800"/>
              <a:t>We are math folks, so this might be too easy by itself!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 flipH="1">
            <a:off x="152400" y="5002213"/>
            <a:ext cx="4119563" cy="914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DE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800"/>
              <a:t>Let’s add some constraints to make it more interesting!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82791" y="4038600"/>
            <a:ext cx="4200525" cy="2554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/>
              <a:t>a</a:t>
            </a:r>
            <a:r>
              <a:rPr lang="en-US" sz="2000" dirty="0"/>
              <a:t> has to be an integer from 1 to 10</a:t>
            </a:r>
          </a:p>
          <a:p>
            <a:pPr eaLnBrk="1" hangingPunct="1"/>
            <a:r>
              <a:rPr lang="en-US" sz="2000" b="1" i="1" dirty="0"/>
              <a:t>b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0 to 15</a:t>
            </a:r>
          </a:p>
          <a:p>
            <a:pPr eaLnBrk="1" hangingPunct="1"/>
            <a:r>
              <a:rPr lang="en-US" sz="2000" b="1" i="1" dirty="0"/>
              <a:t>c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1 to 3</a:t>
            </a:r>
          </a:p>
          <a:p>
            <a:pPr eaLnBrk="1" hangingPunct="1"/>
            <a:r>
              <a:rPr lang="en-US" sz="2000" b="1" i="1" dirty="0"/>
              <a:t>d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0.5 to 7</a:t>
            </a:r>
          </a:p>
          <a:p>
            <a:pPr eaLnBrk="1" hangingPunct="1"/>
            <a:r>
              <a:rPr lang="en-US" sz="2000" b="1" i="1" dirty="0"/>
              <a:t>e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-10 to 50</a:t>
            </a:r>
          </a:p>
          <a:p>
            <a:pPr eaLnBrk="1" hangingPunct="1"/>
            <a:r>
              <a:rPr lang="en-US" sz="2000" b="1" i="1" dirty="0"/>
              <a:t>f</a:t>
            </a:r>
            <a:r>
              <a:rPr lang="en-US" sz="2000" dirty="0"/>
              <a:t> is an </a:t>
            </a:r>
            <a:r>
              <a:rPr lang="en-US" sz="2000" b="1" dirty="0"/>
              <a:t>even</a:t>
            </a:r>
            <a:r>
              <a:rPr lang="en-US" sz="2000" dirty="0"/>
              <a:t> integer from -20 to 40</a:t>
            </a:r>
          </a:p>
          <a:p>
            <a:pPr eaLnBrk="1" hangingPunct="1"/>
            <a:r>
              <a:rPr lang="en-US" sz="2000" b="1" i="1" dirty="0"/>
              <a:t>g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0 to 18</a:t>
            </a:r>
          </a:p>
          <a:p>
            <a:pPr eaLnBrk="1" hangingPunct="1"/>
            <a:r>
              <a:rPr lang="en-US" sz="2000" b="1" i="1" dirty="0"/>
              <a:t>h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3 to 12</a:t>
            </a:r>
          </a:p>
        </p:txBody>
      </p:sp>
      <p:sp>
        <p:nvSpPr>
          <p:cNvPr id="7" name="Left Brace 6"/>
          <p:cNvSpPr>
            <a:spLocks/>
          </p:cNvSpPr>
          <p:nvPr/>
        </p:nvSpPr>
        <p:spPr bwMode="auto">
          <a:xfrm>
            <a:off x="4425616" y="4038600"/>
            <a:ext cx="257175" cy="2554288"/>
          </a:xfrm>
          <a:prstGeom prst="leftBrace">
            <a:avLst>
              <a:gd name="adj1" fmla="val 8323"/>
              <a:gd name="adj2" fmla="val 500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9" name="Curved Connector 8"/>
          <p:cNvCxnSpPr>
            <a:cxnSpLocks noChangeShapeType="1"/>
            <a:stCxn id="5" idx="8"/>
            <a:endCxn id="7" idx="1"/>
          </p:cNvCxnSpPr>
          <p:nvPr/>
        </p:nvCxnSpPr>
        <p:spPr bwMode="auto">
          <a:xfrm rot="5400000" flipH="1" flipV="1">
            <a:off x="3390428" y="4995726"/>
            <a:ext cx="715169" cy="1355206"/>
          </a:xfrm>
          <a:prstGeom prst="curvedConnector4">
            <a:avLst>
              <a:gd name="adj1" fmla="val -31964"/>
              <a:gd name="adj2" fmla="val 9433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371600"/>
          </a:xfrm>
        </p:spPr>
        <p:txBody>
          <a:bodyPr/>
          <a:lstStyle/>
          <a:p>
            <a:r>
              <a:rPr lang="en-US" sz="3200" smtClean="0"/>
              <a:t>How to attack a really monstrous problem</a:t>
            </a:r>
            <a:br>
              <a:rPr lang="en-US" sz="3200" smtClean="0"/>
            </a:br>
            <a:r>
              <a:rPr lang="en-US" sz="2800" smtClean="0"/>
              <a:t>(continued … expressed as an Excel sheet)</a:t>
            </a:r>
          </a:p>
        </p:txBody>
      </p:sp>
      <p:sp>
        <p:nvSpPr>
          <p:cNvPr id="6349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34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7" r="4968" b="3308"/>
          <a:stretch>
            <a:fillRect/>
          </a:stretch>
        </p:blipFill>
        <p:spPr bwMode="auto">
          <a:xfrm>
            <a:off x="381000" y="13716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3E3E3E"/>
      </a:dk1>
      <a:lt1>
        <a:srgbClr val="FFFFFF"/>
      </a:lt1>
      <a:dk2>
        <a:srgbClr val="4C4C4C"/>
      </a:dk2>
      <a:lt2>
        <a:srgbClr val="9F9F9F"/>
      </a:lt2>
      <a:accent1>
        <a:srgbClr val="B2B801"/>
      </a:accent1>
      <a:accent2>
        <a:srgbClr val="D81303"/>
      </a:accent2>
      <a:accent3>
        <a:srgbClr val="FFFFFF"/>
      </a:accent3>
      <a:accent4>
        <a:srgbClr val="343434"/>
      </a:accent4>
      <a:accent5>
        <a:srgbClr val="D5D8AA"/>
      </a:accent5>
      <a:accent6>
        <a:srgbClr val="C41002"/>
      </a:accent6>
      <a:hlink>
        <a:srgbClr val="0092A6"/>
      </a:hlink>
      <a:folHlink>
        <a:srgbClr val="EB99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6653</TotalTime>
  <Words>1047</Words>
  <Application>Microsoft Office PowerPoint</Application>
  <PresentationFormat>On-screen Show (4:3)</PresentationFormat>
  <Paragraphs>140</Paragraphs>
  <Slides>18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Blank Presentation</vt:lpstr>
      <vt:lpstr>Microsoft PowerPoint 97-2003 Presentation</vt:lpstr>
      <vt:lpstr>Genetic Algorithms – What They Are, How to Apply Them to Solve Problems, and How to Create Your Own  SOA Webcast – September 23, 2014</vt:lpstr>
      <vt:lpstr>A Genetic Algorithm can be useful for …</vt:lpstr>
      <vt:lpstr>Why do we call these Genetic Algorithms?  </vt:lpstr>
      <vt:lpstr>Yet another version of the Traveling Salesperson problem … with a few twists:</vt:lpstr>
      <vt:lpstr>Let’s see a real world actuarial example:</vt:lpstr>
      <vt:lpstr>Provider Network Cost Optimization</vt:lpstr>
      <vt:lpstr>Provider Network Cost Optimization (continued)</vt:lpstr>
      <vt:lpstr>Some problems just don’t fit well into classical methods of solution:</vt:lpstr>
      <vt:lpstr>How to attack a really monstrous problem (continued … expressed as an Excel sheet)</vt:lpstr>
      <vt:lpstr>Looking Behind the Curtain</vt:lpstr>
      <vt:lpstr>Criteria that make a problem suitable for a genetic algorithm </vt:lpstr>
      <vt:lpstr>How to build a genetic algorithm</vt:lpstr>
      <vt:lpstr>Understanding what is behind the curtain </vt:lpstr>
      <vt:lpstr>PowerPoint Presentation</vt:lpstr>
      <vt:lpstr>Input Screen for FREE workbook</vt:lpstr>
      <vt:lpstr>Recap – what did we learn?</vt:lpstr>
      <vt:lpstr>New Tools Require New Skills</vt:lpstr>
      <vt:lpstr>PowerPoint Presentation</vt:lpstr>
    </vt:vector>
  </TitlesOfParts>
  <Company>Society of Actuaries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Snell, Dave</cp:lastModifiedBy>
  <cp:revision>247</cp:revision>
  <cp:lastPrinted>2006-09-12T23:58:44Z</cp:lastPrinted>
  <dcterms:created xsi:type="dcterms:W3CDTF">2011-01-06T19:57:16Z</dcterms:created>
  <dcterms:modified xsi:type="dcterms:W3CDTF">2014-09-12T22:14:36Z</dcterms:modified>
</cp:coreProperties>
</file>