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398" r:id="rId6"/>
    <p:sldId id="404" r:id="rId7"/>
    <p:sldId id="400" r:id="rId8"/>
    <p:sldId id="399" r:id="rId9"/>
    <p:sldId id="405" r:id="rId10"/>
    <p:sldId id="402" r:id="rId11"/>
    <p:sldId id="403" r:id="rId12"/>
    <p:sldId id="408" r:id="rId13"/>
    <p:sldId id="409" r:id="rId14"/>
    <p:sldId id="410"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guide id="3" orient="horz" pos="418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B23"/>
    <a:srgbClr val="006086"/>
    <a:srgbClr val="F1B830"/>
    <a:srgbClr val="4F799B"/>
    <a:srgbClr val="B2BFD0"/>
    <a:srgbClr val="9B9E7D"/>
    <a:srgbClr val="CEC7B1"/>
    <a:srgbClr val="9D1C20"/>
    <a:srgbClr val="E1F0C2"/>
    <a:srgbClr val="EE1A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7" autoAdjust="0"/>
    <p:restoredTop sz="69110" autoAdjust="0"/>
  </p:normalViewPr>
  <p:slideViewPr>
    <p:cSldViewPr snapToGrid="0">
      <p:cViewPr>
        <p:scale>
          <a:sx n="50" d="100"/>
          <a:sy n="50" d="100"/>
        </p:scale>
        <p:origin x="-492" y="18"/>
      </p:cViewPr>
      <p:guideLst>
        <p:guide orient="horz" pos="2160"/>
        <p:guide orient="horz" pos="418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100" d="100"/>
          <a:sy n="100" d="100"/>
        </p:scale>
        <p:origin x="3552"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0D53B4-B4FE-442B-BCF3-9023F49641CC}" type="datetimeFigureOut">
              <a:rPr lang="en-US" smtClean="0"/>
              <a:t>6/23/2016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E3EEC0-60C9-482C-B113-4433E60F7642}" type="slidenum">
              <a:rPr lang="en-US" smtClean="0"/>
              <a:t>‹#›</a:t>
            </a:fld>
            <a:endParaRPr lang="en-US"/>
          </a:p>
        </p:txBody>
      </p:sp>
    </p:spTree>
    <p:extLst>
      <p:ext uri="{BB962C8B-B14F-4D97-AF65-F5344CB8AC3E}">
        <p14:creationId xmlns:p14="http://schemas.microsoft.com/office/powerpoint/2010/main" val="12625604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320675"/>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1"/>
          <p:cNvSpPr>
            <a:spLocks noGrp="1"/>
          </p:cNvSpPr>
          <p:nvPr>
            <p:ph type="body" sz="quarter" idx="3"/>
          </p:nvPr>
        </p:nvSpPr>
        <p:spPr>
          <a:xfrm>
            <a:off x="581025" y="3609975"/>
            <a:ext cx="5695950" cy="52197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p:nvSpPr>
        <p:spPr bwMode="gray">
          <a:xfrm>
            <a:off x="3136900" y="8919802"/>
            <a:ext cx="584200" cy="120184"/>
          </a:xfrm>
          <a:prstGeom prst="rect">
            <a:avLst/>
          </a:prstGeom>
        </p:spPr>
        <p:txBody>
          <a:bodyPr wrap="non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5C0926A-889A-463A-A5EA-682F15689EEF}" type="slidenum">
              <a:rPr lang="en-US" sz="900" smtClean="0">
                <a:solidFill>
                  <a:schemeClr val="tx1"/>
                </a:solidFill>
              </a:rPr>
              <a:pPr algn="ctr"/>
              <a:t>‹#›</a:t>
            </a:fld>
            <a:endParaRPr lang="en-US" sz="900" dirty="0">
              <a:solidFill>
                <a:schemeClr val="tx1"/>
              </a:solidFill>
            </a:endParaRPr>
          </a:p>
        </p:txBody>
      </p:sp>
    </p:spTree>
    <p:extLst>
      <p:ext uri="{BB962C8B-B14F-4D97-AF65-F5344CB8AC3E}">
        <p14:creationId xmlns:p14="http://schemas.microsoft.com/office/powerpoint/2010/main" val="4134842946"/>
      </p:ext>
    </p:extLst>
  </p:cSld>
  <p:clrMap bg1="lt1" tx1="dk1" bg2="lt2" tx2="dk2" accent1="accent1" accent2="accent2" accent3="accent3" accent4="accent4" accent5="accent5" accent6="accent6" hlink="hlink" folHlink="folHlink"/>
  <p:hf hdr="0" ftr="0" dt="0"/>
  <p:notesStyle>
    <a:lvl1pPr marL="138113" indent="-138113" algn="l" defTabSz="914400" rtl="0" eaLnBrk="1" latinLnBrk="0" hangingPunct="1">
      <a:lnSpc>
        <a:spcPct val="90000"/>
      </a:lnSpc>
      <a:spcBef>
        <a:spcPts val="800"/>
      </a:spcBef>
      <a:buClr>
        <a:schemeClr val="accent1"/>
      </a:buClr>
      <a:buSzPct val="85000"/>
      <a:buFont typeface="Wingdings 2" panose="05020102010507070707" pitchFamily="18" charset="2"/>
      <a:buChar char="¡"/>
      <a:defRPr lang="en-US" sz="1200" kern="1200" dirty="0" smtClean="0">
        <a:solidFill>
          <a:schemeClr val="tx1"/>
        </a:solidFill>
        <a:effectLst/>
        <a:latin typeface="+mn-lt"/>
        <a:ea typeface="+mn-ea"/>
        <a:cs typeface="+mn-cs"/>
      </a:defRPr>
    </a:lvl1pPr>
    <a:lvl2pPr marL="304800" indent="-95250" algn="l" defTabSz="914400" rtl="0" eaLnBrk="1" latinLnBrk="0" hangingPunct="1">
      <a:lnSpc>
        <a:spcPct val="90000"/>
      </a:lnSpc>
      <a:spcBef>
        <a:spcPts val="400"/>
      </a:spcBef>
      <a:buClr>
        <a:schemeClr val="accent1"/>
      </a:buClr>
      <a:buFont typeface="Arial" pitchFamily="34" charset="0"/>
      <a:buChar char="•"/>
      <a:defRPr lang="en-US" sz="1100" kern="1200" dirty="0" smtClean="0">
        <a:solidFill>
          <a:schemeClr val="tx1"/>
        </a:solidFill>
        <a:effectLst/>
        <a:latin typeface="+mn-lt"/>
        <a:ea typeface="+mn-ea"/>
        <a:cs typeface="+mn-cs"/>
      </a:defRPr>
    </a:lvl2pPr>
    <a:lvl3pPr marL="485775" indent="-119063" algn="l" defTabSz="914400" rtl="0" eaLnBrk="1" latinLnBrk="0" hangingPunct="1">
      <a:lnSpc>
        <a:spcPct val="90000"/>
      </a:lnSpc>
      <a:spcBef>
        <a:spcPts val="200"/>
      </a:spcBef>
      <a:buClr>
        <a:schemeClr val="accent1"/>
      </a:buClr>
      <a:buFont typeface="Courier New" panose="02070309020205020404" pitchFamily="49" charset="0"/>
      <a:buChar char="o"/>
      <a:defRPr lang="en-US" sz="1000" kern="1200" dirty="0" smtClean="0">
        <a:solidFill>
          <a:schemeClr val="tx1"/>
        </a:solidFill>
        <a:effectLst/>
        <a:latin typeface="+mn-lt"/>
        <a:ea typeface="+mn-ea"/>
        <a:cs typeface="+mn-cs"/>
      </a:defRPr>
    </a:lvl3pPr>
    <a:lvl4pPr marL="676275" indent="-107950" algn="l" defTabSz="914400" rtl="0" eaLnBrk="1" latinLnBrk="0" hangingPunct="1">
      <a:lnSpc>
        <a:spcPct val="90000"/>
      </a:lnSpc>
      <a:spcBef>
        <a:spcPts val="100"/>
      </a:spcBef>
      <a:buClr>
        <a:schemeClr val="accent1"/>
      </a:buClr>
      <a:buFont typeface="Arial" panose="020B0604020202020204" pitchFamily="34" charset="0"/>
      <a:buChar char="•"/>
      <a:defRPr lang="en-US" sz="900" kern="1200" dirty="0" smtClean="0">
        <a:solidFill>
          <a:schemeClr val="tx1"/>
        </a:solidFill>
        <a:effectLst/>
        <a:latin typeface="+mn-lt"/>
        <a:ea typeface="+mn-ea"/>
        <a:cs typeface="+mn-cs"/>
      </a:defRPr>
    </a:lvl4pPr>
    <a:lvl5pPr marL="828675" indent="-95250" algn="l" defTabSz="914400" rtl="0" eaLnBrk="1" latinLnBrk="0" hangingPunct="1">
      <a:lnSpc>
        <a:spcPct val="90000"/>
      </a:lnSpc>
      <a:spcBef>
        <a:spcPts val="100"/>
      </a:spcBef>
      <a:buClr>
        <a:schemeClr val="accent1"/>
      </a:buClr>
      <a:buSzPct val="100000"/>
      <a:buFont typeface="Courier New" panose="02070309020205020404" pitchFamily="49" charset="0"/>
      <a:buChar char="o"/>
      <a:defRPr lang="en-US" sz="800" kern="1200" dirty="0">
        <a:solidFill>
          <a:schemeClr val="tx1"/>
        </a:solidFill>
        <a:effectLst/>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oodreads.com/author/show/3706.George_Orwel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goodreads.com/work/quotes/15331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685800" y="320675"/>
            <a:ext cx="5486400" cy="3086100"/>
          </a:xfrm>
        </p:spPr>
      </p:sp>
      <p:sp>
        <p:nvSpPr>
          <p:cNvPr id="11" name="Notes Placeholder 10"/>
          <p:cNvSpPr>
            <a:spLocks noGrp="1"/>
          </p:cNvSpPr>
          <p:nvPr>
            <p:ph type="body" idx="1"/>
          </p:nvPr>
        </p:nvSpPr>
        <p:spPr/>
        <p:txBody>
          <a:bodyPr/>
          <a:lstStyle/>
          <a:p>
            <a:pPr marL="0" indent="0">
              <a:buNone/>
            </a:pPr>
            <a:r>
              <a:rPr lang="en-US" dirty="0" smtClean="0"/>
              <a:t>Thank you for allowing</a:t>
            </a:r>
            <a:r>
              <a:rPr lang="en-US" baseline="0" dirty="0" smtClean="0"/>
              <a:t> me to come and speak with you today. In this session we are not going to make you proficient in R. But I hope we increase your interest in it and that we give you some tips for getting started with it.</a:t>
            </a:r>
            <a:endParaRPr lang="en-US" dirty="0"/>
          </a:p>
        </p:txBody>
      </p:sp>
    </p:spTree>
    <p:extLst>
      <p:ext uri="{BB962C8B-B14F-4D97-AF65-F5344CB8AC3E}">
        <p14:creationId xmlns:p14="http://schemas.microsoft.com/office/powerpoint/2010/main" val="2813256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685800" y="320675"/>
            <a:ext cx="5486400" cy="3086100"/>
          </a:xfrm>
        </p:spPr>
      </p:sp>
      <p:sp>
        <p:nvSpPr>
          <p:cNvPr id="11" name="Notes Placeholder 10"/>
          <p:cNvSpPr>
            <a:spLocks noGrp="1"/>
          </p:cNvSpPr>
          <p:nvPr>
            <p:ph type="body" idx="1"/>
          </p:nvPr>
        </p:nvSpPr>
        <p:spPr/>
        <p:txBody>
          <a:bodyPr/>
          <a:lstStyle/>
          <a:p>
            <a:pPr marL="0" indent="0">
              <a:buNone/>
            </a:pPr>
            <a:r>
              <a:rPr lang="en-US" dirty="0" smtClean="0"/>
              <a:t>Thank you for allowing</a:t>
            </a:r>
            <a:r>
              <a:rPr lang="en-US" baseline="0" dirty="0" smtClean="0"/>
              <a:t> me to come and speak with you today. In this session we are not going to make you proficient in R. But I hope we increase your interest in it and that we give you some tips for getting started with it.</a:t>
            </a:r>
            <a:endParaRPr lang="en-US" dirty="0"/>
          </a:p>
        </p:txBody>
      </p:sp>
    </p:spTree>
    <p:extLst>
      <p:ext uri="{BB962C8B-B14F-4D97-AF65-F5344CB8AC3E}">
        <p14:creationId xmlns:p14="http://schemas.microsoft.com/office/powerpoint/2010/main" val="281325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320675"/>
            <a:ext cx="5486400" cy="30861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Supposedly, we are up to five </a:t>
            </a:r>
            <a:r>
              <a:rPr lang="en-US" sz="1200" kern="1200" dirty="0" err="1" smtClean="0">
                <a:solidFill>
                  <a:schemeClr val="tx1"/>
                </a:solidFill>
                <a:effectLst/>
                <a:latin typeface="+mn-lt"/>
                <a:ea typeface="+mn-ea"/>
                <a:cs typeface="+mn-cs"/>
              </a:rPr>
              <a:t>zettabytes</a:t>
            </a:r>
            <a:r>
              <a:rPr lang="en-US" sz="1200" kern="1200" dirty="0" smtClean="0">
                <a:solidFill>
                  <a:schemeClr val="tx1"/>
                </a:solidFill>
                <a:effectLst/>
                <a:latin typeface="+mn-lt"/>
                <a:ea typeface="+mn-ea"/>
                <a:cs typeface="+mn-cs"/>
              </a:rPr>
              <a:t> of data per year; but keep in mind that all the data from human existence to 2003 is exceeded every few days now.</a:t>
            </a:r>
          </a:p>
          <a:p>
            <a:r>
              <a:rPr lang="en-US" sz="1200" kern="1200" dirty="0" smtClean="0">
                <a:solidFill>
                  <a:schemeClr val="tx1"/>
                </a:solidFill>
                <a:effectLst/>
                <a:latin typeface="+mn-lt"/>
                <a:ea typeface="+mn-ea"/>
                <a:cs typeface="+mn-cs"/>
              </a:rPr>
              <a:t>100 hours of YouTube video content is uploaded every minute! How many of them show your applicant smoking cigarettes or other items? How many show lifestyle activities you would not wish to insure? Who voluntarily uploaded this information for the world to see? In many cases, they, the insurance applicants did!</a:t>
            </a:r>
          </a:p>
          <a:p>
            <a:pPr marL="0" indent="0">
              <a:buNone/>
            </a:pPr>
            <a:endParaRPr lang="en-US" baseline="0" dirty="0" smtClean="0"/>
          </a:p>
        </p:txBody>
      </p:sp>
      <p:sp>
        <p:nvSpPr>
          <p:cNvPr id="4" name="Slide Number Placeholder 3"/>
          <p:cNvSpPr>
            <a:spLocks noGrp="1"/>
          </p:cNvSpPr>
          <p:nvPr>
            <p:ph type="sldNum" sz="quarter" idx="10"/>
          </p:nvPr>
        </p:nvSpPr>
        <p:spPr>
          <a:xfrm>
            <a:off x="3884852" y="8685235"/>
            <a:ext cx="2971593" cy="457200"/>
          </a:xfrm>
          <a:prstGeom prst="rect">
            <a:avLst/>
          </a:prstGeom>
        </p:spPr>
        <p:txBody>
          <a:bodyPr lIns="89940" tIns="44970" rIns="89940" bIns="44970"/>
          <a:lstStyle/>
          <a:p>
            <a:fld id="{22798B3D-C95A-45E7-8106-F0F5E690FBC4}" type="slidenum">
              <a:rPr lang="en-US" smtClean="0"/>
              <a:pPr/>
              <a:t>2</a:t>
            </a:fld>
            <a:endParaRPr lang="en-US" dirty="0"/>
          </a:p>
        </p:txBody>
      </p:sp>
    </p:spTree>
    <p:extLst>
      <p:ext uri="{BB962C8B-B14F-4D97-AF65-F5344CB8AC3E}">
        <p14:creationId xmlns:p14="http://schemas.microsoft.com/office/powerpoint/2010/main" val="711005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8113" marR="0" indent="-138113" algn="l" defTabSz="914400" rtl="0" eaLnBrk="1" fontAlgn="auto" latinLnBrk="0" hangingPunct="1">
              <a:lnSpc>
                <a:spcPct val="90000"/>
              </a:lnSpc>
              <a:spcBef>
                <a:spcPts val="800"/>
              </a:spcBef>
              <a:spcAft>
                <a:spcPts val="0"/>
              </a:spcAft>
              <a:buClr>
                <a:schemeClr val="accent1"/>
              </a:buClr>
              <a:buSzPct val="85000"/>
              <a:buFont typeface="Wingdings 2" panose="05020102010507070707" pitchFamily="18" charset="2"/>
              <a:buChar char="¡"/>
              <a:tabLst/>
              <a:defRPr/>
            </a:pPr>
            <a:r>
              <a:rPr lang="en-US" sz="1200" kern="1200" dirty="0" smtClean="0">
                <a:solidFill>
                  <a:schemeClr val="tx1"/>
                </a:solidFill>
                <a:effectLst/>
                <a:latin typeface="+mn-lt"/>
                <a:ea typeface="+mn-ea"/>
                <a:cs typeface="+mn-cs"/>
              </a:rPr>
              <a:t>Using an R program from Dihui, I captured this from Twitter in 5 seconds. Note the various languages and topics. It is as if we suddenly had the ability to digitize and classify and analyze the wind around us or the sunlight streaming down on us. The airwaves are filled with conversations and they contain a lot of information – some of it useful for underwriting. </a:t>
            </a:r>
          </a:p>
          <a:p>
            <a:endParaRPr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if all your pictures could be scanned for the use of tobacco, your cable company revealed whether you have the premium ‘couch potato’ package, your wrist monitor was streaming vitals by the minute wirelessly, your fridge was reporting on your food purchases, your shoes relayed how much you walk, your clothes were all gathering info and sending it along. What if the prescription pill you take has an embedded </a:t>
            </a:r>
            <a:r>
              <a:rPr lang="en-US" sz="1200" kern="1200" dirty="0" err="1" smtClean="0">
                <a:solidFill>
                  <a:schemeClr val="tx1"/>
                </a:solidFill>
                <a:effectLst/>
                <a:latin typeface="+mn-lt"/>
                <a:ea typeface="+mn-ea"/>
                <a:cs typeface="+mn-cs"/>
              </a:rPr>
              <a:t>nanochip</a:t>
            </a:r>
            <a:r>
              <a:rPr lang="en-US" sz="1200" kern="1200" dirty="0" smtClean="0">
                <a:solidFill>
                  <a:schemeClr val="tx1"/>
                </a:solidFill>
                <a:effectLst/>
                <a:latin typeface="+mn-lt"/>
                <a:ea typeface="+mn-ea"/>
                <a:cs typeface="+mn-cs"/>
              </a:rPr>
              <a:t> that travels through your bloodstream and sends signals to your smartphone, your Kindle and Google analyze your current reading preferences and determine your psychological state, and your genome, microbiome, and all the other </a:t>
            </a:r>
            <a:r>
              <a:rPr lang="en-US" sz="1200" kern="1200" dirty="0" err="1" smtClean="0">
                <a:solidFill>
                  <a:schemeClr val="tx1"/>
                </a:solidFill>
                <a:effectLst/>
                <a:latin typeface="+mn-lt"/>
                <a:ea typeface="+mn-ea"/>
                <a:cs typeface="+mn-cs"/>
              </a:rPr>
              <a:t>omes</a:t>
            </a:r>
            <a:r>
              <a:rPr lang="en-US" sz="1200" kern="1200" dirty="0" smtClean="0">
                <a:solidFill>
                  <a:schemeClr val="tx1"/>
                </a:solidFill>
                <a:effectLst/>
                <a:latin typeface="+mn-lt"/>
                <a:ea typeface="+mn-ea"/>
                <a:cs typeface="+mn-cs"/>
              </a:rPr>
              <a:t> are tattling on you by the second to a huge ongoing model that changes your ongoing premium accordingly?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Where is it coming from?</a:t>
            </a:r>
          </a:p>
          <a:p>
            <a:r>
              <a:rPr lang="en-US" sz="1200" kern="1200" dirty="0" smtClean="0">
                <a:solidFill>
                  <a:schemeClr val="tx1"/>
                </a:solidFill>
                <a:effectLst/>
                <a:latin typeface="+mn-lt"/>
                <a:ea typeface="+mn-ea"/>
                <a:cs typeface="+mn-cs"/>
              </a:rPr>
              <a:t>APS  EHR : based on GP who sees you once a year for 15-30 minutes</a:t>
            </a:r>
          </a:p>
          <a:p>
            <a:r>
              <a:rPr lang="en-US" dirty="0" smtClean="0"/>
              <a:t>You all remember the book</a:t>
            </a:r>
            <a:r>
              <a:rPr lang="en-US" baseline="0" dirty="0" smtClean="0"/>
              <a:t> 1984 with Big Brother?</a:t>
            </a:r>
          </a:p>
          <a:p>
            <a:r>
              <a:rPr lang="en-US" sz="1200" b="0" i="0" kern="1200" dirty="0" smtClean="0">
                <a:solidFill>
                  <a:schemeClr val="tx1"/>
                </a:solidFill>
                <a:effectLst/>
                <a:latin typeface="+mn-lt"/>
                <a:ea typeface="+mn-ea"/>
                <a:cs typeface="+mn-cs"/>
              </a:rPr>
              <a:t>“Always eyes watching you and the voice enveloping you. Asleep or awake, indoors or out of doors, in the bath or bed- no escape. Nothing was your own except the few cubic centimeters in your skull.” </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3"/>
              </a:rPr>
              <a:t>George Orwell</a:t>
            </a:r>
            <a:r>
              <a:rPr lang="en-US" sz="1200" b="0"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4"/>
              </a:rPr>
              <a:t>1984</a:t>
            </a:r>
            <a:endParaRPr lang="en-US" dirty="0"/>
          </a:p>
        </p:txBody>
      </p:sp>
    </p:spTree>
    <p:extLst>
      <p:ext uri="{BB962C8B-B14F-4D97-AF65-F5344CB8AC3E}">
        <p14:creationId xmlns:p14="http://schemas.microsoft.com/office/powerpoint/2010/main" val="68442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Does anyone here remember the Truman Show? I have a copy of Jeff</a:t>
            </a:r>
            <a:r>
              <a:rPr lang="en-US" sz="1200" kern="1200" baseline="0" dirty="0" smtClean="0">
                <a:solidFill>
                  <a:schemeClr val="tx1"/>
                </a:solidFill>
                <a:effectLst/>
                <a:latin typeface="+mn-lt"/>
                <a:ea typeface="+mn-ea"/>
                <a:cs typeface="+mn-cs"/>
              </a:rPr>
              <a:t> Heaton’s new book on Deep Learning</a:t>
            </a:r>
            <a:r>
              <a:rPr lang="en-US" sz="1200" kern="1200" dirty="0" smtClean="0">
                <a:solidFill>
                  <a:schemeClr val="tx1"/>
                </a:solidFill>
                <a:effectLst/>
                <a:latin typeface="+mn-lt"/>
                <a:ea typeface="+mn-ea"/>
                <a:cs typeface="+mn-cs"/>
              </a:rPr>
              <a:t> here for the first person who can tell me the basic story in a few words.</a:t>
            </a:r>
          </a:p>
          <a:p>
            <a:r>
              <a:rPr lang="en-US" sz="1200" kern="1200" dirty="0" smtClean="0">
                <a:solidFill>
                  <a:schemeClr val="tx1"/>
                </a:solidFill>
                <a:effectLst/>
                <a:latin typeface="+mn-lt"/>
                <a:ea typeface="+mn-ea"/>
                <a:cs typeface="+mn-cs"/>
              </a:rPr>
              <a:t>Right! The Truman show though was just the beginning. Now, we are heading towards knowing our genome, our microbiome, and all the other </a:t>
            </a:r>
            <a:r>
              <a:rPr lang="en-US" sz="1200" kern="1200" dirty="0" err="1" smtClean="0">
                <a:solidFill>
                  <a:schemeClr val="tx1"/>
                </a:solidFill>
                <a:effectLst/>
                <a:latin typeface="+mn-lt"/>
                <a:ea typeface="+mn-ea"/>
                <a:cs typeface="+mn-cs"/>
              </a:rPr>
              <a:t>omes</a:t>
            </a:r>
            <a:r>
              <a:rPr lang="en-US" sz="1200" kern="1200" dirty="0" smtClean="0">
                <a:solidFill>
                  <a:schemeClr val="tx1"/>
                </a:solidFill>
                <a:effectLst/>
                <a:latin typeface="+mn-lt"/>
                <a:ea typeface="+mn-ea"/>
                <a:cs typeface="+mn-cs"/>
              </a:rPr>
              <a:t> … what Dr. Eric </a:t>
            </a:r>
            <a:r>
              <a:rPr lang="en-US" sz="1200" kern="1200" dirty="0" err="1" smtClean="0">
                <a:solidFill>
                  <a:schemeClr val="tx1"/>
                </a:solidFill>
                <a:effectLst/>
                <a:latin typeface="+mn-lt"/>
                <a:ea typeface="+mn-ea"/>
                <a:cs typeface="+mn-cs"/>
              </a:rPr>
              <a:t>Topol</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panomic</a:t>
            </a:r>
            <a:r>
              <a:rPr lang="en-US" sz="1200" kern="1200" dirty="0" smtClean="0">
                <a:solidFill>
                  <a:schemeClr val="tx1"/>
                </a:solidFill>
                <a:effectLst/>
                <a:latin typeface="+mn-lt"/>
                <a:ea typeface="+mn-ea"/>
                <a:cs typeface="+mn-cs"/>
              </a:rPr>
              <a:t> perspective.</a:t>
            </a:r>
          </a:p>
          <a:p>
            <a:pPr marL="0" indent="0">
              <a:buNone/>
            </a:pPr>
            <a:endParaRPr lang="en-US" baseline="0" dirty="0" smtClean="0"/>
          </a:p>
        </p:txBody>
      </p:sp>
    </p:spTree>
    <p:extLst>
      <p:ext uri="{BB962C8B-B14F-4D97-AF65-F5344CB8AC3E}">
        <p14:creationId xmlns:p14="http://schemas.microsoft.com/office/powerpoint/2010/main" val="383884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 and did I mention that it is free? I know how difficult it is to get actuaries with their six-figure annual incomes to pony up $25 to join the PAF section. Free is very attractive. No licensing issues. It is legal to copy and share it.</a:t>
            </a:r>
            <a:endParaRPr lang="en-US" dirty="0"/>
          </a:p>
        </p:txBody>
      </p:sp>
    </p:spTree>
    <p:extLst>
      <p:ext uri="{BB962C8B-B14F-4D97-AF65-F5344CB8AC3E}">
        <p14:creationId xmlns:p14="http://schemas.microsoft.com/office/powerpoint/2010/main" val="2437321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Shea</a:t>
            </a:r>
            <a:r>
              <a:rPr lang="en-US" baseline="0" dirty="0" smtClean="0"/>
              <a:t> and Dihui and almost everyone I know who programs regularly in R recommends R-Studio. There are a few reasons why I recommend </a:t>
            </a:r>
            <a:r>
              <a:rPr lang="en-US" baseline="0" dirty="0" err="1" smtClean="0"/>
              <a:t>Jupyter</a:t>
            </a:r>
            <a:r>
              <a:rPr lang="en-US" baseline="0" dirty="0" smtClean="0"/>
              <a:t> instead:</a:t>
            </a:r>
          </a:p>
          <a:p>
            <a:r>
              <a:rPr lang="en-US" baseline="0" dirty="0" smtClean="0"/>
              <a:t>It offers the same interface for 40 languages. Frankly, I am getting too old to have to remember a different IDE for each language I use. If is enough of a burden to remember the language itself.</a:t>
            </a:r>
          </a:p>
          <a:p>
            <a:r>
              <a:rPr lang="en-US" baseline="0" dirty="0" smtClean="0"/>
              <a:t>Secondly, it is a wonderful way to provide documentation. You can show your input, your code, and the results, all in one document that is easily transferred from one PC or operating system to another along with decent markdown formatting capability for instructions.</a:t>
            </a:r>
          </a:p>
          <a:p>
            <a:endParaRPr lang="en-US" baseline="0" dirty="0" smtClean="0"/>
          </a:p>
          <a:p>
            <a:r>
              <a:rPr lang="en-US" baseline="0" dirty="0" smtClean="0"/>
              <a:t>OK, somebody out there is wondering, if R is so great, why does it matter that </a:t>
            </a:r>
            <a:r>
              <a:rPr lang="en-US" baseline="0" dirty="0" err="1" smtClean="0"/>
              <a:t>Jupyter</a:t>
            </a:r>
            <a:r>
              <a:rPr lang="en-US" baseline="0" dirty="0" smtClean="0"/>
              <a:t> can handle so many languages? Great question! My personal opinion is that no one language is the best tool for all situations. Just as a carpenter carries a saw and a hammer and other tools, you still need a spreadsheet and some other programming languages. Also, R is far from perfect. The free version needs to be able to have all the data in memory. There are workarounds for that but they are sometimes clumsy or sometimes not free – even expensive. Likewise, it is not ideal for multiprocessing and grid computing. However, the actuaries who started with </a:t>
            </a:r>
            <a:r>
              <a:rPr lang="en-US" baseline="0" dirty="0" err="1" smtClean="0"/>
              <a:t>Visicalc</a:t>
            </a:r>
            <a:r>
              <a:rPr lang="en-US" baseline="0" dirty="0" smtClean="0"/>
              <a:t> and Quattro and Lotus 1-2-3 had a huge head start with spreadsheets over those who waited until Microsoft made Excel viable. R may not be the ultimate language for you but it will certainly help you in the interim to get a competitive advantage. I am hoping that </a:t>
            </a:r>
            <a:r>
              <a:rPr lang="en-US" baseline="0" dirty="0" err="1" smtClean="0"/>
              <a:t>Jupyter</a:t>
            </a:r>
            <a:r>
              <a:rPr lang="en-US" baseline="0" dirty="0" smtClean="0"/>
              <a:t>, which was originally built for Julia, Python, and R , hence the name, will be a viable graphical interface for whatever newer language improvements come along.</a:t>
            </a:r>
            <a:endParaRPr lang="en-US" dirty="0"/>
          </a:p>
        </p:txBody>
      </p:sp>
    </p:spTree>
    <p:extLst>
      <p:ext uri="{BB962C8B-B14F-4D97-AF65-F5344CB8AC3E}">
        <p14:creationId xmlns:p14="http://schemas.microsoft.com/office/powerpoint/2010/main" val="238130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read the great review of the Johns Hopkins series of online</a:t>
            </a:r>
            <a:r>
              <a:rPr lang="en-US" baseline="0" dirty="0" smtClean="0"/>
              <a:t> courses for their Data Science specialty that Shea Parkes wrote. I used their instructions on markdown language to create my documentation for the capstone of my third course and then I had to use a third party utility called MarkdownPad2 to actually see it formatted. This is another feature built into the </a:t>
            </a:r>
            <a:r>
              <a:rPr lang="en-US" baseline="0" dirty="0" err="1" smtClean="0"/>
              <a:t>JuPyteR</a:t>
            </a:r>
            <a:r>
              <a:rPr lang="en-US" baseline="0" dirty="0" smtClean="0"/>
              <a:t> notebooks.</a:t>
            </a:r>
            <a:endParaRPr lang="en-US" dirty="0"/>
          </a:p>
        </p:txBody>
      </p:sp>
    </p:spTree>
    <p:extLst>
      <p:ext uri="{BB962C8B-B14F-4D97-AF65-F5344CB8AC3E}">
        <p14:creationId xmlns:p14="http://schemas.microsoft.com/office/powerpoint/2010/main" val="274583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going to take a huge risk and try a live demo. Please be</a:t>
            </a:r>
            <a:r>
              <a:rPr lang="en-US" baseline="0" dirty="0" smtClean="0"/>
              <a:t> kind!</a:t>
            </a:r>
            <a:endParaRPr lang="en-US" dirty="0"/>
          </a:p>
        </p:txBody>
      </p:sp>
    </p:spTree>
    <p:extLst>
      <p:ext uri="{BB962C8B-B14F-4D97-AF65-F5344CB8AC3E}">
        <p14:creationId xmlns:p14="http://schemas.microsoft.com/office/powerpoint/2010/main" val="1626064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bwMode="gray">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Freeform 5"/>
          <p:cNvSpPr>
            <a:spLocks noEditPoints="1"/>
          </p:cNvSpPr>
          <p:nvPr userDrawn="1"/>
        </p:nvSpPr>
        <p:spPr bwMode="gray">
          <a:xfrm>
            <a:off x="5084064" y="694944"/>
            <a:ext cx="1311443" cy="471714"/>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 name="Title 1"/>
          <p:cNvSpPr>
            <a:spLocks noGrp="1"/>
          </p:cNvSpPr>
          <p:nvPr>
            <p:ph type="ctrTitle" hasCustomPrompt="1"/>
          </p:nvPr>
        </p:nvSpPr>
        <p:spPr bwMode="gray">
          <a:xfrm>
            <a:off x="5075708" y="2738628"/>
            <a:ext cx="6620991" cy="1380744"/>
          </a:xfrm>
        </p:spPr>
        <p:txBody>
          <a:bodyPr lIns="0" tIns="0" rIns="0" bIns="0" anchor="ctr"/>
          <a:lstStyle>
            <a:lvl1pPr algn="l">
              <a:defRPr sz="3200">
                <a:solidFill>
                  <a:schemeClr val="bg1"/>
                </a:solidFill>
              </a:defRPr>
            </a:lvl1pPr>
          </a:lstStyle>
          <a:p>
            <a:r>
              <a:rPr lang="en-US" dirty="0" smtClean="0"/>
              <a:t>Presentation Title Here</a:t>
            </a:r>
            <a:endParaRPr lang="en-US" dirty="0"/>
          </a:p>
        </p:txBody>
      </p:sp>
      <p:sp>
        <p:nvSpPr>
          <p:cNvPr id="3" name="Subtitle 2"/>
          <p:cNvSpPr>
            <a:spLocks noGrp="1"/>
          </p:cNvSpPr>
          <p:nvPr>
            <p:ph type="subTitle" idx="1" hasCustomPrompt="1"/>
          </p:nvPr>
        </p:nvSpPr>
        <p:spPr bwMode="gray">
          <a:xfrm>
            <a:off x="5081296" y="5139028"/>
            <a:ext cx="6613728" cy="309272"/>
          </a:xfrm>
        </p:spPr>
        <p:txBody>
          <a:bodyPr lIns="0" tIns="0" rIns="0" bIns="0"/>
          <a:lstStyle>
            <a:lvl1pPr marL="0" indent="0" algn="l">
              <a:spcBef>
                <a:spcPts val="600"/>
              </a:spcBef>
              <a:buNone/>
              <a:defRPr sz="18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a:t>
            </a:r>
          </a:p>
        </p:txBody>
      </p:sp>
      <p:sp>
        <p:nvSpPr>
          <p:cNvPr id="19" name="Picture Placeholder 18"/>
          <p:cNvSpPr>
            <a:spLocks noGrp="1"/>
          </p:cNvSpPr>
          <p:nvPr>
            <p:ph type="pic" sz="quarter" idx="10" hasCustomPrompt="1"/>
          </p:nvPr>
        </p:nvSpPr>
        <p:spPr bwMode="gray">
          <a:xfrm>
            <a:off x="0" y="0"/>
            <a:ext cx="4453129" cy="6858000"/>
          </a:xfrm>
          <a:solidFill>
            <a:schemeClr val="bg2"/>
          </a:solidFill>
        </p:spPr>
        <p:txBody>
          <a:bodyPr anchor="ctr"/>
          <a:lstStyle>
            <a:lvl1pPr marL="0" indent="0" algn="ctr">
              <a:buNone/>
              <a:defRPr sz="1600" baseline="0"/>
            </a:lvl1pPr>
          </a:lstStyle>
          <a:p>
            <a:r>
              <a:rPr lang="en-US" dirty="0" smtClean="0"/>
              <a:t>Click icon to insert photo</a:t>
            </a:r>
          </a:p>
          <a:p>
            <a:endParaRPr lang="en-US" dirty="0" smtClean="0"/>
          </a:p>
          <a:p>
            <a:endParaRPr lang="en-US" dirty="0" smtClean="0"/>
          </a:p>
        </p:txBody>
      </p:sp>
      <p:grpSp>
        <p:nvGrpSpPr>
          <p:cNvPr id="20" name="Group 19"/>
          <p:cNvGrpSpPr/>
          <p:nvPr userDrawn="1"/>
        </p:nvGrpSpPr>
        <p:grpSpPr>
          <a:xfrm>
            <a:off x="-1847850" y="0"/>
            <a:ext cx="1752600" cy="3554819"/>
            <a:chOff x="-1847850" y="1598386"/>
            <a:chExt cx="1752600" cy="3554819"/>
          </a:xfrm>
        </p:grpSpPr>
        <p:sp>
          <p:nvSpPr>
            <p:cNvPr id="7" name="TextBox 6"/>
            <p:cNvSpPr txBox="1"/>
            <p:nvPr userDrawn="1"/>
          </p:nvSpPr>
          <p:spPr bwMode="gray">
            <a:xfrm>
              <a:off x="-1847850" y="1598386"/>
              <a:ext cx="1752600" cy="3554819"/>
            </a:xfrm>
            <a:prstGeom prst="rect">
              <a:avLst/>
            </a:prstGeom>
            <a:solidFill>
              <a:schemeClr val="tx2"/>
            </a:solidFill>
          </p:spPr>
          <p:txBody>
            <a:bodyPr wrap="square" rtlCol="0">
              <a:spAutoFit/>
            </a:bodyPr>
            <a:lstStyle/>
            <a:p>
              <a:r>
                <a:rPr lang="en-US" sz="1100" b="1" dirty="0" smtClean="0">
                  <a:solidFill>
                    <a:schemeClr val="bg1"/>
                  </a:solidFill>
                </a:rPr>
                <a:t>To change photo:</a:t>
              </a:r>
            </a:p>
            <a:p>
              <a:pPr marL="171450" indent="-171450">
                <a:spcBef>
                  <a:spcPts val="300"/>
                </a:spcBef>
                <a:buFont typeface="+mj-lt"/>
                <a:buAutoNum type="arabicPeriod"/>
              </a:pPr>
              <a:r>
                <a:rPr lang="en-US" sz="1100" dirty="0" smtClean="0">
                  <a:solidFill>
                    <a:schemeClr val="bg1"/>
                  </a:solidFill>
                </a:rPr>
                <a:t>Delet</a:t>
              </a:r>
              <a:r>
                <a:rPr lang="en-US" sz="1100" baseline="0" dirty="0" smtClean="0">
                  <a:solidFill>
                    <a:schemeClr val="bg1"/>
                  </a:solidFill>
                </a:rPr>
                <a:t>e the</a:t>
              </a:r>
              <a:r>
                <a:rPr lang="en-US" sz="1100" dirty="0" smtClean="0">
                  <a:solidFill>
                    <a:schemeClr val="bg1"/>
                  </a:solidFill>
                </a:rPr>
                <a:t> current image. This will leave</a:t>
              </a:r>
              <a:r>
                <a:rPr lang="en-US" sz="1100" baseline="0" dirty="0" smtClean="0">
                  <a:solidFill>
                    <a:schemeClr val="bg1"/>
                  </a:solidFill>
                </a:rPr>
                <a:t> a blank placeholder with a picture icon.</a:t>
              </a:r>
            </a:p>
            <a:p>
              <a:pPr marL="171450" indent="-171450">
                <a:spcBef>
                  <a:spcPts val="300"/>
                </a:spcBef>
                <a:buFont typeface="+mj-lt"/>
                <a:buAutoNum type="arabicPeriod"/>
              </a:pPr>
              <a:r>
                <a:rPr lang="en-US" sz="1100" dirty="0" smtClean="0">
                  <a:solidFill>
                    <a:schemeClr val="bg1"/>
                  </a:solidFill>
                </a:rPr>
                <a:t>Click the icon to add a new image. The photo will be automatically</a:t>
              </a:r>
              <a:r>
                <a:rPr lang="en-US" sz="1100" baseline="0" dirty="0" smtClean="0">
                  <a:solidFill>
                    <a:schemeClr val="bg1"/>
                  </a:solidFill>
                </a:rPr>
                <a:t> </a:t>
              </a:r>
              <a:r>
                <a:rPr lang="en-US" sz="1100" dirty="0" smtClean="0">
                  <a:solidFill>
                    <a:schemeClr val="bg1"/>
                  </a:solidFill>
                </a:rPr>
                <a:t>be cropped to fit the placeholder.</a:t>
              </a:r>
            </a:p>
            <a:p>
              <a:endParaRPr lang="en-US" sz="1100" dirty="0" smtClean="0">
                <a:solidFill>
                  <a:schemeClr val="bg1"/>
                </a:solidFill>
              </a:endParaRPr>
            </a:p>
            <a:p>
              <a:r>
                <a:rPr lang="en-US" sz="1100" b="1" dirty="0" smtClean="0">
                  <a:solidFill>
                    <a:schemeClr val="bg1"/>
                  </a:solidFill>
                </a:rPr>
                <a:t>NOTE: </a:t>
              </a:r>
              <a:r>
                <a:rPr lang="en-US" sz="1100" dirty="0" smtClean="0">
                  <a:solidFill>
                    <a:schemeClr val="bg1"/>
                  </a:solidFill>
                </a:rPr>
                <a:t>If you </a:t>
              </a:r>
              <a:r>
                <a:rPr lang="en-US" sz="1100" baseline="0" dirty="0" smtClean="0">
                  <a:solidFill>
                    <a:schemeClr val="bg1"/>
                  </a:solidFill>
                </a:rPr>
                <a:t>use the  “Change Picture” function,</a:t>
              </a:r>
              <a:br>
                <a:rPr lang="en-US" sz="1100" baseline="0" dirty="0" smtClean="0">
                  <a:solidFill>
                    <a:schemeClr val="bg1"/>
                  </a:solidFill>
                </a:rPr>
              </a:br>
              <a:r>
                <a:rPr lang="en-US" sz="1100" baseline="0" dirty="0" smtClean="0">
                  <a:solidFill>
                    <a:schemeClr val="bg1"/>
                  </a:solidFill>
                </a:rPr>
                <a:t>the image will be imported in its original proportions and won’t fill the placeholder completely and will need to be cropped. </a:t>
              </a:r>
              <a:endParaRPr lang="en-US" sz="1100" dirty="0" smtClean="0">
                <a:solidFill>
                  <a:schemeClr val="bg1"/>
                </a:solidFill>
              </a:endParaRPr>
            </a:p>
          </p:txBody>
        </p:sp>
        <p:pic>
          <p:nvPicPr>
            <p:cNvPr id="5" name="Picture 4"/>
            <p:cNvPicPr>
              <a:picLocks noChangeAspect="1"/>
            </p:cNvPicPr>
            <p:nvPr userDrawn="1"/>
          </p:nvPicPr>
          <p:blipFill rotWithShape="1">
            <a:blip r:embed="rId2"/>
            <a:srcRect t="9894" r="8548" b="9892"/>
            <a:stretch/>
          </p:blipFill>
          <p:spPr>
            <a:xfrm>
              <a:off x="-1182295" y="3914776"/>
              <a:ext cx="911406" cy="157260"/>
            </a:xfrm>
            <a:prstGeom prst="rect">
              <a:avLst/>
            </a:prstGeom>
          </p:spPr>
        </p:pic>
        <p:pic>
          <p:nvPicPr>
            <p:cNvPr id="8" name="Picture 7"/>
            <p:cNvPicPr>
              <a:picLocks noChangeAspect="1"/>
            </p:cNvPicPr>
            <p:nvPr userDrawn="1"/>
          </p:nvPicPr>
          <p:blipFill rotWithShape="1">
            <a:blip r:embed="rId3"/>
            <a:srcRect l="7228" t="8542" r="7228" b="8542"/>
            <a:stretch/>
          </p:blipFill>
          <p:spPr>
            <a:xfrm>
              <a:off x="-386486" y="2338388"/>
              <a:ext cx="207772" cy="176212"/>
            </a:xfrm>
            <a:prstGeom prst="rect">
              <a:avLst/>
            </a:prstGeom>
          </p:spPr>
        </p:pic>
      </p:grpSp>
      <p:sp>
        <p:nvSpPr>
          <p:cNvPr id="15" name="Text Placeholder 14"/>
          <p:cNvSpPr>
            <a:spLocks noGrp="1"/>
          </p:cNvSpPr>
          <p:nvPr>
            <p:ph type="body" sz="quarter" idx="11" hasCustomPrompt="1"/>
          </p:nvPr>
        </p:nvSpPr>
        <p:spPr>
          <a:xfrm>
            <a:off x="5075238" y="6321906"/>
            <a:ext cx="6619875" cy="292100"/>
          </a:xfrm>
        </p:spPr>
        <p:txBody>
          <a:bodyPr lIns="0" tIns="0" rIns="0" bIns="0"/>
          <a:lstStyle>
            <a:lvl1pPr marL="0" indent="0">
              <a:buNone/>
              <a:defRPr sz="1600">
                <a:solidFill>
                  <a:schemeClr val="bg1"/>
                </a:solidFill>
              </a:defRPr>
            </a:lvl1pPr>
            <a:lvl2pPr marL="338328" indent="0">
              <a:buNone/>
              <a:defRPr sz="1800"/>
            </a:lvl2pPr>
            <a:lvl3pPr marL="685800" indent="0">
              <a:buNone/>
              <a:defRPr sz="1600"/>
            </a:lvl3pPr>
            <a:lvl4pPr marL="1033272" indent="0">
              <a:buNone/>
              <a:defRPr sz="1400"/>
            </a:lvl4pPr>
            <a:lvl5pPr marL="1307592" indent="0">
              <a:buNone/>
              <a:defRPr sz="1200"/>
            </a:lvl5pPr>
          </a:lstStyle>
          <a:p>
            <a:pPr lvl="0"/>
            <a:r>
              <a:rPr lang="en-US" dirty="0" smtClean="0"/>
              <a:t>Date</a:t>
            </a:r>
            <a:endParaRPr lang="en-US" dirty="0"/>
          </a:p>
        </p:txBody>
      </p:sp>
      <p:sp>
        <p:nvSpPr>
          <p:cNvPr id="18" name="Text Placeholder 17"/>
          <p:cNvSpPr>
            <a:spLocks noGrp="1"/>
          </p:cNvSpPr>
          <p:nvPr>
            <p:ph type="body" sz="quarter" idx="12" hasCustomPrompt="1"/>
          </p:nvPr>
        </p:nvSpPr>
        <p:spPr>
          <a:xfrm>
            <a:off x="5075238" y="5524499"/>
            <a:ext cx="6619875" cy="600529"/>
          </a:xfrm>
        </p:spPr>
        <p:txBody>
          <a:bodyPr lIns="0" tIns="0" rIns="0" bIns="0"/>
          <a:lstStyle>
            <a:lvl1pPr marL="0" indent="0">
              <a:buNone/>
              <a:defRPr sz="1800" i="1">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US" dirty="0" smtClean="0"/>
              <a:t>Presenter’s Title</a:t>
            </a:r>
            <a:endParaRPr lang="en-US" dirty="0"/>
          </a:p>
        </p:txBody>
      </p:sp>
      <p:sp>
        <p:nvSpPr>
          <p:cNvPr id="21" name="Rectangle 20"/>
          <p:cNvSpPr/>
          <p:nvPr userDrawn="1"/>
        </p:nvSpPr>
        <p:spPr bwMode="gray">
          <a:xfrm>
            <a:off x="4453129" y="0"/>
            <a:ext cx="11887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3" descr="medical_ppt.jpg"/>
          <p:cNvPicPr>
            <a:picLocks noChangeAspect="1"/>
          </p:cNvPicPr>
          <p:nvPr userDrawn="1"/>
        </p:nvPicPr>
        <p:blipFill rotWithShape="1">
          <a:blip r:embed="rId4">
            <a:extLst>
              <a:ext uri="{28A0092B-C50C-407E-A947-70E740481C1C}">
                <a14:useLocalDpi xmlns:a14="http://schemas.microsoft.com/office/drawing/2010/main" val="0"/>
              </a:ext>
            </a:extLst>
          </a:blip>
          <a:srcRect l="22848" r="10724"/>
          <a:stretch/>
        </p:blipFill>
        <p:spPr bwMode="gray">
          <a:xfrm>
            <a:off x="0" y="-13511"/>
            <a:ext cx="4472145" cy="6878807"/>
          </a:xfrm>
          <a:prstGeom prst="rect">
            <a:avLst/>
          </a:prstGeom>
          <a:solidFill>
            <a:schemeClr val="bg2"/>
          </a:solidFill>
        </p:spPr>
      </p:pic>
    </p:spTree>
    <p:extLst>
      <p:ext uri="{BB962C8B-B14F-4D97-AF65-F5344CB8AC3E}">
        <p14:creationId xmlns:p14="http://schemas.microsoft.com/office/powerpoint/2010/main" val="32515143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3"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4"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6" name="Picture Placeholder 5"/>
          <p:cNvSpPr>
            <a:spLocks noGrp="1"/>
          </p:cNvSpPr>
          <p:nvPr>
            <p:ph type="pic" sz="quarter" idx="17" hasCustomPrompt="1"/>
          </p:nvPr>
        </p:nvSpPr>
        <p:spPr bwMode="gray">
          <a:xfrm>
            <a:off x="1714500" y="1752600"/>
            <a:ext cx="9029700" cy="4178300"/>
          </a:xfrm>
          <a:solidFill>
            <a:schemeClr val="tx2">
              <a:lumMod val="20000"/>
              <a:lumOff val="80000"/>
            </a:schemeClr>
          </a:solidFill>
          <a:ln w="6350">
            <a:solidFill>
              <a:schemeClr val="tx1"/>
            </a:solidFill>
          </a:ln>
        </p:spPr>
        <p:txBody>
          <a:bodyPr anchor="ctr"/>
          <a:lstStyle>
            <a:lvl1pPr marL="0" indent="0" algn="ctr">
              <a:buNone/>
              <a:defRPr sz="1400">
                <a:solidFill>
                  <a:schemeClr val="tx1"/>
                </a:solidFill>
              </a:defRPr>
            </a:lvl1pPr>
          </a:lstStyle>
          <a:p>
            <a:r>
              <a:rPr lang="en-US" dirty="0" smtClean="0"/>
              <a:t>Click icon to insert photo</a:t>
            </a:r>
          </a:p>
          <a:p>
            <a:endParaRPr lang="en-US" dirty="0" smtClean="0"/>
          </a:p>
          <a:p>
            <a:endParaRPr lang="en-US" dirty="0" smtClean="0"/>
          </a:p>
        </p:txBody>
      </p:sp>
      <p:pic>
        <p:nvPicPr>
          <p:cNvPr id="7" name="Picture Placeholder 13"/>
          <p:cNvPicPr>
            <a:picLocks noChangeAspect="1"/>
          </p:cNvPicPr>
          <p:nvPr userDrawn="1"/>
        </p:nvPicPr>
        <p:blipFill>
          <a:blip r:embed="rId2" cstate="email">
            <a:extLst>
              <a:ext uri="{28A0092B-C50C-407E-A947-70E740481C1C}">
                <a14:useLocalDpi xmlns:a14="http://schemas.microsoft.com/office/drawing/2010/main"/>
              </a:ext>
            </a:extLst>
          </a:blip>
          <a:srcRect l="76" r="76"/>
          <a:stretch>
            <a:fillRect/>
          </a:stretch>
        </p:blipFill>
        <p:spPr bwMode="gray">
          <a:xfrm>
            <a:off x="1733550" y="1762125"/>
            <a:ext cx="9029700" cy="4178300"/>
          </a:xfrm>
          <a:prstGeom prst="rect">
            <a:avLst/>
          </a:prstGeom>
        </p:spPr>
      </p:pic>
    </p:spTree>
    <p:extLst>
      <p:ext uri="{BB962C8B-B14F-4D97-AF65-F5344CB8AC3E}">
        <p14:creationId xmlns:p14="http://schemas.microsoft.com/office/powerpoint/2010/main" val="13717696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Photo Slide">
    <p:spTree>
      <p:nvGrpSpPr>
        <p:cNvPr id="1" name=""/>
        <p:cNvGrpSpPr/>
        <p:nvPr/>
      </p:nvGrpSpPr>
      <p:grpSpPr>
        <a:xfrm>
          <a:off x="0" y="0"/>
          <a:ext cx="0" cy="0"/>
          <a:chOff x="0" y="0"/>
          <a:chExt cx="0" cy="0"/>
        </a:xfrm>
      </p:grpSpPr>
      <p:sp>
        <p:nvSpPr>
          <p:cNvPr id="6" name="Picture Placeholder 5"/>
          <p:cNvSpPr>
            <a:spLocks noGrp="1"/>
          </p:cNvSpPr>
          <p:nvPr>
            <p:ph type="pic" sz="quarter" idx="17" hasCustomPrompt="1"/>
          </p:nvPr>
        </p:nvSpPr>
        <p:spPr bwMode="gray">
          <a:xfrm>
            <a:off x="0" y="0"/>
            <a:ext cx="12192000" cy="6858000"/>
          </a:xfrm>
          <a:solidFill>
            <a:schemeClr val="tx2">
              <a:lumMod val="20000"/>
              <a:lumOff val="80000"/>
            </a:schemeClr>
          </a:solidFill>
          <a:ln w="6350">
            <a:noFill/>
          </a:ln>
        </p:spPr>
        <p:txBody>
          <a:bodyPr anchor="ctr"/>
          <a:lstStyle>
            <a:lvl1pPr marL="0" indent="0" algn="ctr">
              <a:buNone/>
              <a:defRPr sz="1400">
                <a:solidFill>
                  <a:schemeClr val="tx1"/>
                </a:solidFill>
              </a:defRPr>
            </a:lvl1pPr>
          </a:lstStyle>
          <a:p>
            <a:r>
              <a:rPr lang="en-US" dirty="0" smtClean="0"/>
              <a:t>Click icon to insert photo</a:t>
            </a:r>
          </a:p>
          <a:p>
            <a:endParaRPr lang="en-US" dirty="0" smtClean="0"/>
          </a:p>
          <a:p>
            <a:endParaRPr lang="en-US" dirty="0"/>
          </a:p>
        </p:txBody>
      </p:sp>
      <p:sp>
        <p:nvSpPr>
          <p:cNvPr id="5" name="Title 4"/>
          <p:cNvSpPr>
            <a:spLocks noGrp="1"/>
          </p:cNvSpPr>
          <p:nvPr>
            <p:ph type="title"/>
          </p:nvPr>
        </p:nvSpPr>
        <p:spPr bwMode="gray"/>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9065282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5"/>
          <p:cNvSpPr>
            <a:spLocks noEditPoints="1"/>
          </p:cNvSpPr>
          <p:nvPr userDrawn="1"/>
        </p:nvSpPr>
        <p:spPr bwMode="gray">
          <a:xfrm>
            <a:off x="3441700" y="2125583"/>
            <a:ext cx="5308600" cy="1909452"/>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42215636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userDrawn="1">
  <p:cSld name="Title Slide 1">
    <p:spTree>
      <p:nvGrpSpPr>
        <p:cNvPr id="1" name=""/>
        <p:cNvGrpSpPr/>
        <p:nvPr/>
      </p:nvGrpSpPr>
      <p:grpSpPr>
        <a:xfrm>
          <a:off x="0" y="0"/>
          <a:ext cx="0" cy="0"/>
          <a:chOff x="0" y="0"/>
          <a:chExt cx="0" cy="0"/>
        </a:xfrm>
      </p:grpSpPr>
      <p:sp>
        <p:nvSpPr>
          <p:cNvPr id="10" name="Rectangle 9"/>
          <p:cNvSpPr>
            <a:spLocks/>
          </p:cNvSpPr>
          <p:nvPr userDrawn="1">
            <p:custDataLst>
              <p:tags r:id="rId1"/>
            </p:custDataLst>
          </p:nvPr>
        </p:nvSpPr>
        <p:spPr bwMode="gray">
          <a:xfrm>
            <a:off x="628650" y="2971800"/>
            <a:ext cx="11563350" cy="20653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itchFamily="34" charset="0"/>
              <a:cs typeface="Arial" pitchFamily="34" charset="0"/>
            </a:endParaRPr>
          </a:p>
        </p:txBody>
      </p:sp>
      <p:sp>
        <p:nvSpPr>
          <p:cNvPr id="3" name="Subtitle 2"/>
          <p:cNvSpPr>
            <a:spLocks noGrp="1"/>
          </p:cNvSpPr>
          <p:nvPr>
            <p:ph type="subTitle" idx="1"/>
          </p:nvPr>
        </p:nvSpPr>
        <p:spPr>
          <a:xfrm>
            <a:off x="719667" y="4004469"/>
            <a:ext cx="10752667" cy="936699"/>
          </a:xfrm>
        </p:spPr>
        <p:txBody>
          <a:bodyPr/>
          <a:lstStyle>
            <a:lvl1pPr marL="0" indent="0" algn="l">
              <a:buNone/>
              <a:defRPr sz="24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7" name="Footer Placeholder 6"/>
          <p:cNvSpPr>
            <a:spLocks noGrp="1"/>
          </p:cNvSpPr>
          <p:nvPr>
            <p:ph type="ftr" sz="quarter" idx="10"/>
          </p:nvPr>
        </p:nvSpPr>
        <p:spPr>
          <a:xfrm>
            <a:off x="719667" y="6448252"/>
            <a:ext cx="9408781" cy="221109"/>
          </a:xfrm>
          <a:prstGeom prst="rect">
            <a:avLst/>
          </a:prstGeom>
        </p:spPr>
        <p:txBody>
          <a:bodyPr/>
          <a:lstStyle>
            <a:lvl1pPr>
              <a:defRPr>
                <a:latin typeface="Arial" pitchFamily="34" charset="0"/>
                <a:cs typeface="Arial" pitchFamily="34" charset="0"/>
              </a:defRPr>
            </a:lvl1pPr>
          </a:lstStyle>
          <a:p>
            <a:r>
              <a:rPr lang="en-US" noProof="0" smtClean="0"/>
              <a:t>February 27, 2013</a:t>
            </a:r>
            <a:endParaRPr lang="en-US" noProof="0"/>
          </a:p>
        </p:txBody>
      </p:sp>
      <p:sp>
        <p:nvSpPr>
          <p:cNvPr id="9" name="Title 8"/>
          <p:cNvSpPr>
            <a:spLocks noGrp="1"/>
          </p:cNvSpPr>
          <p:nvPr>
            <p:ph type="title"/>
          </p:nvPr>
        </p:nvSpPr>
        <p:spPr>
          <a:xfrm>
            <a:off x="719667" y="3068960"/>
            <a:ext cx="10752667" cy="864096"/>
          </a:xfrm>
        </p:spPr>
        <p:txBody>
          <a:bodyPr anchor="b" anchorCtr="0"/>
          <a:lstStyle>
            <a:lvl1pPr>
              <a:defRPr sz="3600" b="1">
                <a:solidFill>
                  <a:srgbClr val="E31B23"/>
                </a:solidFill>
                <a:latin typeface="Arial" pitchFamily="34" charset="0"/>
                <a:cs typeface="Arial" pitchFamily="34" charset="0"/>
              </a:defRPr>
            </a:lvl1pPr>
          </a:lstStyle>
          <a:p>
            <a:r>
              <a:rPr lang="en-US" noProof="0" smtClean="0"/>
              <a:t>Click to edit Master title style</a:t>
            </a:r>
            <a:endParaRPr lang="en-US" noProof="0"/>
          </a:p>
        </p:txBody>
      </p:sp>
      <p:sp>
        <p:nvSpPr>
          <p:cNvPr id="12" name="Picture Placeholder 11"/>
          <p:cNvSpPr>
            <a:spLocks noGrp="1"/>
          </p:cNvSpPr>
          <p:nvPr>
            <p:ph type="pic" sz="quarter" idx="11" hasCustomPrompt="1"/>
          </p:nvPr>
        </p:nvSpPr>
        <p:spPr>
          <a:xfrm>
            <a:off x="0" y="685800"/>
            <a:ext cx="12192000" cy="2286000"/>
          </a:xfrm>
        </p:spPr>
        <p:txBody>
          <a:bodyPr/>
          <a:lstStyle>
            <a:lvl1pPr marL="0" indent="0">
              <a:buFontTx/>
              <a:buNone/>
              <a:defRPr sz="1600" baseline="0">
                <a:latin typeface="Arial" pitchFamily="34" charset="0"/>
                <a:cs typeface="Arial" pitchFamily="34" charset="0"/>
              </a:defRPr>
            </a:lvl1pPr>
          </a:lstStyle>
          <a:p>
            <a:r>
              <a:rPr lang="en-US" noProof="0" smtClean="0"/>
              <a:t>Click icon to browse for a picture or use the RGA image gallery</a:t>
            </a:r>
            <a:endParaRPr lang="en-US" noProof="0"/>
          </a:p>
        </p:txBody>
      </p:sp>
      <p:sp>
        <p:nvSpPr>
          <p:cNvPr id="14" name="Text Placeholder 13"/>
          <p:cNvSpPr>
            <a:spLocks noGrp="1"/>
          </p:cNvSpPr>
          <p:nvPr>
            <p:ph type="body" sz="quarter" idx="12"/>
          </p:nvPr>
        </p:nvSpPr>
        <p:spPr>
          <a:xfrm>
            <a:off x="719667" y="5300663"/>
            <a:ext cx="5376333" cy="153888"/>
          </a:xfrm>
        </p:spPr>
        <p:txBody>
          <a:bodyPr>
            <a:noAutofit/>
          </a:bodyPr>
          <a:lstStyle>
            <a:lvl1pPr marL="0" indent="0">
              <a:buFontTx/>
              <a:buNone/>
              <a:defRPr sz="1000" b="1">
                <a:solidFill>
                  <a:srgbClr val="E31B23"/>
                </a:solidFill>
                <a:latin typeface="Arial" pitchFamily="34" charset="0"/>
                <a:cs typeface="Arial" pitchFamily="34" charset="0"/>
              </a:defRPr>
            </a:lvl1pPr>
            <a:lvl2pPr marL="268288" indent="0">
              <a:buFontTx/>
              <a:buNone/>
              <a:defRPr sz="1000"/>
            </a:lvl2pPr>
            <a:lvl3pPr marL="541338" indent="0" defTabSz="1074738">
              <a:buFontTx/>
              <a:buNone/>
              <a:defRPr sz="1000"/>
            </a:lvl3pPr>
            <a:lvl4pPr marL="804863" indent="0">
              <a:buFontTx/>
              <a:buNone/>
              <a:defRPr sz="1000"/>
            </a:lvl4pPr>
            <a:lvl5pPr marL="1074738" indent="0">
              <a:buFontTx/>
              <a:buNone/>
              <a:defRPr sz="1000"/>
            </a:lvl5pPr>
          </a:lstStyle>
          <a:p>
            <a:pPr lvl="0"/>
            <a:r>
              <a:rPr lang="en-US" noProof="0" smtClean="0"/>
              <a:t>Click to edit Master text styles</a:t>
            </a:r>
          </a:p>
        </p:txBody>
      </p:sp>
      <p:sp>
        <p:nvSpPr>
          <p:cNvPr id="15" name="Text Placeholder 13"/>
          <p:cNvSpPr>
            <a:spLocks noGrp="1"/>
          </p:cNvSpPr>
          <p:nvPr>
            <p:ph type="body" sz="quarter" idx="13"/>
          </p:nvPr>
        </p:nvSpPr>
        <p:spPr>
          <a:xfrm>
            <a:off x="719667" y="5454552"/>
            <a:ext cx="5376333" cy="638744"/>
          </a:xfrm>
        </p:spPr>
        <p:txBody>
          <a:bodyPr tIns="36000"/>
          <a:lstStyle>
            <a:lvl1pPr marL="0" indent="0">
              <a:buFontTx/>
              <a:buNone/>
              <a:defRPr sz="1000">
                <a:latin typeface="Arial" pitchFamily="34" charset="0"/>
                <a:cs typeface="Arial" pitchFamily="34" charset="0"/>
              </a:defRPr>
            </a:lvl1pPr>
            <a:lvl2pPr marL="268288" indent="0">
              <a:buFontTx/>
              <a:buNone/>
              <a:defRPr sz="1000"/>
            </a:lvl2pPr>
            <a:lvl3pPr marL="541338" indent="0" defTabSz="1074738">
              <a:buFontTx/>
              <a:buNone/>
              <a:defRPr sz="1000"/>
            </a:lvl3pPr>
            <a:lvl4pPr marL="804863" indent="0">
              <a:buFontTx/>
              <a:buNone/>
              <a:defRPr sz="1000"/>
            </a:lvl4pPr>
            <a:lvl5pPr marL="1074738" indent="0">
              <a:buFontTx/>
              <a:buNone/>
              <a:defRPr sz="1000"/>
            </a:lvl5pPr>
          </a:lstStyle>
          <a:p>
            <a:pPr lvl="0"/>
            <a:r>
              <a:rPr lang="en-US" noProof="0" smtClean="0"/>
              <a:t>Click to edit Master text styles</a:t>
            </a:r>
          </a:p>
        </p:txBody>
      </p:sp>
    </p:spTree>
    <p:extLst>
      <p:ext uri="{BB962C8B-B14F-4D97-AF65-F5344CB8AC3E}">
        <p14:creationId xmlns:p14="http://schemas.microsoft.com/office/powerpoint/2010/main" val="322775408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smtClean="0"/>
              <a:t>Click to edit Master title style</a:t>
            </a:r>
            <a:endParaRPr lang="en-US" noProof="0"/>
          </a:p>
        </p:txBody>
      </p:sp>
      <p:sp>
        <p:nvSpPr>
          <p:cNvPr id="8" name="Slide Number Placeholder 7"/>
          <p:cNvSpPr>
            <a:spLocks noGrp="1"/>
          </p:cNvSpPr>
          <p:nvPr>
            <p:ph type="sldNum" sz="quarter" idx="11"/>
          </p:nvPr>
        </p:nvSpPr>
        <p:spPr>
          <a:xfrm>
            <a:off x="10800523" y="6453188"/>
            <a:ext cx="671811" cy="216172"/>
          </a:xfrm>
          <a:prstGeom prst="rect">
            <a:avLst/>
          </a:prstGeom>
        </p:spPr>
        <p:txBody>
          <a:bodyPr/>
          <a:lstStyle/>
          <a:p>
            <a:fld id="{F5C8800B-C458-43CB-AF28-AB0A3A2C1213}" type="slidenum">
              <a:rPr lang="en-US" noProof="0" smtClean="0"/>
              <a:pPr/>
              <a:t>‹#›</a:t>
            </a:fld>
            <a:endParaRPr lang="en-US" noProof="0"/>
          </a:p>
        </p:txBody>
      </p:sp>
    </p:spTree>
    <p:extLst>
      <p:ext uri="{BB962C8B-B14F-4D97-AF65-F5344CB8AC3E}">
        <p14:creationId xmlns:p14="http://schemas.microsoft.com/office/powerpoint/2010/main" val="264046458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a:xfrm>
            <a:off x="10585451" y="6181725"/>
            <a:ext cx="1219200" cy="476250"/>
          </a:xfrm>
          <a:prstGeom prst="rect">
            <a:avLst/>
          </a:prstGeom>
        </p:spPr>
        <p:txBody>
          <a:bodyPr/>
          <a:lstStyle>
            <a:lvl1pPr>
              <a:defRPr/>
            </a:lvl1pPr>
          </a:lstStyle>
          <a:p>
            <a:fld id="{ECE61BAD-50BD-48C8-B46E-08BA91FD4670}" type="slidenum">
              <a:rPr lang="en-US"/>
              <a:pPr/>
              <a:t>‹#›</a:t>
            </a:fld>
            <a:endParaRPr lang="en-US"/>
          </a:p>
        </p:txBody>
      </p:sp>
    </p:spTree>
    <p:extLst>
      <p:ext uri="{BB962C8B-B14F-4D97-AF65-F5344CB8AC3E}">
        <p14:creationId xmlns:p14="http://schemas.microsoft.com/office/powerpoint/2010/main" val="262157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3" name="Picture Placeholder 18"/>
          <p:cNvSpPr>
            <a:spLocks noGrp="1"/>
          </p:cNvSpPr>
          <p:nvPr>
            <p:ph type="pic" sz="quarter" idx="10" hasCustomPrompt="1"/>
          </p:nvPr>
        </p:nvSpPr>
        <p:spPr bwMode="gray">
          <a:xfrm>
            <a:off x="0" y="0"/>
            <a:ext cx="4453129" cy="6858000"/>
          </a:xfrm>
          <a:solidFill>
            <a:schemeClr val="tx2">
              <a:lumMod val="40000"/>
              <a:lumOff val="60000"/>
            </a:schemeClr>
          </a:solidFill>
        </p:spPr>
        <p:txBody>
          <a:bodyPr anchor="ctr"/>
          <a:lstStyle>
            <a:lvl1pPr marL="0" indent="0" algn="ctr">
              <a:buNone/>
              <a:defRPr sz="1600" baseline="0"/>
            </a:lvl1pPr>
          </a:lstStyle>
          <a:p>
            <a:r>
              <a:rPr lang="en-US" dirty="0" smtClean="0"/>
              <a:t>Click icon to insert photo</a:t>
            </a:r>
          </a:p>
          <a:p>
            <a:endParaRPr lang="en-US" dirty="0" smtClean="0"/>
          </a:p>
          <a:p>
            <a:endParaRPr lang="en-US" dirty="0" smtClean="0"/>
          </a:p>
        </p:txBody>
      </p:sp>
      <p:sp>
        <p:nvSpPr>
          <p:cNvPr id="4" name="Freeform 5" hidden="1"/>
          <p:cNvSpPr>
            <a:spLocks noEditPoints="1"/>
          </p:cNvSpPr>
          <p:nvPr userDrawn="1"/>
        </p:nvSpPr>
        <p:spPr bwMode="auto">
          <a:xfrm>
            <a:off x="5081295" y="694872"/>
            <a:ext cx="1311443" cy="471714"/>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Title 1"/>
          <p:cNvSpPr>
            <a:spLocks noGrp="1"/>
          </p:cNvSpPr>
          <p:nvPr>
            <p:ph type="ctrTitle" hasCustomPrompt="1"/>
          </p:nvPr>
        </p:nvSpPr>
        <p:spPr bwMode="gray">
          <a:xfrm>
            <a:off x="5075708" y="2738628"/>
            <a:ext cx="6620991" cy="1380744"/>
          </a:xfrm>
        </p:spPr>
        <p:txBody>
          <a:bodyPr lIns="0" tIns="0" rIns="0" bIns="0" anchor="ctr"/>
          <a:lstStyle>
            <a:lvl1pPr algn="l">
              <a:defRPr sz="3200">
                <a:solidFill>
                  <a:schemeClr val="tx1"/>
                </a:solidFill>
              </a:defRPr>
            </a:lvl1pPr>
          </a:lstStyle>
          <a:p>
            <a:r>
              <a:rPr lang="en-US" dirty="0" smtClean="0"/>
              <a:t>Section Divider</a:t>
            </a:r>
            <a:endParaRPr lang="en-US" dirty="0"/>
          </a:p>
        </p:txBody>
      </p:sp>
      <p:sp>
        <p:nvSpPr>
          <p:cNvPr id="22" name="Subtitle 2"/>
          <p:cNvSpPr>
            <a:spLocks noGrp="1"/>
          </p:cNvSpPr>
          <p:nvPr>
            <p:ph type="subTitle" idx="1"/>
          </p:nvPr>
        </p:nvSpPr>
        <p:spPr bwMode="gray">
          <a:xfrm>
            <a:off x="5081296" y="4491328"/>
            <a:ext cx="6613728" cy="813816"/>
          </a:xfrm>
        </p:spPr>
        <p:txBody>
          <a:bodyPr lIns="0" tIns="0" rIns="0" bIns="0"/>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1"/>
          <p:cNvGrpSpPr/>
          <p:nvPr userDrawn="1"/>
        </p:nvGrpSpPr>
        <p:grpSpPr>
          <a:xfrm>
            <a:off x="-1847850" y="0"/>
            <a:ext cx="1752600" cy="3554819"/>
            <a:chOff x="-1847850" y="1598386"/>
            <a:chExt cx="1752600" cy="3554819"/>
          </a:xfrm>
        </p:grpSpPr>
        <p:sp>
          <p:nvSpPr>
            <p:cNvPr id="15" name="TextBox 14"/>
            <p:cNvSpPr txBox="1"/>
            <p:nvPr userDrawn="1"/>
          </p:nvSpPr>
          <p:spPr bwMode="gray">
            <a:xfrm>
              <a:off x="-1847850" y="1598386"/>
              <a:ext cx="1752600" cy="3554819"/>
            </a:xfrm>
            <a:prstGeom prst="rect">
              <a:avLst/>
            </a:prstGeom>
            <a:solidFill>
              <a:schemeClr val="tx2"/>
            </a:solidFill>
          </p:spPr>
          <p:txBody>
            <a:bodyPr wrap="square" rtlCol="0">
              <a:spAutoFit/>
            </a:bodyPr>
            <a:lstStyle/>
            <a:p>
              <a:r>
                <a:rPr lang="en-US" sz="1100" b="1" dirty="0" smtClean="0">
                  <a:solidFill>
                    <a:schemeClr val="bg1"/>
                  </a:solidFill>
                </a:rPr>
                <a:t>To change photo:</a:t>
              </a:r>
            </a:p>
            <a:p>
              <a:pPr marL="171450" indent="-171450">
                <a:spcBef>
                  <a:spcPts val="300"/>
                </a:spcBef>
                <a:buFont typeface="+mj-lt"/>
                <a:buAutoNum type="arabicPeriod"/>
              </a:pPr>
              <a:r>
                <a:rPr lang="en-US" sz="1100" dirty="0" smtClean="0">
                  <a:solidFill>
                    <a:schemeClr val="bg1"/>
                  </a:solidFill>
                </a:rPr>
                <a:t>Delet</a:t>
              </a:r>
              <a:r>
                <a:rPr lang="en-US" sz="1100" baseline="0" dirty="0" smtClean="0">
                  <a:solidFill>
                    <a:schemeClr val="bg1"/>
                  </a:solidFill>
                </a:rPr>
                <a:t>e the</a:t>
              </a:r>
              <a:r>
                <a:rPr lang="en-US" sz="1100" dirty="0" smtClean="0">
                  <a:solidFill>
                    <a:schemeClr val="bg1"/>
                  </a:solidFill>
                </a:rPr>
                <a:t> current image. This will leave</a:t>
              </a:r>
              <a:r>
                <a:rPr lang="en-US" sz="1100" baseline="0" dirty="0" smtClean="0">
                  <a:solidFill>
                    <a:schemeClr val="bg1"/>
                  </a:solidFill>
                </a:rPr>
                <a:t> a blank placeholder with a picture icon.</a:t>
              </a:r>
            </a:p>
            <a:p>
              <a:pPr marL="171450" indent="-171450">
                <a:spcBef>
                  <a:spcPts val="300"/>
                </a:spcBef>
                <a:buFont typeface="+mj-lt"/>
                <a:buAutoNum type="arabicPeriod"/>
              </a:pPr>
              <a:r>
                <a:rPr lang="en-US" sz="1100" dirty="0" smtClean="0">
                  <a:solidFill>
                    <a:schemeClr val="bg1"/>
                  </a:solidFill>
                </a:rPr>
                <a:t>Click the icon to add a new image. The photo will be automatically</a:t>
              </a:r>
              <a:r>
                <a:rPr lang="en-US" sz="1100" baseline="0" dirty="0" smtClean="0">
                  <a:solidFill>
                    <a:schemeClr val="bg1"/>
                  </a:solidFill>
                </a:rPr>
                <a:t> </a:t>
              </a:r>
              <a:r>
                <a:rPr lang="en-US" sz="1100" dirty="0" smtClean="0">
                  <a:solidFill>
                    <a:schemeClr val="bg1"/>
                  </a:solidFill>
                </a:rPr>
                <a:t>be cropped to fit the placeholder.</a:t>
              </a:r>
            </a:p>
            <a:p>
              <a:endParaRPr lang="en-US" sz="1100" dirty="0" smtClean="0">
                <a:solidFill>
                  <a:schemeClr val="bg1"/>
                </a:solidFill>
              </a:endParaRPr>
            </a:p>
            <a:p>
              <a:r>
                <a:rPr lang="en-US" sz="1100" b="1" dirty="0" smtClean="0">
                  <a:solidFill>
                    <a:schemeClr val="bg1"/>
                  </a:solidFill>
                </a:rPr>
                <a:t>NOTE: </a:t>
              </a:r>
              <a:r>
                <a:rPr lang="en-US" sz="1100" dirty="0" smtClean="0">
                  <a:solidFill>
                    <a:schemeClr val="bg1"/>
                  </a:solidFill>
                </a:rPr>
                <a:t>If you </a:t>
              </a:r>
              <a:r>
                <a:rPr lang="en-US" sz="1100" baseline="0" dirty="0" smtClean="0">
                  <a:solidFill>
                    <a:schemeClr val="bg1"/>
                  </a:solidFill>
                </a:rPr>
                <a:t>use the  “Change Picture” function,</a:t>
              </a:r>
              <a:br>
                <a:rPr lang="en-US" sz="1100" baseline="0" dirty="0" smtClean="0">
                  <a:solidFill>
                    <a:schemeClr val="bg1"/>
                  </a:solidFill>
                </a:rPr>
              </a:br>
              <a:r>
                <a:rPr lang="en-US" sz="1100" baseline="0" dirty="0" smtClean="0">
                  <a:solidFill>
                    <a:schemeClr val="bg1"/>
                  </a:solidFill>
                </a:rPr>
                <a:t>the image will be imported in its original proportions and won’t fill the placeholder completely and will need to be cropped. </a:t>
              </a:r>
              <a:endParaRPr lang="en-US" sz="1100" dirty="0" smtClean="0">
                <a:solidFill>
                  <a:schemeClr val="bg1"/>
                </a:solidFill>
              </a:endParaRPr>
            </a:p>
          </p:txBody>
        </p:sp>
        <p:pic>
          <p:nvPicPr>
            <p:cNvPr id="16" name="Picture 15"/>
            <p:cNvPicPr>
              <a:picLocks noChangeAspect="1"/>
            </p:cNvPicPr>
            <p:nvPr userDrawn="1"/>
          </p:nvPicPr>
          <p:blipFill rotWithShape="1">
            <a:blip r:embed="rId2"/>
            <a:srcRect t="9894" r="8548" b="9892"/>
            <a:stretch/>
          </p:blipFill>
          <p:spPr>
            <a:xfrm>
              <a:off x="-1182295" y="3914776"/>
              <a:ext cx="911406" cy="157260"/>
            </a:xfrm>
            <a:prstGeom prst="rect">
              <a:avLst/>
            </a:prstGeom>
          </p:spPr>
        </p:pic>
        <p:pic>
          <p:nvPicPr>
            <p:cNvPr id="18" name="Picture 17"/>
            <p:cNvPicPr>
              <a:picLocks noChangeAspect="1"/>
            </p:cNvPicPr>
            <p:nvPr userDrawn="1"/>
          </p:nvPicPr>
          <p:blipFill rotWithShape="1">
            <a:blip r:embed="rId3"/>
            <a:srcRect l="7228" t="8542" r="7228" b="8542"/>
            <a:stretch/>
          </p:blipFill>
          <p:spPr>
            <a:xfrm>
              <a:off x="-386486" y="2338388"/>
              <a:ext cx="207772" cy="176212"/>
            </a:xfrm>
            <a:prstGeom prst="rect">
              <a:avLst/>
            </a:prstGeom>
          </p:spPr>
        </p:pic>
      </p:grpSp>
      <p:sp>
        <p:nvSpPr>
          <p:cNvPr id="14" name="Freeform 5"/>
          <p:cNvSpPr>
            <a:spLocks noEditPoints="1"/>
          </p:cNvSpPr>
          <p:nvPr userDrawn="1"/>
        </p:nvSpPr>
        <p:spPr bwMode="gray">
          <a:xfrm>
            <a:off x="5084064" y="694944"/>
            <a:ext cx="1311443" cy="471714"/>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userDrawn="1"/>
        </p:nvSpPr>
        <p:spPr bwMode="gray">
          <a:xfrm>
            <a:off x="4453129" y="0"/>
            <a:ext cx="1188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Placeholder 3" descr="medical_ppt.jpg"/>
          <p:cNvPicPr>
            <a:picLocks noChangeAspect="1"/>
          </p:cNvPicPr>
          <p:nvPr userDrawn="1"/>
        </p:nvPicPr>
        <p:blipFill rotWithShape="1">
          <a:blip r:embed="rId4">
            <a:extLst>
              <a:ext uri="{28A0092B-C50C-407E-A947-70E740481C1C}">
                <a14:useLocalDpi xmlns:a14="http://schemas.microsoft.com/office/drawing/2010/main" val="0"/>
              </a:ext>
            </a:extLst>
          </a:blip>
          <a:srcRect l="22848" r="10724"/>
          <a:stretch/>
        </p:blipFill>
        <p:spPr bwMode="gray">
          <a:xfrm>
            <a:off x="0" y="-13511"/>
            <a:ext cx="4472145" cy="6878807"/>
          </a:xfrm>
          <a:prstGeom prst="rect">
            <a:avLst/>
          </a:prstGeom>
          <a:solidFill>
            <a:schemeClr val="bg2"/>
          </a:solidFill>
        </p:spPr>
      </p:pic>
      <p:sp>
        <p:nvSpPr>
          <p:cNvPr id="17" name="Slide Number Placeholder 5"/>
          <p:cNvSpPr txBox="1">
            <a:spLocks/>
          </p:cNvSpPr>
          <p:nvPr userDrawn="1"/>
        </p:nvSpPr>
        <p:spPr bwMode="gray">
          <a:xfrm>
            <a:off x="11402848" y="6545231"/>
            <a:ext cx="584200" cy="120184"/>
          </a:xfrm>
          <a:prstGeom prst="rect">
            <a:avLst/>
          </a:prstGeom>
        </p:spPr>
        <p:txBody>
          <a:bodyPr wrap="non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chemeClr val="tx1"/>
                </a:solidFill>
              </a:rPr>
              <a:pPr/>
              <a:t>‹#›</a:t>
            </a:fld>
            <a:endParaRPr lang="en-US" sz="800" dirty="0">
              <a:solidFill>
                <a:schemeClr val="tx1"/>
              </a:solidFill>
            </a:endParaRPr>
          </a:p>
        </p:txBody>
      </p:sp>
    </p:spTree>
    <p:extLst>
      <p:ext uri="{BB962C8B-B14F-4D97-AF65-F5344CB8AC3E}">
        <p14:creationId xmlns:p14="http://schemas.microsoft.com/office/powerpoint/2010/main" val="2666872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9"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6" name="Text Placeholder 9"/>
          <p:cNvSpPr>
            <a:spLocks noGrp="1"/>
          </p:cNvSpPr>
          <p:nvPr>
            <p:ph type="body" sz="quarter" idx="15" hasCustomPrompt="1"/>
          </p:nvPr>
        </p:nvSpPr>
        <p:spPr bwMode="gray">
          <a:xfrm>
            <a:off x="891704" y="1185767"/>
            <a:ext cx="10690697"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Tree>
    <p:extLst>
      <p:ext uri="{BB962C8B-B14F-4D97-AF65-F5344CB8AC3E}">
        <p14:creationId xmlns:p14="http://schemas.microsoft.com/office/powerpoint/2010/main" val="28284165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a:xfrm>
            <a:off x="891705" y="1752600"/>
            <a:ext cx="10690696" cy="41727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11" name="Text Placeholder 9"/>
          <p:cNvSpPr>
            <a:spLocks noGrp="1"/>
          </p:cNvSpPr>
          <p:nvPr>
            <p:ph type="body" sz="quarter" idx="15" hasCustomPrompt="1"/>
          </p:nvPr>
        </p:nvSpPr>
        <p:spPr bwMode="gray">
          <a:xfrm>
            <a:off x="891705"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Tree>
    <p:extLst>
      <p:ext uri="{BB962C8B-B14F-4D97-AF65-F5344CB8AC3E}">
        <p14:creationId xmlns:p14="http://schemas.microsoft.com/office/powerpoint/2010/main" val="288882853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00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6" name="Text Placeholder 9"/>
          <p:cNvSpPr>
            <a:spLocks noGrp="1"/>
          </p:cNvSpPr>
          <p:nvPr>
            <p:ph type="body" sz="quarter" idx="30"/>
          </p:nvPr>
        </p:nvSpPr>
        <p:spPr bwMode="gray">
          <a:xfrm>
            <a:off x="1729942" y="1752600"/>
            <a:ext cx="9014218" cy="487680"/>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7" name="Content Placeholder 4"/>
          <p:cNvSpPr>
            <a:spLocks noGrp="1"/>
          </p:cNvSpPr>
          <p:nvPr>
            <p:ph sz="quarter" idx="35"/>
          </p:nvPr>
        </p:nvSpPr>
        <p:spPr bwMode="gray">
          <a:xfrm>
            <a:off x="1730375" y="2298701"/>
            <a:ext cx="9013826" cy="3692524"/>
          </a:xfrm>
        </p:spPr>
        <p:txBody>
          <a:bodyPr/>
          <a:lstStyle>
            <a:lvl1pPr marL="228600" indent="-228600">
              <a:defRPr sz="2000"/>
            </a:lvl1pPr>
            <a:lvl2pPr marL="517525" indent="-179388">
              <a:defRPr sz="1800"/>
            </a:lvl2pPr>
            <a:lvl3pPr marL="860425" indent="-174625">
              <a:defRPr sz="1600"/>
            </a:lvl3pPr>
            <a:lvl4pPr marL="1203325" indent="-169863">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8"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Tree>
    <p:extLst>
      <p:ext uri="{BB962C8B-B14F-4D97-AF65-F5344CB8AC3E}">
        <p14:creationId xmlns:p14="http://schemas.microsoft.com/office/powerpoint/2010/main" val="369193651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2"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12"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21" name="Text Placeholder 9"/>
          <p:cNvSpPr>
            <a:spLocks noGrp="1"/>
          </p:cNvSpPr>
          <p:nvPr>
            <p:ph type="body" sz="quarter" idx="30"/>
          </p:nvPr>
        </p:nvSpPr>
        <p:spPr bwMode="gray">
          <a:xfrm>
            <a:off x="891704"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2" name="Content Placeholder 4"/>
          <p:cNvSpPr>
            <a:spLocks noGrp="1"/>
          </p:cNvSpPr>
          <p:nvPr>
            <p:ph sz="quarter" idx="35"/>
          </p:nvPr>
        </p:nvSpPr>
        <p:spPr bwMode="gray">
          <a:xfrm>
            <a:off x="892175" y="2298701"/>
            <a:ext cx="5212080" cy="3632200"/>
          </a:xfrm>
          <a:noFill/>
        </p:spPr>
        <p:txBody>
          <a:bodyPr/>
          <a:lstStyle>
            <a:lvl1pPr marL="228600" indent="-228600">
              <a:spcBef>
                <a:spcPts val="1600"/>
              </a:spcBef>
              <a:defRPr sz="1800"/>
            </a:lvl1pPr>
            <a:lvl2pPr marL="517525" indent="-179388">
              <a:spcBef>
                <a:spcPts val="800"/>
              </a:spcBef>
              <a:defRPr sz="1600"/>
            </a:lvl2pPr>
            <a:lvl3pPr marL="860425" indent="-174625">
              <a:spcBef>
                <a:spcPts val="400"/>
              </a:spcBef>
              <a:defRPr sz="1400"/>
            </a:lvl3pPr>
            <a:lvl4pPr marL="1203325" indent="-169863">
              <a:spcBef>
                <a:spcPts val="2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9"/>
          <p:cNvSpPr>
            <a:spLocks noGrp="1"/>
          </p:cNvSpPr>
          <p:nvPr>
            <p:ph type="body" sz="quarter" idx="32"/>
          </p:nvPr>
        </p:nvSpPr>
        <p:spPr bwMode="gray">
          <a:xfrm>
            <a:off x="6370789"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4" name="Content Placeholder 4"/>
          <p:cNvSpPr>
            <a:spLocks noGrp="1"/>
          </p:cNvSpPr>
          <p:nvPr>
            <p:ph sz="quarter" idx="36"/>
          </p:nvPr>
        </p:nvSpPr>
        <p:spPr bwMode="gray">
          <a:xfrm>
            <a:off x="6370320" y="2298701"/>
            <a:ext cx="5212080" cy="3632200"/>
          </a:xfrm>
          <a:noFill/>
        </p:spPr>
        <p:txBody>
          <a:bodyPr/>
          <a:lstStyle>
            <a:lvl1pPr marL="228600" indent="-228600">
              <a:spcBef>
                <a:spcPts val="1600"/>
              </a:spcBef>
              <a:defRPr sz="1800"/>
            </a:lvl1pPr>
            <a:lvl2pPr marL="517525" indent="-179388">
              <a:spcBef>
                <a:spcPts val="800"/>
              </a:spcBef>
              <a:defRPr sz="1600"/>
            </a:lvl2pPr>
            <a:lvl3pPr marL="860425" indent="-174625">
              <a:spcBef>
                <a:spcPts val="400"/>
              </a:spcBef>
              <a:defRPr sz="1400"/>
            </a:lvl3pPr>
            <a:lvl4pPr marL="1203325" indent="-169863">
              <a:spcBef>
                <a:spcPts val="2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Tree>
    <p:extLst>
      <p:ext uri="{BB962C8B-B14F-4D97-AF65-F5344CB8AC3E}">
        <p14:creationId xmlns:p14="http://schemas.microsoft.com/office/powerpoint/2010/main" val="18593767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Left Two Right Content">
    <p:spTree>
      <p:nvGrpSpPr>
        <p:cNvPr id="1" name=""/>
        <p:cNvGrpSpPr/>
        <p:nvPr/>
      </p:nvGrpSpPr>
      <p:grpSpPr>
        <a:xfrm>
          <a:off x="0" y="0"/>
          <a:ext cx="0" cy="0"/>
          <a:chOff x="0" y="0"/>
          <a:chExt cx="0" cy="0"/>
        </a:xfrm>
      </p:grpSpPr>
      <p:sp>
        <p:nvSpPr>
          <p:cNvPr id="14" name="Content Placeholder 4"/>
          <p:cNvSpPr>
            <a:spLocks noGrp="1"/>
          </p:cNvSpPr>
          <p:nvPr>
            <p:ph sz="quarter" idx="36"/>
          </p:nvPr>
        </p:nvSpPr>
        <p:spPr bwMode="gray">
          <a:xfrm>
            <a:off x="6369851" y="2298701"/>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a:p>
        </p:txBody>
      </p:sp>
      <p:sp>
        <p:nvSpPr>
          <p:cNvPr id="11" name="Text Placeholder 9"/>
          <p:cNvSpPr>
            <a:spLocks noGrp="1"/>
          </p:cNvSpPr>
          <p:nvPr>
            <p:ph type="body" sz="quarter" idx="30"/>
          </p:nvPr>
        </p:nvSpPr>
        <p:spPr bwMode="gray">
          <a:xfrm>
            <a:off x="891704"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12" name="Text Placeholder 9"/>
          <p:cNvSpPr>
            <a:spLocks noGrp="1"/>
          </p:cNvSpPr>
          <p:nvPr>
            <p:ph type="body" sz="quarter" idx="32"/>
          </p:nvPr>
        </p:nvSpPr>
        <p:spPr bwMode="gray">
          <a:xfrm>
            <a:off x="6370320"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4"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10"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13" name="Content Placeholder 4"/>
          <p:cNvSpPr>
            <a:spLocks noGrp="1"/>
          </p:cNvSpPr>
          <p:nvPr>
            <p:ph sz="quarter" idx="35"/>
          </p:nvPr>
        </p:nvSpPr>
        <p:spPr bwMode="gray">
          <a:xfrm>
            <a:off x="892175" y="2298701"/>
            <a:ext cx="5212080" cy="3632200"/>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4"/>
          <p:cNvSpPr>
            <a:spLocks noGrp="1"/>
          </p:cNvSpPr>
          <p:nvPr>
            <p:ph sz="quarter" idx="37"/>
          </p:nvPr>
        </p:nvSpPr>
        <p:spPr bwMode="gray">
          <a:xfrm>
            <a:off x="6369851" y="4433255"/>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9"/>
          <p:cNvSpPr>
            <a:spLocks noGrp="1"/>
          </p:cNvSpPr>
          <p:nvPr>
            <p:ph type="body" sz="quarter" idx="38"/>
          </p:nvPr>
        </p:nvSpPr>
        <p:spPr bwMode="gray">
          <a:xfrm>
            <a:off x="6370320" y="3887153"/>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38175202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Left One Right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14"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17" name="Text Placeholder 9"/>
          <p:cNvSpPr>
            <a:spLocks noGrp="1"/>
          </p:cNvSpPr>
          <p:nvPr>
            <p:ph type="body" sz="quarter" idx="30"/>
          </p:nvPr>
        </p:nvSpPr>
        <p:spPr bwMode="gray">
          <a:xfrm>
            <a:off x="891704"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18" name="Text Placeholder 9"/>
          <p:cNvSpPr>
            <a:spLocks noGrp="1"/>
          </p:cNvSpPr>
          <p:nvPr>
            <p:ph type="body" sz="quarter" idx="32"/>
          </p:nvPr>
        </p:nvSpPr>
        <p:spPr bwMode="gray">
          <a:xfrm>
            <a:off x="6370789"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6"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11" name="Content Placeholder 4"/>
          <p:cNvSpPr>
            <a:spLocks noGrp="1"/>
          </p:cNvSpPr>
          <p:nvPr>
            <p:ph sz="quarter" idx="35"/>
          </p:nvPr>
        </p:nvSpPr>
        <p:spPr bwMode="gray">
          <a:xfrm>
            <a:off x="892175" y="2298701"/>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4"/>
          <p:cNvSpPr>
            <a:spLocks noGrp="1"/>
          </p:cNvSpPr>
          <p:nvPr>
            <p:ph sz="quarter" idx="37"/>
          </p:nvPr>
        </p:nvSpPr>
        <p:spPr bwMode="gray">
          <a:xfrm>
            <a:off x="6370320" y="2298701"/>
            <a:ext cx="5212080" cy="3632200"/>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9"/>
          <p:cNvSpPr>
            <a:spLocks noGrp="1"/>
          </p:cNvSpPr>
          <p:nvPr>
            <p:ph type="body" sz="quarter" idx="38"/>
          </p:nvPr>
        </p:nvSpPr>
        <p:spPr bwMode="gray">
          <a:xfrm>
            <a:off x="891704" y="3886676"/>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15" name="Content Placeholder 4"/>
          <p:cNvSpPr>
            <a:spLocks noGrp="1"/>
          </p:cNvSpPr>
          <p:nvPr>
            <p:ph sz="quarter" idx="39"/>
          </p:nvPr>
        </p:nvSpPr>
        <p:spPr bwMode="gray">
          <a:xfrm>
            <a:off x="892175" y="4432778"/>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88497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16"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23"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13" name="Text Placeholder 9"/>
          <p:cNvSpPr>
            <a:spLocks noGrp="1"/>
          </p:cNvSpPr>
          <p:nvPr>
            <p:ph type="body" sz="quarter" idx="30"/>
          </p:nvPr>
        </p:nvSpPr>
        <p:spPr bwMode="gray">
          <a:xfrm>
            <a:off x="891704"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14" name="Content Placeholder 4"/>
          <p:cNvSpPr>
            <a:spLocks noGrp="1"/>
          </p:cNvSpPr>
          <p:nvPr>
            <p:ph sz="quarter" idx="35"/>
          </p:nvPr>
        </p:nvSpPr>
        <p:spPr bwMode="gray">
          <a:xfrm>
            <a:off x="892175" y="2298701"/>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9"/>
          <p:cNvSpPr>
            <a:spLocks noGrp="1"/>
          </p:cNvSpPr>
          <p:nvPr>
            <p:ph type="body" sz="quarter" idx="38"/>
          </p:nvPr>
        </p:nvSpPr>
        <p:spPr bwMode="gray">
          <a:xfrm>
            <a:off x="891704" y="3886676"/>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2" name="Content Placeholder 4"/>
          <p:cNvSpPr>
            <a:spLocks noGrp="1"/>
          </p:cNvSpPr>
          <p:nvPr>
            <p:ph sz="quarter" idx="39"/>
          </p:nvPr>
        </p:nvSpPr>
        <p:spPr bwMode="gray">
          <a:xfrm>
            <a:off x="892175" y="4432778"/>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4"/>
          <p:cNvSpPr>
            <a:spLocks noGrp="1"/>
          </p:cNvSpPr>
          <p:nvPr>
            <p:ph sz="quarter" idx="36"/>
          </p:nvPr>
        </p:nvSpPr>
        <p:spPr bwMode="gray">
          <a:xfrm>
            <a:off x="6369851" y="2298701"/>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9"/>
          <p:cNvSpPr>
            <a:spLocks noGrp="1"/>
          </p:cNvSpPr>
          <p:nvPr>
            <p:ph type="body" sz="quarter" idx="32"/>
          </p:nvPr>
        </p:nvSpPr>
        <p:spPr bwMode="gray">
          <a:xfrm>
            <a:off x="6370320"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6" name="Content Placeholder 4"/>
          <p:cNvSpPr>
            <a:spLocks noGrp="1"/>
          </p:cNvSpPr>
          <p:nvPr>
            <p:ph sz="quarter" idx="37"/>
          </p:nvPr>
        </p:nvSpPr>
        <p:spPr bwMode="gray">
          <a:xfrm>
            <a:off x="6369851" y="4433255"/>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9"/>
          <p:cNvSpPr>
            <a:spLocks noGrp="1"/>
          </p:cNvSpPr>
          <p:nvPr>
            <p:ph type="body" sz="quarter" idx="40"/>
          </p:nvPr>
        </p:nvSpPr>
        <p:spPr bwMode="gray">
          <a:xfrm>
            <a:off x="6370320" y="3887153"/>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2715930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Slide Number Placeholder 5"/>
          <p:cNvSpPr txBox="1">
            <a:spLocks/>
          </p:cNvSpPr>
          <p:nvPr/>
        </p:nvSpPr>
        <p:spPr bwMode="gray">
          <a:xfrm>
            <a:off x="11402848" y="6545231"/>
            <a:ext cx="584200" cy="120184"/>
          </a:xfrm>
          <a:prstGeom prst="rect">
            <a:avLst/>
          </a:prstGeom>
        </p:spPr>
        <p:txBody>
          <a:bodyPr wrap="non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chemeClr val="tx1"/>
                </a:solidFill>
              </a:rPr>
              <a:pPr/>
              <a:t>‹#›</a:t>
            </a:fld>
            <a:endParaRPr lang="en-US" sz="800" dirty="0">
              <a:solidFill>
                <a:schemeClr val="tx1"/>
              </a:solidFill>
            </a:endParaRPr>
          </a:p>
        </p:txBody>
      </p:sp>
      <p:sp>
        <p:nvSpPr>
          <p:cNvPr id="2" name="Title Placeholder 1"/>
          <p:cNvSpPr>
            <a:spLocks noGrp="1"/>
          </p:cNvSpPr>
          <p:nvPr>
            <p:ph type="title"/>
          </p:nvPr>
        </p:nvSpPr>
        <p:spPr bwMode="gray">
          <a:xfrm>
            <a:off x="891705" y="0"/>
            <a:ext cx="10690696" cy="1114661"/>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891705" y="1752600"/>
            <a:ext cx="10614675" cy="41727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bwMode="gray">
          <a:xfrm>
            <a:off x="457201" y="0"/>
            <a:ext cx="1188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p:cNvSpPr>
            <a:spLocks noEditPoints="1"/>
          </p:cNvSpPr>
          <p:nvPr/>
        </p:nvSpPr>
        <p:spPr bwMode="gray">
          <a:xfrm>
            <a:off x="10718157" y="6343650"/>
            <a:ext cx="860634" cy="309562"/>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bwMode="gray">
          <a:xfrm>
            <a:off x="-1689099" y="0"/>
            <a:ext cx="1570228" cy="600164"/>
          </a:xfrm>
          <a:prstGeom prst="rect">
            <a:avLst/>
          </a:prstGeom>
          <a:solidFill>
            <a:schemeClr val="tx2"/>
          </a:solidFill>
        </p:spPr>
        <p:txBody>
          <a:bodyPr wrap="square" rtlCol="0">
            <a:spAutoFit/>
          </a:bodyPr>
          <a:lstStyle/>
          <a:p>
            <a:r>
              <a:rPr lang="en-US" sz="1100" b="0" dirty="0" smtClean="0">
                <a:solidFill>
                  <a:schemeClr val="bg1"/>
                </a:solidFill>
              </a:rPr>
              <a:t>See Appendix for instructions</a:t>
            </a:r>
            <a:r>
              <a:rPr lang="en-US" sz="1100" b="0" baseline="0" dirty="0" smtClean="0">
                <a:solidFill>
                  <a:schemeClr val="bg1"/>
                </a:solidFill>
              </a:rPr>
              <a:t> on how to change sidebar photo</a:t>
            </a:r>
            <a:endParaRPr lang="en-US" sz="1100" b="0" dirty="0" smtClean="0">
              <a:solidFill>
                <a:schemeClr val="bg1"/>
              </a:solidFill>
            </a:endParaRPr>
          </a:p>
        </p:txBody>
      </p:sp>
      <p:pic>
        <p:nvPicPr>
          <p:cNvPr id="9" name="Picture Placeholder 6"/>
          <p:cNvPicPr>
            <a:picLocks noChangeAspect="1"/>
          </p:cNvPicPr>
          <p:nvPr/>
        </p:nvPicPr>
        <p:blipFill>
          <a:blip r:embed="rId17">
            <a:extLst>
              <a:ext uri="{28A0092B-C50C-407E-A947-70E740481C1C}">
                <a14:useLocalDpi xmlns:a14="http://schemas.microsoft.com/office/drawing/2010/main" val="0"/>
              </a:ext>
            </a:extLst>
          </a:blip>
          <a:stretch>
            <a:fillRect/>
          </a:stretch>
        </p:blipFill>
        <p:spPr bwMode="gray">
          <a:xfrm>
            <a:off x="1" y="0"/>
            <a:ext cx="457200" cy="6858000"/>
          </a:xfrm>
          <a:prstGeom prst="rect">
            <a:avLst/>
          </a:prstGeom>
        </p:spPr>
      </p:pic>
    </p:spTree>
    <p:extLst>
      <p:ext uri="{BB962C8B-B14F-4D97-AF65-F5344CB8AC3E}">
        <p14:creationId xmlns:p14="http://schemas.microsoft.com/office/powerpoint/2010/main" val="1633675084"/>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4" r:id="rId3"/>
    <p:sldLayoutId id="2147483650" r:id="rId4"/>
    <p:sldLayoutId id="2147483655" r:id="rId5"/>
    <p:sldLayoutId id="2147483656" r:id="rId6"/>
    <p:sldLayoutId id="2147483658" r:id="rId7"/>
    <p:sldLayoutId id="2147483659" r:id="rId8"/>
    <p:sldLayoutId id="2147483657" r:id="rId9"/>
    <p:sldLayoutId id="2147483664" r:id="rId10"/>
    <p:sldLayoutId id="2147483665" r:id="rId11"/>
    <p:sldLayoutId id="2147483666" r:id="rId12"/>
    <p:sldLayoutId id="2147483667" r:id="rId13"/>
    <p:sldLayoutId id="2147483668" r:id="rId14"/>
    <p:sldLayoutId id="2147483672" r:id="rId15"/>
  </p:sldLayoutIdLst>
  <p:timing>
    <p:tnLst>
      <p:par>
        <p:cTn id="1" dur="indefinite" restart="never" nodeType="tmRoot"/>
      </p:par>
    </p:tnLst>
  </p:timing>
  <p:txStyles>
    <p:titleStyle>
      <a:lvl1pPr algn="l" defTabSz="914400" rtl="0" eaLnBrk="1" latinLnBrk="0" hangingPunct="1">
        <a:lnSpc>
          <a:spcPct val="90000"/>
        </a:lnSpc>
        <a:spcBef>
          <a:spcPts val="600"/>
        </a:spcBef>
        <a:buNone/>
        <a:defRPr sz="3200" b="1" kern="1200">
          <a:solidFill>
            <a:schemeClr val="accent1"/>
          </a:solidFill>
          <a:latin typeface="+mj-lt"/>
          <a:ea typeface="+mj-ea"/>
          <a:cs typeface="+mj-cs"/>
        </a:defRPr>
      </a:lvl1pPr>
    </p:titleStyle>
    <p:bodyStyle>
      <a:lvl1pPr marL="292608" indent="-292608" algn="l" defTabSz="914400" rtl="0" eaLnBrk="1" latinLnBrk="0" hangingPunct="1">
        <a:lnSpc>
          <a:spcPct val="90000"/>
        </a:lnSpc>
        <a:spcBef>
          <a:spcPts val="2000"/>
        </a:spcBef>
        <a:buClr>
          <a:schemeClr val="accent1"/>
        </a:buClr>
        <a:buSzPct val="100000"/>
        <a:buFont typeface="Wingdings" panose="05000000000000000000" pitchFamily="2" charset="2"/>
        <a:buChar char="§"/>
        <a:defRPr sz="2400" kern="1200">
          <a:solidFill>
            <a:schemeClr val="tx1"/>
          </a:solidFill>
          <a:latin typeface="+mn-lt"/>
          <a:ea typeface="+mn-ea"/>
          <a:cs typeface="+mn-cs"/>
        </a:defRPr>
      </a:lvl1pPr>
      <a:lvl2pPr marL="566928" indent="-228600" algn="l" defTabSz="914400" rtl="0" eaLnBrk="1" latinLnBrk="0" hangingPunct="1">
        <a:lnSpc>
          <a:spcPct val="90000"/>
        </a:lnSpc>
        <a:spcBef>
          <a:spcPts val="1000"/>
        </a:spcBef>
        <a:buClr>
          <a:schemeClr val="accent1"/>
        </a:buClr>
        <a:buSzPct val="110000"/>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3pPr>
      <a:lvl4pPr marL="1252728" indent="-219456" algn="l" defTabSz="914400" rtl="0" eaLnBrk="1" latinLnBrk="0" hangingPunct="1">
        <a:lnSpc>
          <a:spcPct val="90000"/>
        </a:lnSpc>
        <a:spcBef>
          <a:spcPts val="2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481328" indent="-173736" algn="l" defTabSz="914400" rtl="0" eaLnBrk="1" latinLnBrk="0" hangingPunct="1">
        <a:lnSpc>
          <a:spcPct val="90000"/>
        </a:lnSpc>
        <a:spcBef>
          <a:spcPts val="100"/>
        </a:spcBef>
        <a:buClr>
          <a:schemeClr val="accent1"/>
        </a:buClr>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736" userDrawn="1">
          <p15:clr>
            <a:srgbClr val="F26B43"/>
          </p15:clr>
        </p15:guide>
        <p15:guide id="2" pos="552" userDrawn="1">
          <p15:clr>
            <a:srgbClr val="F26B43"/>
          </p15:clr>
        </p15:guide>
        <p15:guide id="3" pos="7296" userDrawn="1">
          <p15:clr>
            <a:srgbClr val="F26B43"/>
          </p15:clr>
        </p15:guide>
        <p15:guide id="4" orient="horz" pos="720" userDrawn="1">
          <p15:clr>
            <a:srgbClr val="F26B43"/>
          </p15:clr>
        </p15:guide>
        <p15:guide id="5" pos="6768" userDrawn="1">
          <p15:clr>
            <a:srgbClr val="F26B43"/>
          </p15:clr>
        </p15:guide>
        <p15:guide id="6" orient="horz" pos="1104" userDrawn="1">
          <p15:clr>
            <a:srgbClr val="F26B43"/>
          </p15:clr>
        </p15:guide>
        <p15:guide id="7" pos="4008" userDrawn="1">
          <p15:clr>
            <a:srgbClr val="F26B43"/>
          </p15:clr>
        </p15:guide>
        <p15:guide id="8" pos="3840" userDrawn="1">
          <p15:clr>
            <a:srgbClr val="F26B43"/>
          </p15:clr>
        </p15:guide>
        <p15:guide id="9" pos="10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blog.revolutionanalytics.com/2015/09/using-r-with-jupyter-notebooks.ht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conda.pydata.org/miniconda.html" TargetMode="External"/><Relationship Id="rId4" Type="http://schemas.openxmlformats.org/officeDocument/2006/relationships/hyperlink" Target="https://github.com/DaveSnell/Demo-of-R-in-Jupyter-noteboo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wolframalpha.com/faceboo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75708" y="2079523"/>
            <a:ext cx="6620991" cy="2039849"/>
          </a:xfrm>
        </p:spPr>
        <p:txBody>
          <a:bodyPr/>
          <a:lstStyle/>
          <a:p>
            <a:pPr algn="ctr"/>
            <a:r>
              <a:rPr lang="en-US" sz="4000" dirty="0" smtClean="0"/>
              <a:t>R U up on R?</a:t>
            </a:r>
            <a:br>
              <a:rPr lang="en-US" sz="4000" dirty="0" smtClean="0"/>
            </a:br>
            <a:r>
              <a:rPr lang="en-US" sz="2800" dirty="0"/>
              <a:t>Society of Actuaries</a:t>
            </a:r>
            <a:br>
              <a:rPr lang="en-US" sz="2800" dirty="0"/>
            </a:br>
            <a:r>
              <a:rPr lang="en-US" sz="2800" dirty="0"/>
              <a:t>Health Meeting – </a:t>
            </a:r>
            <a:r>
              <a:rPr lang="en-US" sz="2800" dirty="0" smtClean="0"/>
              <a:t>Philadelphia, PA</a:t>
            </a:r>
            <a:br>
              <a:rPr lang="en-US" sz="2800" dirty="0" smtClean="0"/>
            </a:br>
            <a:r>
              <a:rPr lang="en-US" sz="2800" dirty="0" smtClean="0"/>
              <a:t>15-June-2016 10:00 – 11:30 am</a:t>
            </a:r>
            <a:r>
              <a:rPr lang="en-US" sz="4000" dirty="0"/>
              <a:t/>
            </a:r>
            <a:br>
              <a:rPr lang="en-US" sz="4000" dirty="0"/>
            </a:br>
            <a:endParaRPr lang="en-US" sz="4000" dirty="0"/>
          </a:p>
        </p:txBody>
      </p:sp>
      <p:sp>
        <p:nvSpPr>
          <p:cNvPr id="17" name="Subtitle 16"/>
          <p:cNvSpPr>
            <a:spLocks noGrp="1"/>
          </p:cNvSpPr>
          <p:nvPr>
            <p:ph type="subTitle" idx="1"/>
          </p:nvPr>
        </p:nvSpPr>
        <p:spPr>
          <a:xfrm>
            <a:off x="5107422" y="4655698"/>
            <a:ext cx="6613728" cy="309272"/>
          </a:xfrm>
        </p:spPr>
        <p:txBody>
          <a:bodyPr/>
          <a:lstStyle/>
          <a:p>
            <a:r>
              <a:rPr lang="en-US" dirty="0" smtClean="0"/>
              <a:t>By Dave Snell, ASA, MAAA, CLU, </a:t>
            </a:r>
            <a:r>
              <a:rPr lang="en-US" dirty="0" err="1" smtClean="0"/>
              <a:t>ChFC</a:t>
            </a:r>
            <a:r>
              <a:rPr lang="en-US" dirty="0" smtClean="0"/>
              <a:t>, FLMI, ACS, ARA, MCP</a:t>
            </a:r>
            <a:endParaRPr lang="en-US" dirty="0"/>
          </a:p>
        </p:txBody>
      </p:sp>
      <p:sp>
        <p:nvSpPr>
          <p:cNvPr id="6" name="Text Placeholder 5"/>
          <p:cNvSpPr>
            <a:spLocks noGrp="1"/>
          </p:cNvSpPr>
          <p:nvPr>
            <p:ph type="body" sz="quarter" idx="11"/>
          </p:nvPr>
        </p:nvSpPr>
        <p:spPr/>
        <p:txBody>
          <a:bodyPr/>
          <a:lstStyle/>
          <a:p>
            <a:r>
              <a:rPr lang="en-US" dirty="0" smtClean="0"/>
              <a:t>14-June-2016</a:t>
            </a:r>
            <a:endParaRPr lang="en-US" dirty="0"/>
          </a:p>
        </p:txBody>
      </p:sp>
      <p:sp>
        <p:nvSpPr>
          <p:cNvPr id="12" name="Text Placeholder 11"/>
          <p:cNvSpPr>
            <a:spLocks noGrp="1"/>
          </p:cNvSpPr>
          <p:nvPr>
            <p:ph type="body" sz="quarter" idx="12"/>
          </p:nvPr>
        </p:nvSpPr>
        <p:spPr>
          <a:xfrm>
            <a:off x="5075238" y="5184861"/>
            <a:ext cx="6619875" cy="600529"/>
          </a:xfrm>
        </p:spPr>
        <p:txBody>
          <a:bodyPr>
            <a:normAutofit fontScale="85000" lnSpcReduction="20000"/>
          </a:bodyPr>
          <a:lstStyle/>
          <a:p>
            <a:r>
              <a:rPr lang="en-US" dirty="0" smtClean="0"/>
              <a:t>Technology Evangelist</a:t>
            </a:r>
            <a:endParaRPr lang="en-US" dirty="0"/>
          </a:p>
          <a:p>
            <a:r>
              <a:rPr lang="en-US" dirty="0" smtClean="0"/>
              <a:t>RGA</a:t>
            </a:r>
            <a:endParaRPr lang="en-US"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59" r="17859"/>
          <a:stretch>
            <a:fillRect/>
          </a:stretch>
        </p:blipFill>
        <p:spPr/>
      </p:pic>
    </p:spTree>
    <p:extLst>
      <p:ext uri="{BB962C8B-B14F-4D97-AF65-F5344CB8AC3E}">
        <p14:creationId xmlns:p14="http://schemas.microsoft.com/office/powerpoint/2010/main" val="3186800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 can be “ or ‘ but be consistent</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p:txBody>
          <a:bodyPr/>
          <a:lstStyle/>
          <a:p>
            <a:r>
              <a:rPr lang="en-US" dirty="0" smtClean="0"/>
              <a:t>Single </a:t>
            </a:r>
            <a:r>
              <a:rPr lang="en-US" dirty="0"/>
              <a:t>or double quotes can be used to enclose strings. This allows you to use them in strings.</a:t>
            </a:r>
          </a:p>
          <a:p>
            <a:r>
              <a:rPr lang="en-US" dirty="0"/>
              <a:t>A&lt;-‘</a:t>
            </a:r>
            <a:r>
              <a:rPr lang="en-US" dirty="0" err="1"/>
              <a:t>abc</a:t>
            </a:r>
            <a:r>
              <a:rPr lang="en-US" dirty="0"/>
              <a:t>’, B=”</a:t>
            </a:r>
            <a:r>
              <a:rPr lang="en-US" dirty="0" err="1" smtClean="0"/>
              <a:t>abc</a:t>
            </a:r>
            <a:r>
              <a:rPr lang="en-US" dirty="0"/>
              <a:t>”, C&lt;-“doesn’t cause error”, D=’it is ”OK” to include quotes in strings’</a:t>
            </a:r>
          </a:p>
          <a:p>
            <a:pPr latinLnBrk="1"/>
            <a:endParaRPr lang="en-US" dirty="0" smtClean="0"/>
          </a:p>
          <a:p>
            <a:pPr latinLnBrk="1"/>
            <a:endParaRPr lang="en-US" dirty="0"/>
          </a:p>
          <a:p>
            <a:pPr latinLnBrk="1"/>
            <a:r>
              <a:rPr lang="en-US" sz="3200" dirty="0">
                <a:solidFill>
                  <a:srgbClr val="E31B23"/>
                </a:solidFill>
              </a:rPr>
              <a:t>R is case sensitive: </a:t>
            </a:r>
            <a:endParaRPr lang="en-US" sz="3200" dirty="0" smtClean="0">
              <a:solidFill>
                <a:srgbClr val="E31B23"/>
              </a:solidFill>
            </a:endParaRPr>
          </a:p>
          <a:p>
            <a:pPr latinLnBrk="1"/>
            <a:r>
              <a:rPr lang="en-US" dirty="0" smtClean="0"/>
              <a:t>ABC</a:t>
            </a:r>
            <a:r>
              <a:rPr lang="en-US" dirty="0"/>
              <a:t>, </a:t>
            </a:r>
            <a:r>
              <a:rPr lang="en-US" dirty="0" err="1"/>
              <a:t>abc</a:t>
            </a:r>
            <a:r>
              <a:rPr lang="en-US" dirty="0"/>
              <a:t>, </a:t>
            </a:r>
            <a:r>
              <a:rPr lang="en-US" dirty="0" err="1"/>
              <a:t>Abc</a:t>
            </a:r>
            <a:r>
              <a:rPr lang="en-US" dirty="0"/>
              <a:t>, </a:t>
            </a:r>
            <a:r>
              <a:rPr lang="en-US" dirty="0" err="1"/>
              <a:t>aBc</a:t>
            </a:r>
            <a:r>
              <a:rPr lang="en-US" dirty="0"/>
              <a:t>, </a:t>
            </a:r>
            <a:r>
              <a:rPr lang="en-US" dirty="0" err="1"/>
              <a:t>abC</a:t>
            </a:r>
            <a:r>
              <a:rPr lang="en-US" dirty="0"/>
              <a:t>, </a:t>
            </a:r>
            <a:r>
              <a:rPr lang="en-US" dirty="0" err="1"/>
              <a:t>ABc</a:t>
            </a:r>
            <a:r>
              <a:rPr lang="en-US" dirty="0"/>
              <a:t>, </a:t>
            </a:r>
            <a:r>
              <a:rPr lang="en-US" dirty="0" err="1"/>
              <a:t>AbC</a:t>
            </a:r>
            <a:r>
              <a:rPr lang="en-US" dirty="0"/>
              <a:t>, </a:t>
            </a:r>
            <a:r>
              <a:rPr lang="en-US" dirty="0" err="1"/>
              <a:t>aBC</a:t>
            </a:r>
            <a:r>
              <a:rPr lang="en-US" dirty="0"/>
              <a:t> are eight different variables</a:t>
            </a:r>
            <a:r>
              <a:rPr lang="en-US" dirty="0" smtClean="0"/>
              <a:t>.“</a:t>
            </a:r>
          </a:p>
          <a:p>
            <a:pPr latinLnBrk="1"/>
            <a:endParaRPr lang="en-US" dirty="0"/>
          </a:p>
          <a:p>
            <a:pPr latinLnBrk="1"/>
            <a:endParaRPr lang="en-US" dirty="0"/>
          </a:p>
          <a:p>
            <a:pPr latinLnBrk="1"/>
            <a:r>
              <a:rPr lang="en-US" sz="3200" dirty="0">
                <a:solidFill>
                  <a:srgbClr val="E31B23"/>
                </a:solidFill>
              </a:rPr>
              <a:t>most common variable types: </a:t>
            </a:r>
          </a:p>
          <a:p>
            <a:pPr marL="342900" indent="-342900" latinLnBrk="1">
              <a:buFont typeface="Arial" panose="020B0604020202020204" pitchFamily="34" charset="0"/>
              <a:buChar char="•"/>
            </a:pPr>
            <a:r>
              <a:rPr lang="en-US" dirty="0" smtClean="0"/>
              <a:t>numeric </a:t>
            </a:r>
            <a:r>
              <a:rPr lang="en-US" dirty="0"/>
              <a:t>(5.3, 7, pi), </a:t>
            </a:r>
            <a:endParaRPr lang="en-US" dirty="0" smtClean="0"/>
          </a:p>
          <a:p>
            <a:pPr marL="342900" indent="-342900" latinLnBrk="1">
              <a:buFont typeface="Arial" panose="020B0604020202020204" pitchFamily="34" charset="0"/>
              <a:buChar char="•"/>
            </a:pPr>
            <a:r>
              <a:rPr lang="en-US" dirty="0" smtClean="0"/>
              <a:t>character </a:t>
            </a:r>
            <a:r>
              <a:rPr lang="en-US" dirty="0"/>
              <a:t>(‘a string’, “a string”), </a:t>
            </a:r>
            <a:endParaRPr lang="en-US" dirty="0" smtClean="0"/>
          </a:p>
          <a:p>
            <a:pPr marL="342900" indent="-342900" latinLnBrk="1">
              <a:buFont typeface="Arial" panose="020B0604020202020204" pitchFamily="34" charset="0"/>
              <a:buChar char="•"/>
            </a:pPr>
            <a:r>
              <a:rPr lang="en-US" dirty="0" smtClean="0"/>
              <a:t>Boolean </a:t>
            </a:r>
            <a:r>
              <a:rPr lang="en-US" dirty="0"/>
              <a:t>(TRUE, FALSE, T, F)</a:t>
            </a:r>
          </a:p>
          <a:p>
            <a:r>
              <a:rPr lang="en-US" dirty="0"/>
              <a:t> </a:t>
            </a:r>
          </a:p>
          <a:p>
            <a:r>
              <a:rPr lang="en-US" dirty="0"/>
              <a:t>to see type, use class(X)[1] "numeric" </a:t>
            </a:r>
            <a:endParaRPr lang="en-US" dirty="0" smtClean="0"/>
          </a:p>
          <a:p>
            <a:r>
              <a:rPr lang="en-US" dirty="0" smtClean="0"/>
              <a:t>to </a:t>
            </a:r>
            <a:r>
              <a:rPr lang="en-US" dirty="0"/>
              <a:t>test type, </a:t>
            </a:r>
            <a:r>
              <a:rPr lang="en-US" dirty="0" smtClean="0"/>
              <a:t>use </a:t>
            </a:r>
            <a:r>
              <a:rPr lang="en-US" dirty="0" err="1" smtClean="0"/>
              <a:t>is.numeric</a:t>
            </a:r>
            <a:r>
              <a:rPr lang="en-US" dirty="0" smtClean="0"/>
              <a:t>(X</a:t>
            </a:r>
            <a:r>
              <a:rPr lang="en-US" dirty="0"/>
              <a:t>), </a:t>
            </a:r>
            <a:r>
              <a:rPr lang="en-US" dirty="0" err="1"/>
              <a:t>is.character</a:t>
            </a:r>
            <a:r>
              <a:rPr lang="en-US" dirty="0"/>
              <a:t>(X), </a:t>
            </a:r>
            <a:r>
              <a:rPr lang="en-US" dirty="0" err="1"/>
              <a:t>is.boolean</a:t>
            </a:r>
            <a:r>
              <a:rPr lang="en-US" dirty="0"/>
              <a:t>(X), etc.  </a:t>
            </a:r>
          </a:p>
        </p:txBody>
      </p:sp>
    </p:spTree>
    <p:extLst>
      <p:ext uri="{BB962C8B-B14F-4D97-AF65-F5344CB8AC3E}">
        <p14:creationId xmlns:p14="http://schemas.microsoft.com/office/powerpoint/2010/main" val="2786912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more tips:</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a:xfrm>
            <a:off x="891704" y="1147666"/>
            <a:ext cx="10690697" cy="5043583"/>
          </a:xfrm>
        </p:spPr>
        <p:txBody>
          <a:bodyPr/>
          <a:lstStyle/>
          <a:p>
            <a:endParaRPr lang="en-US" dirty="0" smtClean="0"/>
          </a:p>
          <a:p>
            <a:r>
              <a:rPr lang="en-US" sz="3200" dirty="0" smtClean="0">
                <a:solidFill>
                  <a:srgbClr val="E31B23"/>
                </a:solidFill>
              </a:rPr>
              <a:t>Be </a:t>
            </a:r>
            <a:r>
              <a:rPr lang="en-US" sz="3200" dirty="0">
                <a:solidFill>
                  <a:srgbClr val="E31B23"/>
                </a:solidFill>
              </a:rPr>
              <a:t>careful; with the = assignment operator</a:t>
            </a:r>
          </a:p>
          <a:p>
            <a:pPr marL="342900" indent="-342900">
              <a:buFont typeface="Arial" panose="020B0604020202020204" pitchFamily="34" charset="0"/>
              <a:buChar char="•"/>
            </a:pPr>
            <a:r>
              <a:rPr lang="en-US" dirty="0"/>
              <a:t>x=10 assigns 10 to </a:t>
            </a:r>
            <a:r>
              <a:rPr lang="en-US" dirty="0" smtClean="0"/>
              <a:t>x</a:t>
            </a:r>
          </a:p>
          <a:p>
            <a:pPr marL="342900" indent="-342900">
              <a:buFont typeface="Arial" panose="020B0604020202020204" pitchFamily="34" charset="0"/>
              <a:buChar char="•"/>
            </a:pPr>
            <a:r>
              <a:rPr lang="en-US" dirty="0" smtClean="0"/>
              <a:t>but </a:t>
            </a:r>
            <a:r>
              <a:rPr lang="en-US" dirty="0"/>
              <a:t>x == 10 tests to see if x equals 10</a:t>
            </a:r>
          </a:p>
          <a:p>
            <a:endParaRPr lang="en-US" dirty="0" smtClean="0"/>
          </a:p>
          <a:p>
            <a:r>
              <a:rPr lang="en-US" sz="3200" dirty="0" smtClean="0">
                <a:solidFill>
                  <a:srgbClr val="E31B23"/>
                </a:solidFill>
              </a:rPr>
              <a:t>Useful </a:t>
            </a:r>
            <a:r>
              <a:rPr lang="en-US" sz="3200" dirty="0">
                <a:solidFill>
                  <a:srgbClr val="E31B23"/>
                </a:solidFill>
              </a:rPr>
              <a:t>functions :</a:t>
            </a:r>
            <a:endParaRPr lang="en-US" dirty="0">
              <a:solidFill>
                <a:srgbClr val="E31B23"/>
              </a:solidFill>
            </a:endParaRPr>
          </a:p>
          <a:p>
            <a:pPr marL="342900" indent="-342900">
              <a:buFont typeface="Arial" panose="020B0604020202020204" pitchFamily="34" charset="0"/>
              <a:buChar char="•"/>
            </a:pPr>
            <a:r>
              <a:rPr lang="en-US" dirty="0" err="1" smtClean="0"/>
              <a:t>getwd</a:t>
            </a:r>
            <a:r>
              <a:rPr lang="en-US" dirty="0"/>
              <a:t>() #get working directory[1] "C:/Users/Dave/Documents"  </a:t>
            </a:r>
          </a:p>
          <a:p>
            <a:pPr marL="342900" indent="-342900" latinLnBrk="1">
              <a:buFont typeface="Arial" panose="020B0604020202020204" pitchFamily="34" charset="0"/>
              <a:buChar char="•"/>
            </a:pPr>
            <a:r>
              <a:rPr lang="en-US" dirty="0" err="1" smtClean="0"/>
              <a:t>ls</a:t>
            </a:r>
            <a:r>
              <a:rPr lang="en-US" dirty="0"/>
              <a:t>() #lists all objects currently defined</a:t>
            </a:r>
          </a:p>
          <a:p>
            <a:pPr latinLnBrk="1"/>
            <a:r>
              <a:rPr lang="en-US" dirty="0"/>
              <a:t>	</a:t>
            </a:r>
            <a:r>
              <a:rPr lang="en-US" dirty="0" smtClean="0"/>
              <a:t>"</a:t>
            </a:r>
            <a:r>
              <a:rPr lang="en-US" dirty="0" err="1" smtClean="0"/>
              <a:t>loc</a:t>
            </a:r>
            <a:r>
              <a:rPr lang="en-US" dirty="0"/>
              <a:t>"       "</a:t>
            </a:r>
            <a:r>
              <a:rPr lang="en-US" dirty="0" err="1"/>
              <a:t>num</a:t>
            </a:r>
            <a:r>
              <a:rPr lang="en-US" dirty="0"/>
              <a:t>"       "rules"     "string"    "system"    "variables" "x"         "X"        </a:t>
            </a:r>
          </a:p>
          <a:p>
            <a:pPr marL="342900" indent="-342900" latinLnBrk="1">
              <a:buFont typeface="Arial" panose="020B0604020202020204" pitchFamily="34" charset="0"/>
              <a:buChar char="•"/>
            </a:pPr>
            <a:r>
              <a:rPr lang="en-US" dirty="0" smtClean="0"/>
              <a:t> </a:t>
            </a:r>
            <a:r>
              <a:rPr lang="en-US" dirty="0" err="1"/>
              <a:t>rm</a:t>
            </a:r>
            <a:r>
              <a:rPr lang="en-US" dirty="0"/>
              <a:t>(</a:t>
            </a:r>
            <a:r>
              <a:rPr lang="en-US" dirty="0" err="1"/>
              <a:t>num</a:t>
            </a:r>
            <a:r>
              <a:rPr lang="en-US" dirty="0"/>
              <a:t>) #removes the object </a:t>
            </a:r>
            <a:r>
              <a:rPr lang="en-US" dirty="0" err="1"/>
              <a:t>num</a:t>
            </a:r>
            <a:r>
              <a:rPr lang="en-US" dirty="0"/>
              <a:t> from memory</a:t>
            </a:r>
          </a:p>
          <a:p>
            <a:pPr latinLnBrk="1"/>
            <a:r>
              <a:rPr lang="en-US" dirty="0" smtClean="0"/>
              <a:t>	 </a:t>
            </a:r>
            <a:r>
              <a:rPr lang="en-US" dirty="0" err="1"/>
              <a:t>ls</a:t>
            </a:r>
            <a:r>
              <a:rPr lang="en-US" dirty="0"/>
              <a:t>()</a:t>
            </a:r>
          </a:p>
          <a:p>
            <a:pPr latinLnBrk="1"/>
            <a:r>
              <a:rPr lang="en-US" dirty="0" smtClean="0"/>
              <a:t>		 </a:t>
            </a:r>
            <a:r>
              <a:rPr lang="en-US" dirty="0"/>
              <a:t>"</a:t>
            </a:r>
            <a:r>
              <a:rPr lang="en-US" dirty="0" err="1"/>
              <a:t>loc</a:t>
            </a:r>
            <a:r>
              <a:rPr lang="en-US" dirty="0"/>
              <a:t>"       "rules"     "string"    "system"    "variables" "x"         "X"        </a:t>
            </a:r>
          </a:p>
          <a:p>
            <a:pPr latinLnBrk="1"/>
            <a:r>
              <a:rPr lang="en-US" dirty="0" smtClean="0"/>
              <a:t>              </a:t>
            </a:r>
            <a:r>
              <a:rPr lang="en-US" dirty="0" err="1" smtClean="0"/>
              <a:t>rm</a:t>
            </a:r>
            <a:r>
              <a:rPr lang="en-US" dirty="0" smtClean="0"/>
              <a:t>(list=</a:t>
            </a:r>
            <a:r>
              <a:rPr lang="en-US" dirty="0" err="1" smtClean="0"/>
              <a:t>ls</a:t>
            </a:r>
            <a:r>
              <a:rPr lang="en-US" dirty="0"/>
              <a:t>()) #removes all objects from memory</a:t>
            </a:r>
          </a:p>
          <a:p>
            <a:pPr latinLnBrk="1"/>
            <a:r>
              <a:rPr lang="en-US" dirty="0" smtClean="0"/>
              <a:t>              </a:t>
            </a:r>
            <a:r>
              <a:rPr lang="en-US" dirty="0" err="1" smtClean="0"/>
              <a:t>ls</a:t>
            </a:r>
            <a:r>
              <a:rPr lang="en-US" dirty="0"/>
              <a:t>()</a:t>
            </a:r>
          </a:p>
          <a:p>
            <a:pPr latinLnBrk="1"/>
            <a:r>
              <a:rPr lang="en-US" dirty="0" smtClean="0"/>
              <a:t> 	             character(0</a:t>
            </a:r>
            <a:r>
              <a:rPr lang="en-US" dirty="0"/>
              <a:t>)</a:t>
            </a:r>
          </a:p>
          <a:p>
            <a:pPr latinLnBrk="1"/>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154604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02" y="400050"/>
            <a:ext cx="10690696" cy="1114661"/>
          </a:xfrm>
        </p:spPr>
        <p:txBody>
          <a:bodyPr/>
          <a:lstStyle/>
          <a:p>
            <a:r>
              <a:rPr lang="en-US" dirty="0" smtClean="0"/>
              <a:t>Quick demo of R in a </a:t>
            </a:r>
            <a:r>
              <a:rPr lang="en-US" dirty="0" err="1" smtClean="0"/>
              <a:t>JuPyteR</a:t>
            </a:r>
            <a:r>
              <a:rPr lang="en-US" dirty="0" smtClean="0"/>
              <a:t> notebook</a:t>
            </a:r>
            <a:endParaRPr lang="en-US" dirty="0"/>
          </a:p>
        </p:txBody>
      </p:sp>
      <p:sp>
        <p:nvSpPr>
          <p:cNvPr id="3" name="Text Placeholder 2"/>
          <p:cNvSpPr>
            <a:spLocks noGrp="1"/>
          </p:cNvSpPr>
          <p:nvPr>
            <p:ph type="body" sz="quarter" idx="16"/>
          </p:nvPr>
        </p:nvSpPr>
        <p:spPr/>
        <p:txBody>
          <a:bodyPr/>
          <a:lstStyle/>
          <a:p>
            <a:endParaRPr lang="en-US"/>
          </a:p>
        </p:txBody>
      </p:sp>
      <p:sp>
        <p:nvSpPr>
          <p:cNvPr id="5" name="Text Placeholder 2"/>
          <p:cNvSpPr txBox="1">
            <a:spLocks/>
          </p:cNvSpPr>
          <p:nvPr/>
        </p:nvSpPr>
        <p:spPr bwMode="gray">
          <a:xfrm>
            <a:off x="708906" y="5149436"/>
            <a:ext cx="10824046" cy="889414"/>
          </a:xfrm>
          <a:prstGeom prst="rect">
            <a:avLst/>
          </a:prstGeom>
        </p:spPr>
        <p:txBody>
          <a:bodyPr vert="horz" lIns="91440" tIns="0" rIns="0" bIns="0" rtlCol="0" anchor="b" anchorCtr="0">
            <a:noAutofit/>
          </a:bodyPr>
          <a:lstStyle>
            <a:lvl1pPr marL="0" indent="0" algn="l" defTabSz="914400" rtl="0" eaLnBrk="1" latinLnBrk="0" hangingPunct="1">
              <a:lnSpc>
                <a:spcPct val="90000"/>
              </a:lnSpc>
              <a:spcBef>
                <a:spcPts val="600"/>
              </a:spcBef>
              <a:buClr>
                <a:schemeClr val="accent1"/>
              </a:buClr>
              <a:buSzPct val="100000"/>
              <a:buFont typeface="Wingdings" panose="05000000000000000000" pitchFamily="2" charset="2"/>
              <a:buNone/>
              <a:defRPr sz="1000" kern="1200">
                <a:solidFill>
                  <a:schemeClr val="tx1"/>
                </a:solidFill>
                <a:latin typeface="Arial" pitchFamily="34" charset="0"/>
                <a:ea typeface="+mn-ea"/>
                <a:cs typeface="Arial" pitchFamily="34" charset="0"/>
              </a:defRPr>
            </a:lvl1pPr>
            <a:lvl2pPr marL="566928" indent="-228600" algn="l" defTabSz="914400" rtl="0" eaLnBrk="1" latinLnBrk="0" hangingPunct="1">
              <a:lnSpc>
                <a:spcPct val="90000"/>
              </a:lnSpc>
              <a:spcBef>
                <a:spcPts val="1000"/>
              </a:spcBef>
              <a:buClr>
                <a:schemeClr val="accent1"/>
              </a:buClr>
              <a:buSzPct val="110000"/>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3pPr>
            <a:lvl4pPr marL="1252728" indent="-219456" algn="l" defTabSz="914400" rtl="0" eaLnBrk="1" latinLnBrk="0" hangingPunct="1">
              <a:lnSpc>
                <a:spcPct val="90000"/>
              </a:lnSpc>
              <a:spcBef>
                <a:spcPts val="2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481328" indent="-173736" algn="l" defTabSz="914400" rtl="0" eaLnBrk="1" latinLnBrk="0" hangingPunct="1">
              <a:lnSpc>
                <a:spcPct val="90000"/>
              </a:lnSpc>
              <a:spcBef>
                <a:spcPts val="100"/>
              </a:spcBef>
              <a:buClr>
                <a:schemeClr val="accent1"/>
              </a:buClr>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Get full instructions for installing R with </a:t>
            </a:r>
            <a:r>
              <a:rPr lang="en-US" sz="2400" dirty="0" err="1" smtClean="0"/>
              <a:t>Jupyter</a:t>
            </a:r>
            <a:r>
              <a:rPr lang="en-US" sz="2400" dirty="0" smtClean="0"/>
              <a:t> at </a:t>
            </a:r>
            <a:r>
              <a:rPr lang="en-US" sz="2400" dirty="0" smtClean="0">
                <a:hlinkClick r:id="rId3"/>
              </a:rPr>
              <a:t>http://blog.revolutionanalytics.com/2015/09/using-r-with-jupyter-notebooks.htm</a:t>
            </a:r>
            <a:endParaRPr lang="en-US" sz="2400" dirty="0" smtClean="0"/>
          </a:p>
          <a:p>
            <a:endParaRPr lang="en-US" sz="2400" dirty="0"/>
          </a:p>
          <a:p>
            <a:r>
              <a:rPr lang="en-US" sz="2400" dirty="0" smtClean="0"/>
              <a:t>Download demo notebook </a:t>
            </a:r>
            <a:r>
              <a:rPr lang="en-US" sz="2400" dirty="0"/>
              <a:t>and related files at </a:t>
            </a:r>
            <a:r>
              <a:rPr lang="en-US" sz="2400" dirty="0">
                <a:hlinkClick r:id="rId4"/>
              </a:rPr>
              <a:t>https://</a:t>
            </a:r>
            <a:r>
              <a:rPr lang="en-US" sz="2400" dirty="0" smtClean="0">
                <a:hlinkClick r:id="rId4"/>
              </a:rPr>
              <a:t>github.com/DaveSnell/Demo-of-R-in-Jupyter-notebook</a:t>
            </a:r>
            <a:r>
              <a:rPr lang="en-US" sz="2400" dirty="0" smtClean="0"/>
              <a:t> </a:t>
            </a:r>
            <a:endParaRPr lang="en-US" sz="2400" dirty="0"/>
          </a:p>
        </p:txBody>
      </p:sp>
      <p:sp>
        <p:nvSpPr>
          <p:cNvPr id="6" name="TextBox 5"/>
          <p:cNvSpPr txBox="1"/>
          <p:nvPr/>
        </p:nvSpPr>
        <p:spPr>
          <a:xfrm>
            <a:off x="1074502" y="1856142"/>
            <a:ext cx="10458450" cy="2031325"/>
          </a:xfrm>
          <a:prstGeom prst="rect">
            <a:avLst/>
          </a:prstGeom>
          <a:noFill/>
        </p:spPr>
        <p:txBody>
          <a:bodyPr wrap="square" rtlCol="0">
            <a:spAutoFit/>
          </a:bodyPr>
          <a:lstStyle/>
          <a:p>
            <a:r>
              <a:rPr lang="en-US" dirty="0"/>
              <a:t>Step 1: install </a:t>
            </a:r>
            <a:r>
              <a:rPr lang="en-US" dirty="0" err="1"/>
              <a:t>miniConda</a:t>
            </a:r>
            <a:endParaRPr lang="en-US" dirty="0"/>
          </a:p>
          <a:p>
            <a:r>
              <a:rPr lang="en-US" dirty="0"/>
              <a:t>Get and install </a:t>
            </a:r>
            <a:r>
              <a:rPr lang="en-US" dirty="0" err="1"/>
              <a:t>miniConda</a:t>
            </a:r>
            <a:r>
              <a:rPr lang="en-US" dirty="0"/>
              <a:t> for Python 3 at </a:t>
            </a:r>
            <a:r>
              <a:rPr lang="en-US" u="sng" dirty="0">
                <a:hlinkClick r:id="rId5"/>
              </a:rPr>
              <a:t>http://conda.pydata.org/miniconda.html</a:t>
            </a:r>
            <a:endParaRPr lang="en-US" dirty="0"/>
          </a:p>
          <a:p>
            <a:r>
              <a:rPr lang="en-US" dirty="0"/>
              <a:t>Important: install python 3</a:t>
            </a:r>
          </a:p>
          <a:p>
            <a:r>
              <a:rPr lang="en-US" dirty="0"/>
              <a:t/>
            </a:r>
            <a:br>
              <a:rPr lang="en-US" dirty="0"/>
            </a:br>
            <a:r>
              <a:rPr lang="en-US" dirty="0"/>
              <a:t>Step 2: open an OS terminal window:</a:t>
            </a:r>
          </a:p>
          <a:p>
            <a:r>
              <a:rPr lang="en-US" dirty="0" err="1"/>
              <a:t>conda</a:t>
            </a:r>
            <a:r>
              <a:rPr lang="en-US" dirty="0"/>
              <a:t> install -c r </a:t>
            </a:r>
            <a:r>
              <a:rPr lang="en-US" dirty="0" err="1"/>
              <a:t>ipython</a:t>
            </a:r>
            <a:r>
              <a:rPr lang="en-US" dirty="0"/>
              <a:t>-notebook r-</a:t>
            </a:r>
            <a:r>
              <a:rPr lang="en-US" dirty="0" err="1"/>
              <a:t>irkernel</a:t>
            </a:r>
            <a:r>
              <a:rPr lang="en-US" dirty="0"/>
              <a:t/>
            </a:r>
            <a:br>
              <a:rPr lang="en-US" dirty="0"/>
            </a:br>
            <a:r>
              <a:rPr lang="en-US" dirty="0" err="1"/>
              <a:t>ipython</a:t>
            </a:r>
            <a:r>
              <a:rPr lang="en-US" dirty="0"/>
              <a:t> </a:t>
            </a:r>
            <a:r>
              <a:rPr lang="en-US" dirty="0" smtClean="0"/>
              <a:t>notebook</a:t>
            </a:r>
            <a:endParaRPr lang="en-US" dirty="0"/>
          </a:p>
        </p:txBody>
      </p:sp>
    </p:spTree>
    <p:extLst>
      <p:ext uri="{BB962C8B-B14F-4D97-AF65-F5344CB8AC3E}">
        <p14:creationId xmlns:p14="http://schemas.microsoft.com/office/powerpoint/2010/main" val="3238830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5708" y="2079523"/>
            <a:ext cx="6620991" cy="2039849"/>
          </a:xfrm>
        </p:spPr>
        <p:txBody>
          <a:bodyPr/>
          <a:lstStyle/>
          <a:p>
            <a:pPr algn="ctr"/>
            <a:r>
              <a:rPr lang="en-US" sz="4000" dirty="0" smtClean="0"/>
              <a:t>R U up on R?</a:t>
            </a:r>
            <a:br>
              <a:rPr lang="en-US" sz="4000" dirty="0" smtClean="0"/>
            </a:br>
            <a:r>
              <a:rPr lang="en-US" sz="2800" dirty="0"/>
              <a:t>Society of Actuaries</a:t>
            </a:r>
            <a:br>
              <a:rPr lang="en-US" sz="2800" dirty="0"/>
            </a:br>
            <a:r>
              <a:rPr lang="en-US" sz="2800" dirty="0"/>
              <a:t>Health Meeting – </a:t>
            </a:r>
            <a:r>
              <a:rPr lang="en-US" sz="2800" dirty="0" smtClean="0"/>
              <a:t>Philadelphia, PA</a:t>
            </a:r>
            <a:br>
              <a:rPr lang="en-US" sz="2800" dirty="0" smtClean="0"/>
            </a:br>
            <a:r>
              <a:rPr lang="en-US" sz="2800" dirty="0" smtClean="0"/>
              <a:t>15-June-2016 10:00 – 11:30 am</a:t>
            </a:r>
            <a:r>
              <a:rPr lang="en-US" sz="4000" dirty="0"/>
              <a:t/>
            </a:r>
            <a:br>
              <a:rPr lang="en-US" sz="4000" dirty="0"/>
            </a:br>
            <a:endParaRPr lang="en-US" sz="4000" dirty="0"/>
          </a:p>
        </p:txBody>
      </p:sp>
      <p:sp>
        <p:nvSpPr>
          <p:cNvPr id="17" name="Subtitle 16"/>
          <p:cNvSpPr>
            <a:spLocks noGrp="1"/>
          </p:cNvSpPr>
          <p:nvPr>
            <p:ph type="subTitle" idx="1"/>
          </p:nvPr>
        </p:nvSpPr>
        <p:spPr>
          <a:xfrm>
            <a:off x="5107422" y="4655698"/>
            <a:ext cx="6613728" cy="309272"/>
          </a:xfrm>
        </p:spPr>
        <p:txBody>
          <a:bodyPr/>
          <a:lstStyle/>
          <a:p>
            <a:r>
              <a:rPr lang="en-US" dirty="0" smtClean="0"/>
              <a:t>By Dave Snell, ASA, MAAA, CLU, </a:t>
            </a:r>
            <a:r>
              <a:rPr lang="en-US" dirty="0" err="1" smtClean="0"/>
              <a:t>ChFC</a:t>
            </a:r>
            <a:r>
              <a:rPr lang="en-US" dirty="0" smtClean="0"/>
              <a:t>, FLMI, ACS, ARA, MCP</a:t>
            </a:r>
            <a:endParaRPr lang="en-US" dirty="0"/>
          </a:p>
        </p:txBody>
      </p:sp>
      <p:sp>
        <p:nvSpPr>
          <p:cNvPr id="6" name="Text Placeholder 5"/>
          <p:cNvSpPr>
            <a:spLocks noGrp="1"/>
          </p:cNvSpPr>
          <p:nvPr>
            <p:ph type="body" sz="quarter" idx="11"/>
          </p:nvPr>
        </p:nvSpPr>
        <p:spPr/>
        <p:txBody>
          <a:bodyPr/>
          <a:lstStyle/>
          <a:p>
            <a:r>
              <a:rPr lang="en-US" dirty="0" smtClean="0"/>
              <a:t>14-June-2016</a:t>
            </a:r>
            <a:endParaRPr lang="en-US" dirty="0"/>
          </a:p>
        </p:txBody>
      </p:sp>
      <p:sp>
        <p:nvSpPr>
          <p:cNvPr id="12" name="Text Placeholder 11"/>
          <p:cNvSpPr>
            <a:spLocks noGrp="1"/>
          </p:cNvSpPr>
          <p:nvPr>
            <p:ph type="body" sz="quarter" idx="12"/>
          </p:nvPr>
        </p:nvSpPr>
        <p:spPr>
          <a:xfrm>
            <a:off x="5075238" y="5184861"/>
            <a:ext cx="6619875" cy="600529"/>
          </a:xfrm>
        </p:spPr>
        <p:txBody>
          <a:bodyPr>
            <a:normAutofit fontScale="85000" lnSpcReduction="20000"/>
          </a:bodyPr>
          <a:lstStyle/>
          <a:p>
            <a:r>
              <a:rPr lang="en-US" dirty="0" smtClean="0"/>
              <a:t>Technology Evangelist</a:t>
            </a:r>
            <a:endParaRPr lang="en-US" dirty="0"/>
          </a:p>
          <a:p>
            <a:r>
              <a:rPr lang="en-US" dirty="0" smtClean="0"/>
              <a:t>RGA</a:t>
            </a:r>
            <a:endParaRPr lang="en-US"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59" r="17859"/>
          <a:stretch>
            <a:fillRect/>
          </a:stretch>
        </p:blipFill>
        <p:spPr/>
      </p:pic>
    </p:spTree>
    <p:extLst>
      <p:ext uri="{BB962C8B-B14F-4D97-AF65-F5344CB8AC3E}">
        <p14:creationId xmlns:p14="http://schemas.microsoft.com/office/powerpoint/2010/main" val="1378822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1" name="Rectangle 3"/>
          <p:cNvSpPr>
            <a:spLocks noGrp="1" noChangeArrowheads="1"/>
          </p:cNvSpPr>
          <p:nvPr>
            <p:ph type="body" idx="1"/>
          </p:nvPr>
        </p:nvSpPr>
        <p:spPr>
          <a:xfrm>
            <a:off x="802820" y="1074106"/>
            <a:ext cx="7388680" cy="3936615"/>
          </a:xfrm>
        </p:spPr>
        <p:txBody>
          <a:bodyPr>
            <a:noAutofit/>
          </a:bodyPr>
          <a:lstStyle/>
          <a:p>
            <a:pPr marL="0" indent="0">
              <a:lnSpc>
                <a:spcPct val="100000"/>
              </a:lnSpc>
              <a:spcBef>
                <a:spcPts val="0"/>
              </a:spcBef>
              <a:buNone/>
            </a:pPr>
            <a:r>
              <a:rPr lang="en-US" sz="2800" dirty="0" smtClean="0"/>
              <a:t>Actuaries who want to stay viable in the data analysis space need to upgrade their skill sets beyond just spreadsheets.</a:t>
            </a:r>
          </a:p>
          <a:p>
            <a:pPr marL="0" indent="0">
              <a:lnSpc>
                <a:spcPct val="100000"/>
              </a:lnSpc>
              <a:spcBef>
                <a:spcPts val="0"/>
              </a:spcBef>
              <a:buNone/>
            </a:pPr>
            <a:endParaRPr lang="en-US" sz="2800" dirty="0"/>
          </a:p>
          <a:p>
            <a:pPr marL="0" indent="0">
              <a:lnSpc>
                <a:spcPct val="100000"/>
              </a:lnSpc>
              <a:spcBef>
                <a:spcPts val="0"/>
              </a:spcBef>
              <a:buNone/>
            </a:pPr>
            <a:r>
              <a:rPr lang="en-US" sz="2800" dirty="0" smtClean="0"/>
              <a:t>Data is getting BIGGER!</a:t>
            </a:r>
          </a:p>
          <a:p>
            <a:pPr marL="0" indent="0">
              <a:lnSpc>
                <a:spcPct val="100000"/>
              </a:lnSpc>
              <a:spcBef>
                <a:spcPts val="0"/>
              </a:spcBef>
              <a:buNone/>
            </a:pPr>
            <a:endParaRPr lang="en-US" sz="2800" dirty="0"/>
          </a:p>
          <a:p>
            <a:pPr marL="0" indent="0">
              <a:lnSpc>
                <a:spcPct val="100000"/>
              </a:lnSpc>
              <a:spcBef>
                <a:spcPts val="0"/>
              </a:spcBef>
              <a:buNone/>
            </a:pPr>
            <a:r>
              <a:rPr lang="en-US" sz="2800" dirty="0" smtClean="0"/>
              <a:t>R is one (of many) new tools for data analysis and presentation.</a:t>
            </a:r>
          </a:p>
          <a:p>
            <a:pPr marL="0" indent="0">
              <a:lnSpc>
                <a:spcPct val="100000"/>
              </a:lnSpc>
              <a:spcBef>
                <a:spcPts val="0"/>
              </a:spcBef>
              <a:buNone/>
            </a:pPr>
            <a:endParaRPr lang="en-US" sz="2800" dirty="0"/>
          </a:p>
          <a:p>
            <a:pPr marL="0" indent="0">
              <a:lnSpc>
                <a:spcPct val="100000"/>
              </a:lnSpc>
              <a:spcBef>
                <a:spcPts val="0"/>
              </a:spcBef>
              <a:buNone/>
            </a:pPr>
            <a:endParaRPr lang="en-US" sz="2800" dirty="0" smtClean="0"/>
          </a:p>
          <a:p>
            <a:pPr marL="0" indent="0">
              <a:lnSpc>
                <a:spcPct val="100000"/>
              </a:lnSpc>
              <a:spcBef>
                <a:spcPts val="0"/>
              </a:spcBef>
              <a:buNone/>
            </a:pPr>
            <a:r>
              <a:rPr lang="en-US" sz="2800" dirty="0" smtClean="0"/>
              <a:t> </a:t>
            </a:r>
            <a:endParaRPr lang="en-US" sz="2800" dirty="0"/>
          </a:p>
        </p:txBody>
      </p:sp>
      <p:sp>
        <p:nvSpPr>
          <p:cNvPr id="918532" name="Rectangle 4"/>
          <p:cNvSpPr>
            <a:spLocks noChangeArrowheads="1"/>
          </p:cNvSpPr>
          <p:nvPr/>
        </p:nvSpPr>
        <p:spPr bwMode="auto">
          <a:xfrm>
            <a:off x="4373033" y="1668463"/>
            <a:ext cx="12192000" cy="369332"/>
          </a:xfrm>
          <a:prstGeom prst="rect">
            <a:avLst/>
          </a:prstGeom>
          <a:noFill/>
          <a:ln w="12700">
            <a:noFill/>
            <a:miter lim="800000"/>
            <a:headEnd type="none" w="sm" len="sm"/>
            <a:tailEnd type="none" w="sm" len="sm"/>
          </a:ln>
          <a:effectLst/>
        </p:spPr>
        <p:txBody>
          <a:bodyPr>
            <a:spAutoFit/>
          </a:bodyPr>
          <a:lstStyle/>
          <a:p>
            <a:endParaRPr lang="en-US" dirty="0"/>
          </a:p>
        </p:txBody>
      </p:sp>
      <p:sp>
        <p:nvSpPr>
          <p:cNvPr id="2" name="Title 1"/>
          <p:cNvSpPr>
            <a:spLocks noGrp="1"/>
          </p:cNvSpPr>
          <p:nvPr>
            <p:ph type="title"/>
          </p:nvPr>
        </p:nvSpPr>
        <p:spPr>
          <a:xfrm>
            <a:off x="783770" y="342900"/>
            <a:ext cx="10951029" cy="481414"/>
          </a:xfrm>
        </p:spPr>
        <p:txBody>
          <a:bodyPr/>
          <a:lstStyle/>
          <a:p>
            <a:r>
              <a:rPr lang="en-US" sz="2800" dirty="0" smtClean="0"/>
              <a:t>Why Learn Yet Another Language?</a:t>
            </a:r>
            <a:endParaRPr lang="en-US" sz="2800" dirty="0"/>
          </a:p>
        </p:txBody>
      </p:sp>
      <p:sp>
        <p:nvSpPr>
          <p:cNvPr id="3" name="TextBox 2"/>
          <p:cNvSpPr txBox="1"/>
          <p:nvPr/>
        </p:nvSpPr>
        <p:spPr>
          <a:xfrm>
            <a:off x="966873" y="4749111"/>
            <a:ext cx="10893031" cy="1077218"/>
          </a:xfrm>
          <a:prstGeom prst="rect">
            <a:avLst/>
          </a:prstGeom>
          <a:noFill/>
        </p:spPr>
        <p:txBody>
          <a:bodyPr wrap="square" rtlCol="0">
            <a:spAutoFit/>
          </a:bodyPr>
          <a:lstStyle/>
          <a:p>
            <a:r>
              <a:rPr lang="en-US" sz="2000" dirty="0"/>
              <a:t>gigabytes</a:t>
            </a:r>
            <a:r>
              <a:rPr lang="en-US" sz="2800" dirty="0"/>
              <a:t> </a:t>
            </a:r>
            <a:r>
              <a:rPr lang="en-US" sz="2800" dirty="0">
                <a:sym typeface="Wingdings" panose="05000000000000000000" pitchFamily="2" charset="2"/>
              </a:rPr>
              <a:t> </a:t>
            </a:r>
            <a:r>
              <a:rPr lang="en-US" sz="2200" dirty="0"/>
              <a:t>terabytes</a:t>
            </a:r>
            <a:r>
              <a:rPr lang="en-US" sz="2800" dirty="0"/>
              <a:t> </a:t>
            </a:r>
            <a:r>
              <a:rPr lang="en-US" sz="2800" dirty="0">
                <a:sym typeface="Wingdings" panose="05000000000000000000" pitchFamily="2" charset="2"/>
              </a:rPr>
              <a:t> </a:t>
            </a:r>
            <a:r>
              <a:rPr lang="en-US" sz="2400" dirty="0" smtClean="0">
                <a:sym typeface="Wingdings" panose="05000000000000000000" pitchFamily="2" charset="2"/>
              </a:rPr>
              <a:t>petabytes</a:t>
            </a:r>
            <a:r>
              <a:rPr lang="en-US" sz="2000" dirty="0">
                <a:sym typeface="Wingdings" panose="05000000000000000000" pitchFamily="2" charset="2"/>
              </a:rPr>
              <a:t>  </a:t>
            </a:r>
            <a:r>
              <a:rPr lang="en-US" sz="2600" dirty="0" err="1" smtClean="0">
                <a:sym typeface="Wingdings" panose="05000000000000000000" pitchFamily="2" charset="2"/>
              </a:rPr>
              <a:t>exabytes</a:t>
            </a:r>
            <a:r>
              <a:rPr lang="en-US" sz="2000" dirty="0" smtClean="0">
                <a:sym typeface="Wingdings" panose="05000000000000000000" pitchFamily="2" charset="2"/>
              </a:rPr>
              <a:t> </a:t>
            </a:r>
            <a:r>
              <a:rPr lang="en-US" sz="2000" dirty="0">
                <a:sym typeface="Wingdings" panose="05000000000000000000" pitchFamily="2" charset="2"/>
              </a:rPr>
              <a:t> </a:t>
            </a:r>
            <a:r>
              <a:rPr lang="en-US" sz="2800" dirty="0" err="1" smtClean="0">
                <a:sym typeface="Wingdings" panose="05000000000000000000" pitchFamily="2" charset="2"/>
              </a:rPr>
              <a:t>zettabytes</a:t>
            </a:r>
            <a:r>
              <a:rPr lang="en-US" sz="2400" dirty="0" smtClean="0">
                <a:sym typeface="Wingdings" panose="05000000000000000000" pitchFamily="2" charset="2"/>
              </a:rPr>
              <a:t> </a:t>
            </a:r>
            <a:r>
              <a:rPr lang="en-US" sz="2800" dirty="0" smtClean="0"/>
              <a:t>… </a:t>
            </a:r>
            <a:r>
              <a:rPr lang="en-US" sz="2800" dirty="0">
                <a:sym typeface="Wingdings" panose="05000000000000000000" pitchFamily="2" charset="2"/>
              </a:rPr>
              <a:t> </a:t>
            </a:r>
            <a:r>
              <a:rPr lang="en-US" sz="3200" dirty="0">
                <a:sym typeface="Wingdings" panose="05000000000000000000" pitchFamily="2" charset="2"/>
              </a:rPr>
              <a:t>yottabytes  </a:t>
            </a:r>
            <a:r>
              <a:rPr lang="en-US" sz="3200" dirty="0" err="1" smtClean="0">
                <a:sym typeface="Wingdings" panose="05000000000000000000" pitchFamily="2" charset="2"/>
              </a:rPr>
              <a:t>brontobytes</a:t>
            </a:r>
            <a:r>
              <a:rPr lang="en-US" sz="2800" dirty="0" smtClean="0">
                <a:sym typeface="Wingdings" panose="05000000000000000000" pitchFamily="2" charset="2"/>
              </a:rPr>
              <a:t> </a:t>
            </a:r>
            <a:r>
              <a:rPr lang="en-US" sz="2800" dirty="0">
                <a:sym typeface="Wingdings" panose="05000000000000000000" pitchFamily="2" charset="2"/>
              </a:rPr>
              <a:t> </a:t>
            </a:r>
            <a:r>
              <a:rPr lang="en-US" sz="3400" dirty="0" err="1">
                <a:sym typeface="Wingdings" panose="05000000000000000000" pitchFamily="2" charset="2"/>
              </a:rPr>
              <a:t>geopbytes</a:t>
            </a:r>
            <a:r>
              <a:rPr lang="en-US" sz="2800" dirty="0">
                <a:sym typeface="Wingdings" panose="05000000000000000000" pitchFamily="2" charset="2"/>
              </a:rPr>
              <a:t>  … oh, </a:t>
            </a:r>
            <a:r>
              <a:rPr lang="en-US" sz="2800" dirty="0" smtClean="0">
                <a:sym typeface="Wingdings" panose="05000000000000000000" pitchFamily="2" charset="2"/>
              </a:rPr>
              <a:t>my!</a:t>
            </a:r>
            <a:endParaRPr lang="en-US" sz="2800" i="1" dirty="0">
              <a:solidFill>
                <a:srgbClr val="7030A0"/>
              </a:solidFill>
            </a:endParaRPr>
          </a:p>
        </p:txBody>
      </p:sp>
      <p:pic>
        <p:nvPicPr>
          <p:cNvPr id="9" name="Picture Placeholder 1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gray">
          <a:xfrm>
            <a:off x="8591550" y="856695"/>
            <a:ext cx="2611745" cy="3657600"/>
          </a:xfrm>
          <a:prstGeom prst="rect">
            <a:avLst/>
          </a:prstGeom>
          <a:solidFill>
            <a:schemeClr val="bg2"/>
          </a:solidFill>
        </p:spPr>
      </p:pic>
    </p:spTree>
    <p:extLst>
      <p:ext uri="{BB962C8B-B14F-4D97-AF65-F5344CB8AC3E}">
        <p14:creationId xmlns:p14="http://schemas.microsoft.com/office/powerpoint/2010/main" val="231177227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9788" y="188913"/>
            <a:ext cx="10690225" cy="620712"/>
          </a:xfrm>
        </p:spPr>
        <p:txBody>
          <a:bodyPr/>
          <a:lstStyle/>
          <a:p>
            <a:r>
              <a:rPr lang="en-US" altLang="en-US" smtClean="0"/>
              <a:t>Big Data is all around us – much publicly posted</a:t>
            </a:r>
          </a:p>
        </p:txBody>
      </p:sp>
      <p:sp>
        <p:nvSpPr>
          <p:cNvPr id="3" name="Content Placeholder 2"/>
          <p:cNvSpPr>
            <a:spLocks noGrp="1"/>
          </p:cNvSpPr>
          <p:nvPr>
            <p:ph idx="1"/>
          </p:nvPr>
        </p:nvSpPr>
        <p:spPr>
          <a:xfrm>
            <a:off x="873125" y="1093788"/>
            <a:ext cx="10691813" cy="3316287"/>
          </a:xfrm>
        </p:spPr>
        <p:txBody>
          <a:bodyPr lIns="0" tIns="0" rIns="0" bIns="0" rtlCol="0">
            <a:normAutofit fontScale="25000" lnSpcReduction="20000"/>
          </a:bodyPr>
          <a:lstStyle/>
          <a:p>
            <a:pPr marL="292608" indent="-292608" fontAlgn="auto" latinLnBrk="1">
              <a:lnSpc>
                <a:spcPct val="120000"/>
              </a:lnSpc>
              <a:spcBef>
                <a:spcPts val="0"/>
              </a:spcBef>
              <a:spcAft>
                <a:spcPts val="0"/>
              </a:spcAft>
              <a:defRPr/>
            </a:pPr>
            <a:r>
              <a:rPr lang="en-US" dirty="0"/>
              <a:t>&gt; </a:t>
            </a:r>
            <a:r>
              <a:rPr lang="en-US" dirty="0" err="1"/>
              <a:t>proc.time</a:t>
            </a:r>
            <a:r>
              <a:rPr lang="en-US" dirty="0"/>
              <a:t>()-</a:t>
            </a:r>
            <a:r>
              <a:rPr lang="en-US" dirty="0" err="1"/>
              <a:t>ptm</a:t>
            </a:r>
            <a:endParaRPr lang="en-US" dirty="0"/>
          </a:p>
          <a:p>
            <a:pPr marL="292608" indent="-292608" fontAlgn="auto" latinLnBrk="1">
              <a:lnSpc>
                <a:spcPct val="120000"/>
              </a:lnSpc>
              <a:spcBef>
                <a:spcPts val="0"/>
              </a:spcBef>
              <a:spcAft>
                <a:spcPts val="0"/>
              </a:spcAft>
              <a:defRPr/>
            </a:pPr>
            <a:r>
              <a:rPr lang="en-US" dirty="0"/>
              <a:t>   user  system elapsed </a:t>
            </a:r>
          </a:p>
          <a:p>
            <a:pPr marL="292608" indent="-292608" fontAlgn="auto" latinLnBrk="1">
              <a:lnSpc>
                <a:spcPct val="120000"/>
              </a:lnSpc>
              <a:spcBef>
                <a:spcPts val="0"/>
              </a:spcBef>
              <a:spcAft>
                <a:spcPts val="0"/>
              </a:spcAft>
              <a:defRPr/>
            </a:pPr>
            <a:r>
              <a:rPr lang="en-US" dirty="0"/>
              <a:t>   0.08    0.00    5.02 </a:t>
            </a:r>
          </a:p>
          <a:p>
            <a:pPr marL="292608" indent="-292608" fontAlgn="auto" latinLnBrk="1">
              <a:lnSpc>
                <a:spcPct val="120000"/>
              </a:lnSpc>
              <a:spcBef>
                <a:spcPts val="0"/>
              </a:spcBef>
              <a:spcAft>
                <a:spcPts val="0"/>
              </a:spcAft>
              <a:defRPr/>
            </a:pPr>
            <a:r>
              <a:rPr lang="en-US" dirty="0"/>
              <a:t>&gt; </a:t>
            </a:r>
          </a:p>
          <a:p>
            <a:pPr marL="292608" indent="-292608" fontAlgn="auto" latinLnBrk="1">
              <a:lnSpc>
                <a:spcPct val="120000"/>
              </a:lnSpc>
              <a:spcBef>
                <a:spcPts val="0"/>
              </a:spcBef>
              <a:spcAft>
                <a:spcPts val="0"/>
              </a:spcAft>
              <a:defRPr/>
            </a:pPr>
            <a:r>
              <a:rPr lang="en-US" dirty="0"/>
              <a:t>&gt; </a:t>
            </a:r>
            <a:r>
              <a:rPr lang="en-US" dirty="0" err="1"/>
              <a:t>tweets.df</a:t>
            </a:r>
            <a:r>
              <a:rPr lang="en-US" dirty="0"/>
              <a:t> &lt;- </a:t>
            </a:r>
            <a:r>
              <a:rPr lang="en-US" dirty="0" err="1"/>
              <a:t>parseTweets</a:t>
            </a:r>
            <a:r>
              <a:rPr lang="en-US" dirty="0"/>
              <a:t>("</a:t>
            </a:r>
            <a:r>
              <a:rPr lang="en-US" dirty="0" err="1"/>
              <a:t>tweets_sample.json</a:t>
            </a:r>
            <a:r>
              <a:rPr lang="en-US" dirty="0"/>
              <a:t>")</a:t>
            </a:r>
          </a:p>
          <a:p>
            <a:pPr marL="292608" indent="-292608" fontAlgn="auto" latinLnBrk="1">
              <a:lnSpc>
                <a:spcPct val="120000"/>
              </a:lnSpc>
              <a:spcBef>
                <a:spcPts val="0"/>
              </a:spcBef>
              <a:spcAft>
                <a:spcPts val="0"/>
              </a:spcAft>
              <a:defRPr/>
            </a:pPr>
            <a:r>
              <a:rPr lang="en-US" sz="4800" dirty="0"/>
              <a:t>332900 tweets have been parsed. </a:t>
            </a:r>
          </a:p>
          <a:p>
            <a:pPr marL="292608" indent="-292608" fontAlgn="auto" latinLnBrk="1">
              <a:lnSpc>
                <a:spcPct val="120000"/>
              </a:lnSpc>
              <a:spcBef>
                <a:spcPts val="0"/>
              </a:spcBef>
              <a:spcAft>
                <a:spcPts val="0"/>
              </a:spcAft>
              <a:defRPr/>
            </a:pPr>
            <a:r>
              <a:rPr lang="en-US" sz="3600" dirty="0"/>
              <a:t>&gt; tail(tweets.df$text,20)</a:t>
            </a:r>
          </a:p>
          <a:p>
            <a:pPr marL="292608" indent="-292608" fontAlgn="auto" latinLnBrk="1">
              <a:lnSpc>
                <a:spcPct val="120000"/>
              </a:lnSpc>
              <a:spcBef>
                <a:spcPts val="0"/>
              </a:spcBef>
              <a:spcAft>
                <a:spcPts val="0"/>
              </a:spcAft>
              <a:defRPr/>
            </a:pPr>
            <a:r>
              <a:rPr lang="en-US" sz="5600" dirty="0"/>
              <a:t> [1] "RT @</a:t>
            </a:r>
            <a:r>
              <a:rPr lang="en-US" sz="5600" dirty="0" err="1"/>
              <a:t>yuteesonyu</a:t>
            </a:r>
            <a:r>
              <a:rPr lang="en-US" sz="5600" dirty="0"/>
              <a:t>: </a:t>
            </a:r>
            <a:r>
              <a:rPr lang="en-US" sz="5600" dirty="0" err="1"/>
              <a:t>ไม่เห็นด้วยกับรูปนี้เลย</a:t>
            </a:r>
            <a:r>
              <a:rPr lang="en-US" sz="5600" dirty="0"/>
              <a:t> </a:t>
            </a:r>
            <a:r>
              <a:rPr lang="en-US" sz="5600" dirty="0" err="1"/>
              <a:t>ไม่ใช่คนไทยทุกคนที่คิดแบบนี้</a:t>
            </a:r>
            <a:r>
              <a:rPr lang="en-US" sz="5600" dirty="0"/>
              <a:t> </a:t>
            </a:r>
            <a:r>
              <a:rPr lang="en-US" sz="5600" dirty="0" err="1"/>
              <a:t>แล้วก็ไม่ใช่ฝรั่งทุกคนที่คิดแบบนี้</a:t>
            </a:r>
            <a:r>
              <a:rPr lang="en-US" sz="5600" dirty="0"/>
              <a:t> </a:t>
            </a:r>
            <a:r>
              <a:rPr lang="en-US" sz="5600" dirty="0" err="1"/>
              <a:t>คนไทยดีๆก็มี</a:t>
            </a:r>
            <a:r>
              <a:rPr lang="en-US" sz="5600" dirty="0"/>
              <a:t> </a:t>
            </a:r>
            <a:r>
              <a:rPr lang="en-US" sz="5600" dirty="0" err="1"/>
              <a:t>ฝรั่งแย่ๆก็มี</a:t>
            </a:r>
            <a:r>
              <a:rPr lang="en-US" sz="5600" dirty="0"/>
              <a:t> https://…"                                                                                  </a:t>
            </a:r>
          </a:p>
          <a:p>
            <a:pPr marL="292608" indent="-292608" fontAlgn="auto" latinLnBrk="1">
              <a:lnSpc>
                <a:spcPct val="120000"/>
              </a:lnSpc>
              <a:spcBef>
                <a:spcPts val="0"/>
              </a:spcBef>
              <a:spcAft>
                <a:spcPts val="0"/>
              </a:spcAft>
              <a:defRPr/>
            </a:pPr>
            <a:r>
              <a:rPr lang="en-US" sz="5600" dirty="0"/>
              <a:t> [2] "Psychedelic Padded Pipe Pouch by https://t.co/GRpeEhB0n3  https://t.co/rDRSdbBN5v via @</a:t>
            </a:r>
            <a:r>
              <a:rPr lang="en-US" sz="5600" dirty="0" err="1"/>
              <a:t>Etsy</a:t>
            </a:r>
            <a:r>
              <a:rPr lang="en-US" sz="5600" dirty="0"/>
              <a:t> #hippy #weed #smoke </a:t>
            </a:r>
            <a:r>
              <a:rPr lang="en-US" sz="5600" dirty="0" smtClean="0"/>
              <a:t>#can</a:t>
            </a:r>
            <a:endParaRPr lang="en-US" sz="5600" dirty="0"/>
          </a:p>
          <a:p>
            <a:pPr marL="292608" indent="-292608" fontAlgn="auto" latinLnBrk="1">
              <a:lnSpc>
                <a:spcPct val="120000"/>
              </a:lnSpc>
              <a:spcBef>
                <a:spcPts val="0"/>
              </a:spcBef>
              <a:spcAft>
                <a:spcPts val="0"/>
              </a:spcAft>
              <a:defRPr/>
            </a:pPr>
            <a:r>
              <a:rPr lang="en-US" sz="5600" dirty="0"/>
              <a:t> [3] "RT @</a:t>
            </a:r>
            <a:r>
              <a:rPr lang="en-US" sz="5600" dirty="0" err="1"/>
              <a:t>teed_chris</a:t>
            </a:r>
            <a:r>
              <a:rPr lang="en-US" sz="5600" dirty="0"/>
              <a:t>: WISCONSIN,, TRUMPSTERS, AMERICANS, WE COME TOGETHER FOR A BATTLE TODAY, AND FOR </a:t>
            </a:r>
            <a:r>
              <a:rPr lang="en-US" sz="5600" dirty="0" smtClean="0"/>
              <a:t>OU</a:t>
            </a:r>
            <a:endParaRPr lang="en-US" sz="5600" dirty="0"/>
          </a:p>
          <a:p>
            <a:pPr marL="292608" indent="-292608" fontAlgn="auto" latinLnBrk="1">
              <a:lnSpc>
                <a:spcPct val="120000"/>
              </a:lnSpc>
              <a:spcBef>
                <a:spcPts val="0"/>
              </a:spcBef>
              <a:spcAft>
                <a:spcPts val="0"/>
              </a:spcAft>
              <a:defRPr/>
            </a:pPr>
            <a:r>
              <a:rPr lang="en-US" sz="5600" dirty="0"/>
              <a:t> [4] "@</a:t>
            </a:r>
            <a:r>
              <a:rPr lang="en-US" sz="5600" dirty="0" err="1"/>
              <a:t>tabo_luv_ST</a:t>
            </a:r>
            <a:r>
              <a:rPr lang="en-US" sz="5600" dirty="0"/>
              <a:t> </a:t>
            </a:r>
            <a:r>
              <a:rPr lang="en-US" sz="5600" dirty="0" err="1"/>
              <a:t>音だけ流れ続けて画面真っ暗～ｗｗｗ</a:t>
            </a:r>
            <a:r>
              <a:rPr lang="en-US" sz="5600" dirty="0"/>
              <a:t>"                                                                                                                                            </a:t>
            </a:r>
          </a:p>
          <a:p>
            <a:pPr marL="292608" indent="-292608" fontAlgn="auto" latinLnBrk="1">
              <a:lnSpc>
                <a:spcPct val="120000"/>
              </a:lnSpc>
              <a:spcBef>
                <a:spcPts val="0"/>
              </a:spcBef>
              <a:spcAft>
                <a:spcPts val="0"/>
              </a:spcAft>
              <a:defRPr/>
            </a:pPr>
            <a:r>
              <a:rPr lang="en-US" sz="5600" dirty="0"/>
              <a:t> [5] "@</a:t>
            </a:r>
            <a:r>
              <a:rPr lang="en-US" sz="5600" dirty="0" err="1"/>
              <a:t>nozomieiei</a:t>
            </a:r>
            <a:r>
              <a:rPr lang="en-US" sz="5600" dirty="0"/>
              <a:t> …</a:t>
            </a:r>
            <a:r>
              <a:rPr lang="en-US" sz="5600" dirty="0" err="1"/>
              <a:t>知ってる</a:t>
            </a:r>
            <a:r>
              <a:rPr lang="en-US" sz="5600" dirty="0"/>
              <a:t>"                                                                                                                                                                      </a:t>
            </a:r>
          </a:p>
          <a:p>
            <a:pPr marL="292608" indent="-292608" fontAlgn="auto" latinLnBrk="1">
              <a:lnSpc>
                <a:spcPct val="120000"/>
              </a:lnSpc>
              <a:spcBef>
                <a:spcPts val="0"/>
              </a:spcBef>
              <a:spcAft>
                <a:spcPts val="0"/>
              </a:spcAft>
              <a:defRPr/>
            </a:pPr>
            <a:r>
              <a:rPr lang="en-US" sz="5600" dirty="0"/>
              <a:t> [6] "So much pain inside </a:t>
            </a:r>
            <a:r>
              <a:rPr lang="en-US" sz="5600" dirty="0" err="1"/>
              <a:t>him.Immense</a:t>
            </a:r>
            <a:r>
              <a:rPr lang="en-US" sz="5600" dirty="0"/>
              <a:t> betray from </a:t>
            </a:r>
            <a:r>
              <a:rPr lang="en-US" sz="5600" dirty="0" err="1"/>
              <a:t>Yulin</a:t>
            </a:r>
            <a:r>
              <a:rPr lang="en-US" sz="5600" dirty="0"/>
              <a:t> humans #StopYuLin4ever https://t.co/EZaxTDJ5q0"                                                                                           </a:t>
            </a:r>
          </a:p>
          <a:p>
            <a:pPr marL="292608" indent="-292608" fontAlgn="auto" latinLnBrk="1">
              <a:lnSpc>
                <a:spcPct val="120000"/>
              </a:lnSpc>
              <a:spcBef>
                <a:spcPts val="0"/>
              </a:spcBef>
              <a:spcAft>
                <a:spcPts val="0"/>
              </a:spcAft>
              <a:defRPr/>
            </a:pPr>
            <a:r>
              <a:rPr lang="en-US" sz="5600" dirty="0"/>
              <a:t> [7] "RT @</a:t>
            </a:r>
            <a:r>
              <a:rPr lang="en-US" sz="5600" dirty="0" err="1"/>
              <a:t>sylvmic</a:t>
            </a:r>
            <a:r>
              <a:rPr lang="en-US" sz="5600" dirty="0"/>
              <a:t>: Check out these awesome @5SOS headphones!! https://t.co/9hkaYaABwM #essential5SOS https://</a:t>
            </a:r>
            <a:r>
              <a:rPr lang="en-US" sz="5600" dirty="0" smtClean="0"/>
              <a:t>t.co/WfIzaxV</a:t>
            </a:r>
            <a:endParaRPr lang="en-US" sz="5600" dirty="0"/>
          </a:p>
          <a:p>
            <a:pPr marL="292608" indent="-292608" fontAlgn="auto" latinLnBrk="1">
              <a:lnSpc>
                <a:spcPct val="120000"/>
              </a:lnSpc>
              <a:spcBef>
                <a:spcPts val="0"/>
              </a:spcBef>
              <a:spcAft>
                <a:spcPts val="0"/>
              </a:spcAft>
              <a:defRPr/>
            </a:pPr>
            <a:r>
              <a:rPr lang="en-US" sz="5600" dirty="0"/>
              <a:t> [8] "RT @</a:t>
            </a:r>
            <a:r>
              <a:rPr lang="en-US" sz="5600" dirty="0" err="1"/>
              <a:t>skywalkgrier</a:t>
            </a:r>
            <a:r>
              <a:rPr lang="en-US" sz="5600" dirty="0"/>
              <a:t>: et le 3x01 </a:t>
            </a:r>
            <a:r>
              <a:rPr lang="en-US" sz="5600" dirty="0" err="1"/>
              <a:t>qd</a:t>
            </a:r>
            <a:r>
              <a:rPr lang="en-US" sz="5600" dirty="0"/>
              <a:t> </a:t>
            </a:r>
            <a:r>
              <a:rPr lang="en-US" sz="5600" dirty="0" err="1"/>
              <a:t>il</a:t>
            </a:r>
            <a:r>
              <a:rPr lang="en-US" sz="5600" dirty="0"/>
              <a:t> </a:t>
            </a:r>
            <a:r>
              <a:rPr lang="en-US" sz="5600" dirty="0" err="1"/>
              <a:t>l'appel</a:t>
            </a:r>
            <a:r>
              <a:rPr lang="en-US" sz="5600" dirty="0"/>
              <a:t> </a:t>
            </a:r>
            <a:r>
              <a:rPr lang="en-US" sz="5600" dirty="0" err="1"/>
              <a:t>pr</a:t>
            </a:r>
            <a:r>
              <a:rPr lang="en-US" sz="5600" dirty="0"/>
              <a:t> son </a:t>
            </a:r>
            <a:r>
              <a:rPr lang="en-US" sz="5600" dirty="0" err="1"/>
              <a:t>anniv</a:t>
            </a:r>
            <a:r>
              <a:rPr lang="en-US" sz="5600" dirty="0"/>
              <a:t> </a:t>
            </a:r>
            <a:r>
              <a:rPr lang="en-US" sz="5600" dirty="0" err="1"/>
              <a:t>alors</a:t>
            </a:r>
            <a:r>
              <a:rPr lang="en-US" sz="5600" dirty="0"/>
              <a:t> </a:t>
            </a:r>
            <a:r>
              <a:rPr lang="en-US" sz="5600" dirty="0" err="1"/>
              <a:t>qu'il</a:t>
            </a:r>
            <a:r>
              <a:rPr lang="en-US" sz="5600" dirty="0"/>
              <a:t> a perdu son </a:t>
            </a:r>
            <a:r>
              <a:rPr lang="en-US" sz="5600" dirty="0" err="1"/>
              <a:t>humanité</a:t>
            </a:r>
            <a:r>
              <a:rPr lang="en-US" sz="5600" dirty="0"/>
              <a:t>  https://t.co/yNI7qIE0VU"                                                                          </a:t>
            </a:r>
          </a:p>
          <a:p>
            <a:pPr marL="292608" indent="-292608" fontAlgn="auto" latinLnBrk="1">
              <a:lnSpc>
                <a:spcPct val="120000"/>
              </a:lnSpc>
              <a:spcBef>
                <a:spcPts val="0"/>
              </a:spcBef>
              <a:spcAft>
                <a:spcPts val="0"/>
              </a:spcAft>
              <a:defRPr/>
            </a:pPr>
            <a:r>
              <a:rPr lang="en-US" sz="5600" dirty="0"/>
              <a:t> [9] "</a:t>
            </a:r>
            <a:r>
              <a:rPr lang="en-US" sz="5600" dirty="0" err="1"/>
              <a:t>猫をあやす棗さんが可愛すぎて歯磨き粉噴出した</a:t>
            </a:r>
            <a:r>
              <a:rPr lang="en-US" sz="5600" dirty="0"/>
              <a:t>"                                                                                                                                               </a:t>
            </a:r>
          </a:p>
          <a:p>
            <a:pPr marL="292608" indent="-292608" fontAlgn="auto" latinLnBrk="1">
              <a:lnSpc>
                <a:spcPct val="120000"/>
              </a:lnSpc>
              <a:spcBef>
                <a:spcPts val="0"/>
              </a:spcBef>
              <a:spcAft>
                <a:spcPts val="0"/>
              </a:spcAft>
              <a:defRPr/>
            </a:pPr>
            <a:r>
              <a:rPr lang="en-US" sz="5600" dirty="0"/>
              <a:t>[10] "</a:t>
            </a:r>
            <a:r>
              <a:rPr lang="en-US" sz="5600" dirty="0" err="1"/>
              <a:t>こんな時間に腹減り</a:t>
            </a:r>
            <a:r>
              <a:rPr lang="en-US" sz="5600" dirty="0"/>
              <a:t>"                                                                                                                                                                         </a:t>
            </a:r>
          </a:p>
          <a:p>
            <a:pPr marL="292608" indent="-292608" fontAlgn="auto" latinLnBrk="1">
              <a:lnSpc>
                <a:spcPct val="120000"/>
              </a:lnSpc>
              <a:spcBef>
                <a:spcPts val="0"/>
              </a:spcBef>
              <a:spcAft>
                <a:spcPts val="0"/>
              </a:spcAft>
              <a:defRPr/>
            </a:pPr>
            <a:r>
              <a:rPr lang="en-US" sz="5600" dirty="0"/>
              <a:t>[11] "RT @</a:t>
            </a:r>
            <a:r>
              <a:rPr lang="en-US" sz="5600" dirty="0" err="1"/>
              <a:t>tomozh</a:t>
            </a:r>
            <a:r>
              <a:rPr lang="en-US" sz="5600" dirty="0"/>
              <a:t>: </a:t>
            </a:r>
            <a:r>
              <a:rPr lang="en-US" sz="5600" dirty="0" err="1"/>
              <a:t>大変だった時に使うハンコできた</a:t>
            </a:r>
            <a:r>
              <a:rPr lang="en-US" sz="5600" dirty="0"/>
              <a:t> https://t.co/48VaQbVcpx"                                                                                                                         </a:t>
            </a:r>
          </a:p>
          <a:p>
            <a:pPr marL="292608" indent="-292608" fontAlgn="auto" latinLnBrk="1">
              <a:lnSpc>
                <a:spcPct val="120000"/>
              </a:lnSpc>
              <a:spcBef>
                <a:spcPts val="0"/>
              </a:spcBef>
              <a:spcAft>
                <a:spcPts val="0"/>
              </a:spcAft>
              <a:defRPr/>
            </a:pPr>
            <a:r>
              <a:rPr lang="en-US" sz="5600" dirty="0"/>
              <a:t>[12] "</a:t>
            </a:r>
            <a:r>
              <a:rPr lang="en-US" sz="5600" dirty="0" err="1"/>
              <a:t>あっ</a:t>
            </a:r>
            <a:r>
              <a:rPr lang="en-US" sz="5600" dirty="0"/>
              <a:t>"                                                                                                                                                                                       </a:t>
            </a:r>
          </a:p>
          <a:p>
            <a:pPr marL="292608" indent="-292608" fontAlgn="auto" latinLnBrk="1">
              <a:lnSpc>
                <a:spcPct val="120000"/>
              </a:lnSpc>
              <a:spcBef>
                <a:spcPts val="0"/>
              </a:spcBef>
              <a:spcAft>
                <a:spcPts val="0"/>
              </a:spcAft>
              <a:defRPr/>
            </a:pPr>
            <a:r>
              <a:rPr lang="en-US" sz="5600" dirty="0"/>
              <a:t>[13] "</a:t>
            </a:r>
            <a:r>
              <a:rPr lang="en-US" sz="5600" dirty="0" err="1"/>
              <a:t>モイ！iPhoneからキャス配信中</a:t>
            </a:r>
            <a:r>
              <a:rPr lang="en-US" sz="5600" dirty="0"/>
              <a:t> - https://t.co/ccrG6sHn43"                                                                                                                                     </a:t>
            </a:r>
          </a:p>
          <a:p>
            <a:pPr marL="292608" indent="-292608" fontAlgn="auto" latinLnBrk="1">
              <a:lnSpc>
                <a:spcPct val="120000"/>
              </a:lnSpc>
              <a:spcBef>
                <a:spcPts val="0"/>
              </a:spcBef>
              <a:spcAft>
                <a:spcPts val="0"/>
              </a:spcAft>
              <a:defRPr/>
            </a:pPr>
            <a:r>
              <a:rPr lang="en-US" sz="5600" dirty="0"/>
              <a:t>[14] "RT @</a:t>
            </a:r>
            <a:r>
              <a:rPr lang="en-US" sz="5600" dirty="0" err="1"/>
              <a:t>KSeriesAD</a:t>
            </a:r>
            <a:r>
              <a:rPr lang="en-US" sz="5600" dirty="0"/>
              <a:t>: </a:t>
            </a:r>
            <a:r>
              <a:rPr lang="en-US" sz="5600" dirty="0" err="1"/>
              <a:t>พัคโบกอม</a:t>
            </a:r>
            <a:r>
              <a:rPr lang="en-US" sz="5600" dirty="0"/>
              <a:t> </a:t>
            </a:r>
            <a:r>
              <a:rPr lang="en-US" sz="5600" dirty="0" err="1"/>
              <a:t>ถ่ายแบบให้กับแบรนด์</a:t>
            </a:r>
            <a:r>
              <a:rPr lang="en-US" sz="5600" dirty="0"/>
              <a:t> </a:t>
            </a:r>
            <a:r>
              <a:rPr lang="en-US" sz="5600" dirty="0" err="1"/>
              <a:t>MontBell</a:t>
            </a:r>
            <a:r>
              <a:rPr lang="en-US" sz="5600" dirty="0"/>
              <a:t> </a:t>
            </a:r>
            <a:r>
              <a:rPr lang="en-US" sz="5600" dirty="0" err="1"/>
              <a:t>คอลเลคชั่น</a:t>
            </a:r>
            <a:r>
              <a:rPr lang="en-US" sz="5600" dirty="0"/>
              <a:t> S/S 2016 / </a:t>
            </a:r>
            <a:r>
              <a:rPr lang="en-US" sz="5600" dirty="0" err="1"/>
              <a:t>หล่อ</a:t>
            </a:r>
            <a:r>
              <a:rPr lang="en-US" sz="5600" dirty="0"/>
              <a:t> </a:t>
            </a:r>
            <a:r>
              <a:rPr lang="en-US" sz="5600" dirty="0" err="1"/>
              <a:t>น่ารัก</a:t>
            </a:r>
            <a:r>
              <a:rPr lang="en-US" sz="5600" dirty="0"/>
              <a:t> \</a:t>
            </a:r>
            <a:r>
              <a:rPr lang="en-US" sz="5600" dirty="0" err="1"/>
              <a:t>xed</a:t>
            </a:r>
            <a:r>
              <a:rPr lang="en-US" sz="5600" dirty="0"/>
              <a:t>��\</a:t>
            </a:r>
            <a:r>
              <a:rPr lang="en-US" sz="5600" dirty="0" err="1"/>
              <a:t>xed</a:t>
            </a:r>
            <a:r>
              <a:rPr lang="en-US" sz="5600" dirty="0"/>
              <a:t>�\u0095 https://t.co/lKAxtVcGrD"                                                                     </a:t>
            </a:r>
          </a:p>
          <a:p>
            <a:pPr marL="292608" indent="-292608" fontAlgn="auto" latinLnBrk="1">
              <a:lnSpc>
                <a:spcPct val="120000"/>
              </a:lnSpc>
              <a:spcBef>
                <a:spcPts val="0"/>
              </a:spcBef>
              <a:spcAft>
                <a:spcPts val="0"/>
              </a:spcAft>
              <a:defRPr/>
            </a:pPr>
            <a:r>
              <a:rPr lang="en-US" sz="5600" dirty="0"/>
              <a:t>[15] "RT @SHXBL94_: </a:t>
            </a:r>
            <a:r>
              <a:rPr lang="en-US" sz="5600" dirty="0" err="1"/>
              <a:t>ไม่ใช่คนที่โลกส่วนตัวสูงครับ</a:t>
            </a:r>
            <a:r>
              <a:rPr lang="en-US" sz="5600" dirty="0"/>
              <a:t> </a:t>
            </a:r>
            <a:r>
              <a:rPr lang="en-US" sz="5600" dirty="0" err="1"/>
              <a:t>ไม่ใช่คนที่เข้ากับคนยาก</a:t>
            </a:r>
            <a:r>
              <a:rPr lang="en-US" sz="5600" dirty="0"/>
              <a:t> </a:t>
            </a:r>
            <a:r>
              <a:rPr lang="en-US" sz="5600" dirty="0" err="1"/>
              <a:t>ตรงกันข้ามผมเข้ากับคนอื่นง่าย</a:t>
            </a:r>
            <a:r>
              <a:rPr lang="en-US" sz="5600" dirty="0"/>
              <a:t> </a:t>
            </a:r>
            <a:r>
              <a:rPr lang="en-US" sz="5600" dirty="0" err="1"/>
              <a:t>แต่ผมแค่เลือกคนที่จะให้รู้เรื่องส่วนตัวของ</a:t>
            </a:r>
            <a:r>
              <a:rPr lang="en-US" sz="5600" dirty="0"/>
              <a:t>…"                                                                                </a:t>
            </a:r>
          </a:p>
          <a:p>
            <a:pPr marL="292608" indent="-292608" fontAlgn="auto" latinLnBrk="1">
              <a:lnSpc>
                <a:spcPct val="120000"/>
              </a:lnSpc>
              <a:spcBef>
                <a:spcPts val="0"/>
              </a:spcBef>
              <a:spcAft>
                <a:spcPts val="0"/>
              </a:spcAft>
              <a:defRPr/>
            </a:pPr>
            <a:r>
              <a:rPr lang="en-US" sz="5600" dirty="0"/>
              <a:t>[16] "RT @</a:t>
            </a:r>
            <a:r>
              <a:rPr lang="en-US" sz="5600" dirty="0" err="1"/>
              <a:t>ARS_C_bot</a:t>
            </a:r>
            <a:r>
              <a:rPr lang="en-US" sz="5600" dirty="0"/>
              <a:t>: </a:t>
            </a:r>
            <a:r>
              <a:rPr lang="en-US" sz="5600" dirty="0" err="1"/>
              <a:t>青「パクに土偶と埴輪の違いは解りますか？って聞いてみたら</a:t>
            </a:r>
            <a:r>
              <a:rPr lang="en-US" sz="5600" dirty="0"/>
              <a:t>\</a:t>
            </a:r>
            <a:r>
              <a:rPr lang="en-US" sz="5600" dirty="0" err="1"/>
              <a:t>n緑『解りますよ！土偶はこう</a:t>
            </a:r>
            <a:r>
              <a:rPr lang="en-US" sz="5600" dirty="0"/>
              <a:t>(</a:t>
            </a:r>
            <a:r>
              <a:rPr lang="en-US" sz="5600" dirty="0" err="1"/>
              <a:t>土偶のポーズ</a:t>
            </a:r>
            <a:r>
              <a:rPr lang="en-US" sz="5600" dirty="0"/>
              <a:t>)</a:t>
            </a:r>
            <a:r>
              <a:rPr lang="en-US" sz="5600" dirty="0" err="1"/>
              <a:t>で埴輪はこう</a:t>
            </a:r>
            <a:r>
              <a:rPr lang="en-US" sz="5600" dirty="0"/>
              <a:t>(</a:t>
            </a:r>
            <a:r>
              <a:rPr lang="en-US" sz="5600" dirty="0" err="1"/>
              <a:t>埴輪のポーズ</a:t>
            </a:r>
            <a:r>
              <a:rPr lang="en-US" sz="5600" dirty="0"/>
              <a:t>)</a:t>
            </a:r>
            <a:r>
              <a:rPr lang="en-US" sz="5600" dirty="0" err="1"/>
              <a:t>ですよね</a:t>
            </a:r>
            <a:r>
              <a:rPr lang="en-US" sz="5600" dirty="0"/>
              <a:t>！』</a:t>
            </a:r>
            <a:r>
              <a:rPr lang="en-US" sz="5600" dirty="0" err="1"/>
              <a:t>って答えられた。そういう話じゃない</a:t>
            </a:r>
            <a:r>
              <a:rPr lang="en-US" sz="5600" dirty="0"/>
              <a:t>」"</a:t>
            </a:r>
          </a:p>
          <a:p>
            <a:pPr marL="292608" indent="-292608" fontAlgn="auto" latinLnBrk="1">
              <a:lnSpc>
                <a:spcPct val="120000"/>
              </a:lnSpc>
              <a:spcBef>
                <a:spcPts val="0"/>
              </a:spcBef>
              <a:spcAft>
                <a:spcPts val="0"/>
              </a:spcAft>
              <a:defRPr/>
            </a:pPr>
            <a:r>
              <a:rPr lang="en-US" sz="5600" dirty="0"/>
              <a:t>[17] "@</a:t>
            </a:r>
            <a:r>
              <a:rPr lang="en-US" sz="5600" dirty="0" err="1"/>
              <a:t>kurooshiteru</a:t>
            </a:r>
            <a:r>
              <a:rPr lang="en-US" sz="5600" dirty="0"/>
              <a:t> @</a:t>
            </a:r>
            <a:r>
              <a:rPr lang="en-US" sz="5600" dirty="0" err="1"/>
              <a:t>tohruoikawa</a:t>
            </a:r>
            <a:r>
              <a:rPr lang="en-US" sz="5600" dirty="0"/>
              <a:t> don't worry. Even in Japan I wouldn't have done that. What do you take me for?? Some </a:t>
            </a:r>
            <a:r>
              <a:rPr lang="en-US" sz="5600" dirty="0" err="1"/>
              <a:t>weeb</a:t>
            </a:r>
            <a:r>
              <a:rPr lang="en-US" sz="5600" dirty="0" smtClean="0"/>
              <a:t>??</a:t>
            </a:r>
            <a:endParaRPr lang="en-US" sz="5600" dirty="0"/>
          </a:p>
          <a:p>
            <a:pPr marL="292608" indent="-292608" fontAlgn="auto" latinLnBrk="1">
              <a:lnSpc>
                <a:spcPct val="120000"/>
              </a:lnSpc>
              <a:spcBef>
                <a:spcPts val="0"/>
              </a:spcBef>
              <a:spcAft>
                <a:spcPts val="0"/>
              </a:spcAft>
              <a:defRPr/>
            </a:pPr>
            <a:r>
              <a:rPr lang="en-US" sz="5600" dirty="0"/>
              <a:t>[18] "Ladies https://t.co/ELNALcLYyu"                                                                                                                                                             </a:t>
            </a:r>
          </a:p>
          <a:p>
            <a:pPr marL="292608" indent="-292608" fontAlgn="auto" latinLnBrk="1">
              <a:lnSpc>
                <a:spcPct val="120000"/>
              </a:lnSpc>
              <a:spcBef>
                <a:spcPts val="0"/>
              </a:spcBef>
              <a:spcAft>
                <a:spcPts val="0"/>
              </a:spcAft>
              <a:defRPr/>
            </a:pPr>
            <a:r>
              <a:rPr lang="en-US" sz="5600" dirty="0"/>
              <a:t>[19] "【</a:t>
            </a:r>
            <a:r>
              <a:rPr lang="en-US" sz="5600" dirty="0" err="1"/>
              <a:t>定期】すべての人に好かれる気はないし必要ないと思ってる。ごく少数の仲のいい人が出来ればそれでいい</a:t>
            </a:r>
            <a:r>
              <a:rPr lang="en-US" sz="5600" dirty="0"/>
              <a:t>。"                                                                                       </a:t>
            </a:r>
          </a:p>
          <a:p>
            <a:pPr marL="292608" indent="-292608" fontAlgn="auto" latinLnBrk="1">
              <a:lnSpc>
                <a:spcPct val="120000"/>
              </a:lnSpc>
              <a:spcBef>
                <a:spcPts val="0"/>
              </a:spcBef>
              <a:spcAft>
                <a:spcPts val="0"/>
              </a:spcAft>
              <a:defRPr/>
            </a:pPr>
            <a:r>
              <a:rPr lang="en-US" sz="5600" dirty="0"/>
              <a:t>[20] "@june7845 </a:t>
            </a:r>
            <a:r>
              <a:rPr lang="en-US" sz="5600" dirty="0" err="1"/>
              <a:t>고양이귀랑</a:t>
            </a:r>
            <a:r>
              <a:rPr lang="en-US" sz="5600" dirty="0"/>
              <a:t> </a:t>
            </a:r>
            <a:r>
              <a:rPr lang="en-US" sz="5600" dirty="0" err="1"/>
              <a:t>꼬리랑</a:t>
            </a:r>
            <a:r>
              <a:rPr lang="en-US" sz="5600" dirty="0"/>
              <a:t> 발 </a:t>
            </a:r>
            <a:r>
              <a:rPr lang="en-US" sz="5600" dirty="0" err="1"/>
              <a:t>달고</a:t>
            </a:r>
            <a:r>
              <a:rPr lang="en-US" sz="5600" dirty="0"/>
              <a:t> </a:t>
            </a:r>
            <a:r>
              <a:rPr lang="en-US" sz="5600" dirty="0" err="1"/>
              <a:t>고양이란제리랑</a:t>
            </a:r>
            <a:r>
              <a:rPr lang="en-US" sz="5600" dirty="0"/>
              <a:t> </a:t>
            </a:r>
            <a:r>
              <a:rPr lang="en-US" sz="5600" dirty="0" err="1"/>
              <a:t>스타킹</a:t>
            </a:r>
            <a:r>
              <a:rPr lang="en-US" sz="5600" dirty="0"/>
              <a:t> </a:t>
            </a:r>
            <a:r>
              <a:rPr lang="en-US" sz="5600" dirty="0" err="1"/>
              <a:t>입고</a:t>
            </a:r>
            <a:r>
              <a:rPr lang="en-US" sz="5600" dirty="0"/>
              <a:t> </a:t>
            </a:r>
            <a:r>
              <a:rPr lang="en-US" sz="5600" dirty="0" err="1"/>
              <a:t>사진찍자</a:t>
            </a:r>
            <a:r>
              <a:rPr lang="en-US" sz="5600" dirty="0"/>
              <a:t>" </a:t>
            </a:r>
          </a:p>
          <a:p>
            <a:pPr marL="292608" indent="-292608" fontAlgn="auto">
              <a:spcAft>
                <a:spcPts val="0"/>
              </a:spcAft>
              <a:defRPr/>
            </a:pPr>
            <a:endParaRPr lang="en-US" dirty="0"/>
          </a:p>
        </p:txBody>
      </p:sp>
      <p:sp>
        <p:nvSpPr>
          <p:cNvPr id="15364" name="Text Placeholder 3"/>
          <p:cNvSpPr>
            <a:spLocks noGrp="1"/>
          </p:cNvSpPr>
          <p:nvPr>
            <p:ph type="body" sz="quarter" idx="16"/>
          </p:nvPr>
        </p:nvSpPr>
        <p:spPr>
          <a:xfrm>
            <a:off x="892175" y="6253163"/>
            <a:ext cx="8955088" cy="414337"/>
          </a:xfrm>
        </p:spPr>
        <p:txBody>
          <a:bodyPr/>
          <a:lstStyle/>
          <a:p>
            <a:endParaRPr lang="en-US" altLang="en-US" smtClean="0">
              <a:latin typeface="Arial" charset="0"/>
              <a:cs typeface="Arial" charset="0"/>
            </a:endParaRPr>
          </a:p>
        </p:txBody>
      </p:sp>
      <p:sp>
        <p:nvSpPr>
          <p:cNvPr id="5" name="Text Placeholder 4"/>
          <p:cNvSpPr>
            <a:spLocks noGrp="1"/>
          </p:cNvSpPr>
          <p:nvPr>
            <p:ph type="body" sz="quarter" idx="15"/>
          </p:nvPr>
        </p:nvSpPr>
        <p:spPr>
          <a:xfrm>
            <a:off x="912813" y="733425"/>
            <a:ext cx="10690225" cy="384175"/>
          </a:xfrm>
        </p:spPr>
        <p:txBody>
          <a:bodyPr/>
          <a:lstStyle/>
          <a:p>
            <a:pPr>
              <a:defRPr/>
            </a:pPr>
            <a:r>
              <a:rPr dirty="0"/>
              <a:t>1% sample of 332,900 tweets in 5 seconds</a:t>
            </a:r>
          </a:p>
        </p:txBody>
      </p:sp>
    </p:spTree>
    <p:extLst>
      <p:ext uri="{BB962C8B-B14F-4D97-AF65-F5344CB8AC3E}">
        <p14:creationId xmlns:p14="http://schemas.microsoft.com/office/powerpoint/2010/main" val="199722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36" y="478086"/>
            <a:ext cx="10690696" cy="1114661"/>
          </a:xfrm>
        </p:spPr>
        <p:txBody>
          <a:bodyPr/>
          <a:lstStyle/>
          <a:p>
            <a:r>
              <a:rPr lang="en-US" dirty="0"/>
              <a:t>How will they dramatically change </a:t>
            </a:r>
            <a:r>
              <a:rPr lang="en-US" dirty="0" smtClean="0"/>
              <a:t>the future of health insurance?</a:t>
            </a:r>
            <a:r>
              <a:rPr lang="en-US" dirty="0"/>
              <a:t/>
            </a:r>
            <a:br>
              <a:rPr lang="en-US" dirty="0"/>
            </a:br>
            <a:endParaRPr lang="en-US" dirty="0"/>
          </a:p>
        </p:txBody>
      </p:sp>
      <p:sp>
        <p:nvSpPr>
          <p:cNvPr id="3" name="Content Placeholder 2"/>
          <p:cNvSpPr>
            <a:spLocks noGrp="1"/>
          </p:cNvSpPr>
          <p:nvPr>
            <p:ph idx="1"/>
          </p:nvPr>
        </p:nvSpPr>
        <p:spPr>
          <a:xfrm>
            <a:off x="891705" y="1752600"/>
            <a:ext cx="6253165" cy="4172711"/>
          </a:xfrm>
        </p:spPr>
        <p:txBody>
          <a:bodyPr>
            <a:normAutofit fontScale="85000" lnSpcReduction="10000"/>
          </a:bodyPr>
          <a:lstStyle/>
          <a:p>
            <a:pPr marL="0" indent="0">
              <a:buNone/>
            </a:pPr>
            <a:r>
              <a:rPr lang="en-US" dirty="0" smtClean="0"/>
              <a:t>The internet of things will know more about you than any personal doctor could ever hope to know about you.</a:t>
            </a:r>
          </a:p>
          <a:p>
            <a:r>
              <a:rPr lang="en-US" dirty="0" smtClean="0"/>
              <a:t>Wearables; watches, shirts, socks, etc.</a:t>
            </a:r>
          </a:p>
          <a:p>
            <a:r>
              <a:rPr lang="en-US" dirty="0" err="1" smtClean="0"/>
              <a:t>Embeddables</a:t>
            </a:r>
            <a:r>
              <a:rPr lang="en-US" dirty="0" smtClean="0"/>
              <a:t>: pills, </a:t>
            </a:r>
            <a:r>
              <a:rPr lang="en-US" dirty="0" err="1" smtClean="0"/>
              <a:t>nanobots</a:t>
            </a:r>
            <a:r>
              <a:rPr lang="en-US" dirty="0" smtClean="0"/>
              <a:t>, labs in your bloodstream</a:t>
            </a:r>
          </a:p>
          <a:p>
            <a:r>
              <a:rPr lang="en-US" dirty="0" smtClean="0"/>
              <a:t>Appliances: smart fridge, ‘</a:t>
            </a:r>
            <a:r>
              <a:rPr lang="en-US" dirty="0" err="1" smtClean="0"/>
              <a:t>lav</a:t>
            </a:r>
            <a:r>
              <a:rPr lang="en-US" dirty="0" smtClean="0"/>
              <a:t>’ results, Kindle reading, movies and shows watched</a:t>
            </a:r>
          </a:p>
          <a:p>
            <a:r>
              <a:rPr lang="en-US" dirty="0" smtClean="0"/>
              <a:t>Consumables: the telltale hamburger, bragging broccoli</a:t>
            </a:r>
          </a:p>
          <a:p>
            <a:r>
              <a:rPr lang="en-US" dirty="0" smtClean="0"/>
              <a:t>These go beyond Big Brother’s wildest dreams!</a:t>
            </a:r>
          </a:p>
          <a:p>
            <a:endParaRPr lang="en-US" dirty="0"/>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b="21542"/>
          <a:stretch/>
        </p:blipFill>
        <p:spPr>
          <a:xfrm>
            <a:off x="7900610" y="810827"/>
            <a:ext cx="4086225" cy="3729089"/>
          </a:xfrm>
          <a:prstGeom prst="rect">
            <a:avLst/>
          </a:prstGeom>
        </p:spPr>
      </p:pic>
    </p:spTree>
    <p:extLst>
      <p:ext uri="{BB962C8B-B14F-4D97-AF65-F5344CB8AC3E}">
        <p14:creationId xmlns:p14="http://schemas.microsoft.com/office/powerpoint/2010/main" val="3660596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Big Data and predictive analytics </a:t>
            </a:r>
            <a:br>
              <a:rPr lang="en-US" dirty="0"/>
            </a:br>
            <a:r>
              <a:rPr lang="en-US" dirty="0"/>
              <a:t>changing healthcare?</a:t>
            </a:r>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p:txBody>
          <a:bodyPr/>
          <a:lstStyle/>
          <a:p>
            <a:r>
              <a:rPr lang="en-US" dirty="0" smtClean="0"/>
              <a:t>The Truman Show was just the Beginning!</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65204" y="1148042"/>
            <a:ext cx="3114675"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48872" y="1891553"/>
            <a:ext cx="3281082" cy="3416320"/>
          </a:xfrm>
          <a:prstGeom prst="rect">
            <a:avLst/>
          </a:prstGeom>
          <a:noFill/>
        </p:spPr>
        <p:txBody>
          <a:bodyPr wrap="square" rtlCol="0">
            <a:spAutoFit/>
          </a:bodyPr>
          <a:lstStyle/>
          <a:p>
            <a:r>
              <a:rPr lang="en-US" dirty="0" smtClean="0">
                <a:solidFill>
                  <a:srgbClr val="000000"/>
                </a:solidFill>
              </a:rPr>
              <a:t>Genome</a:t>
            </a:r>
          </a:p>
          <a:p>
            <a:r>
              <a:rPr lang="en-US" dirty="0" err="1" smtClean="0">
                <a:solidFill>
                  <a:srgbClr val="000000"/>
                </a:solidFill>
              </a:rPr>
              <a:t>Phenome</a:t>
            </a:r>
            <a:endParaRPr lang="en-US" dirty="0" smtClean="0">
              <a:solidFill>
                <a:srgbClr val="000000"/>
              </a:solidFill>
            </a:endParaRPr>
          </a:p>
          <a:p>
            <a:r>
              <a:rPr lang="en-US" dirty="0" err="1" smtClean="0">
                <a:solidFill>
                  <a:srgbClr val="000000"/>
                </a:solidFill>
              </a:rPr>
              <a:t>Physiome</a:t>
            </a:r>
            <a:endParaRPr lang="en-US" dirty="0" smtClean="0">
              <a:solidFill>
                <a:srgbClr val="000000"/>
              </a:solidFill>
            </a:endParaRPr>
          </a:p>
          <a:p>
            <a:r>
              <a:rPr lang="en-US" dirty="0" err="1" smtClean="0">
                <a:solidFill>
                  <a:srgbClr val="000000"/>
                </a:solidFill>
              </a:rPr>
              <a:t>Anatome</a:t>
            </a:r>
            <a:endParaRPr lang="en-US" dirty="0" smtClean="0">
              <a:solidFill>
                <a:srgbClr val="000000"/>
              </a:solidFill>
            </a:endParaRPr>
          </a:p>
          <a:p>
            <a:r>
              <a:rPr lang="en-US" dirty="0" err="1" smtClean="0">
                <a:solidFill>
                  <a:srgbClr val="000000"/>
                </a:solidFill>
              </a:rPr>
              <a:t>Transcriptome</a:t>
            </a:r>
            <a:endParaRPr lang="en-US" dirty="0" smtClean="0">
              <a:solidFill>
                <a:srgbClr val="000000"/>
              </a:solidFill>
            </a:endParaRPr>
          </a:p>
          <a:p>
            <a:r>
              <a:rPr lang="en-US" dirty="0" smtClean="0">
                <a:solidFill>
                  <a:srgbClr val="000000"/>
                </a:solidFill>
              </a:rPr>
              <a:t>Proteome</a:t>
            </a:r>
          </a:p>
          <a:p>
            <a:r>
              <a:rPr lang="en-US" dirty="0" smtClean="0">
                <a:solidFill>
                  <a:srgbClr val="000000"/>
                </a:solidFill>
              </a:rPr>
              <a:t>Metabolome</a:t>
            </a:r>
          </a:p>
          <a:p>
            <a:r>
              <a:rPr lang="en-US" dirty="0" smtClean="0">
                <a:solidFill>
                  <a:srgbClr val="000000"/>
                </a:solidFill>
              </a:rPr>
              <a:t>Microbiome</a:t>
            </a:r>
          </a:p>
          <a:p>
            <a:r>
              <a:rPr lang="en-US" dirty="0" err="1" smtClean="0">
                <a:solidFill>
                  <a:srgbClr val="000000"/>
                </a:solidFill>
              </a:rPr>
              <a:t>Epigenome</a:t>
            </a:r>
            <a:endParaRPr lang="en-US" dirty="0" smtClean="0">
              <a:solidFill>
                <a:srgbClr val="000000"/>
              </a:solidFill>
            </a:endParaRPr>
          </a:p>
          <a:p>
            <a:r>
              <a:rPr lang="en-US" dirty="0" err="1" smtClean="0">
                <a:solidFill>
                  <a:srgbClr val="000000"/>
                </a:solidFill>
              </a:rPr>
              <a:t>Exposome</a:t>
            </a:r>
            <a:endParaRPr lang="en-US" dirty="0" smtClean="0">
              <a:solidFill>
                <a:srgbClr val="000000"/>
              </a:solidFill>
            </a:endParaRPr>
          </a:p>
          <a:p>
            <a:endParaRPr lang="en-US" dirty="0">
              <a:solidFill>
                <a:srgbClr val="000000"/>
              </a:solidFill>
            </a:endParaRPr>
          </a:p>
          <a:p>
            <a:r>
              <a:rPr lang="en-US" sz="2000" i="1" dirty="0" smtClean="0">
                <a:solidFill>
                  <a:srgbClr val="7030A0"/>
                </a:solidFill>
              </a:rPr>
              <a:t>A </a:t>
            </a:r>
            <a:r>
              <a:rPr lang="en-US" sz="2000" i="1" dirty="0" err="1" smtClean="0">
                <a:solidFill>
                  <a:srgbClr val="7030A0"/>
                </a:solidFill>
              </a:rPr>
              <a:t>Panomic</a:t>
            </a:r>
            <a:r>
              <a:rPr lang="en-US" sz="2000" i="1" dirty="0" smtClean="0">
                <a:solidFill>
                  <a:srgbClr val="7030A0"/>
                </a:solidFill>
              </a:rPr>
              <a:t> perspective!</a:t>
            </a:r>
            <a:endParaRPr lang="en-US" sz="2000" i="1" dirty="0">
              <a:solidFill>
                <a:srgbClr val="7030A0"/>
              </a:solidFill>
            </a:endParaRPr>
          </a:p>
        </p:txBody>
      </p:sp>
      <p:sp>
        <p:nvSpPr>
          <p:cNvPr id="6" name="TextBox 5"/>
          <p:cNvSpPr txBox="1"/>
          <p:nvPr/>
        </p:nvSpPr>
        <p:spPr>
          <a:xfrm>
            <a:off x="3971366" y="2635624"/>
            <a:ext cx="4276164" cy="923330"/>
          </a:xfrm>
          <a:prstGeom prst="rect">
            <a:avLst/>
          </a:prstGeom>
          <a:noFill/>
        </p:spPr>
        <p:txBody>
          <a:bodyPr wrap="square" rtlCol="0">
            <a:spAutoFit/>
          </a:bodyPr>
          <a:lstStyle/>
          <a:p>
            <a:r>
              <a:rPr lang="en-US" dirty="0">
                <a:solidFill>
                  <a:srgbClr val="000000"/>
                </a:solidFill>
              </a:rPr>
              <a:t>Try </a:t>
            </a:r>
            <a:r>
              <a:rPr lang="en-US" dirty="0">
                <a:solidFill>
                  <a:srgbClr val="000000"/>
                </a:solidFill>
                <a:hlinkClick r:id="rId4"/>
              </a:rPr>
              <a:t>http://www.wolframalpha.com/facebook</a:t>
            </a:r>
            <a:r>
              <a:rPr lang="en-US" dirty="0" smtClean="0">
                <a:solidFill>
                  <a:srgbClr val="000000"/>
                </a:solidFill>
                <a:hlinkClick r:id="rId4"/>
              </a:rPr>
              <a:t>/</a:t>
            </a:r>
            <a:r>
              <a:rPr lang="en-US" dirty="0" smtClean="0">
                <a:solidFill>
                  <a:srgbClr val="000000"/>
                </a:solidFill>
              </a:rPr>
              <a:t> but be very afraid!</a:t>
            </a:r>
            <a:endParaRPr lang="en-US" dirty="0">
              <a:solidFill>
                <a:srgbClr val="000000"/>
              </a:solidFill>
            </a:endParaRPr>
          </a:p>
        </p:txBody>
      </p:sp>
    </p:spTree>
    <p:extLst>
      <p:ext uri="{BB962C8B-B14F-4D97-AF65-F5344CB8AC3E}">
        <p14:creationId xmlns:p14="http://schemas.microsoft.com/office/powerpoint/2010/main" val="1792643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R, when there are so many tools for predictive analytics?</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p:txBody>
          <a:bodyPr/>
          <a:lstStyle/>
          <a:p>
            <a:pPr marL="342900" indent="-342900">
              <a:buFont typeface="Arial" panose="020B0604020202020204" pitchFamily="34" charset="0"/>
              <a:buChar char="•"/>
            </a:pPr>
            <a:r>
              <a:rPr lang="en-US" sz="2800" b="0" dirty="0" smtClean="0"/>
              <a:t>Free – </a:t>
            </a:r>
            <a:r>
              <a:rPr lang="en-US" b="0" dirty="0" smtClean="0"/>
              <a:t>(instead, spend $25 to join the Predictive Analytics and Futurism section)</a:t>
            </a:r>
            <a:endParaRPr lang="en-US" sz="2800" b="0" dirty="0" smtClean="0"/>
          </a:p>
          <a:p>
            <a:pPr marL="342900" indent="-342900">
              <a:buFont typeface="Arial" panose="020B0604020202020204" pitchFamily="34" charset="0"/>
              <a:buChar char="•"/>
            </a:pPr>
            <a:r>
              <a:rPr lang="en-US" sz="2800" b="0" dirty="0" smtClean="0"/>
              <a:t>Now more popular than SAS</a:t>
            </a:r>
          </a:p>
          <a:p>
            <a:pPr marL="342900" indent="-342900">
              <a:buFont typeface="Arial" panose="020B0604020202020204" pitchFamily="34" charset="0"/>
              <a:buChar char="•"/>
            </a:pPr>
            <a:r>
              <a:rPr lang="en-US" sz="2800" b="0" dirty="0" smtClean="0"/>
              <a:t>Easier for statisticians than Python</a:t>
            </a:r>
          </a:p>
          <a:p>
            <a:pPr marL="342900" indent="-342900">
              <a:buFont typeface="Arial" panose="020B0604020202020204" pitchFamily="34" charset="0"/>
              <a:buChar char="•"/>
            </a:pPr>
            <a:r>
              <a:rPr lang="en-US" sz="2800" b="0" dirty="0" smtClean="0"/>
              <a:t>Open Source (easier for others to make packages for you)</a:t>
            </a:r>
          </a:p>
          <a:p>
            <a:pPr marL="342900" indent="-342900">
              <a:buFont typeface="Arial" panose="020B0604020202020204" pitchFamily="34" charset="0"/>
              <a:buChar char="•"/>
            </a:pPr>
            <a:r>
              <a:rPr lang="en-US" sz="2800" b="0" dirty="0" smtClean="0"/>
              <a:t>Thousands of package already built and documented</a:t>
            </a:r>
          </a:p>
          <a:p>
            <a:pPr marL="342900" indent="-342900">
              <a:buFont typeface="Arial" panose="020B0604020202020204" pitchFamily="34" charset="0"/>
              <a:buChar char="•"/>
            </a:pPr>
            <a:r>
              <a:rPr lang="en-US" sz="2800" b="0" dirty="0" smtClean="0"/>
              <a:t>Free – no licensing issues</a:t>
            </a:r>
          </a:p>
          <a:p>
            <a:pPr marL="342900" indent="-342900">
              <a:buFont typeface="Arial" panose="020B0604020202020204" pitchFamily="34" charset="0"/>
              <a:buChar char="•"/>
            </a:pPr>
            <a:r>
              <a:rPr lang="en-US" sz="2800" b="0" dirty="0" err="1" smtClean="0"/>
              <a:t>MatLab</a:t>
            </a:r>
            <a:r>
              <a:rPr lang="en-US" sz="2800" b="0" dirty="0" smtClean="0"/>
              <a:t> costs a lot of money</a:t>
            </a:r>
          </a:p>
          <a:p>
            <a:pPr marL="342900" indent="-342900">
              <a:buFont typeface="Arial" panose="020B0604020202020204" pitchFamily="34" charset="0"/>
              <a:buChar char="•"/>
            </a:pPr>
            <a:r>
              <a:rPr lang="en-US" sz="2800" b="0" dirty="0" smtClean="0"/>
              <a:t>Millions of programmers – seems to be gaining momentum</a:t>
            </a:r>
          </a:p>
          <a:p>
            <a:pPr marL="342900" indent="-342900">
              <a:buFont typeface="Arial" panose="020B0604020202020204" pitchFamily="34" charset="0"/>
              <a:buChar char="•"/>
            </a:pPr>
            <a:r>
              <a:rPr lang="en-US" sz="2800" b="0" dirty="0" smtClean="0"/>
              <a:t>Supportive community online to help you get over obstacles</a:t>
            </a:r>
          </a:p>
          <a:p>
            <a:pPr marL="342900" indent="-342900">
              <a:buFont typeface="Arial" panose="020B0604020202020204" pitchFamily="34" charset="0"/>
              <a:buChar char="•"/>
            </a:pPr>
            <a:r>
              <a:rPr lang="en-US" sz="2800" b="0" dirty="0" smtClean="0"/>
              <a:t>Lots of free and readily available tutorials and examples</a:t>
            </a:r>
          </a:p>
          <a:p>
            <a:pPr marL="342900" indent="-342900">
              <a:buFont typeface="Arial" panose="020B0604020202020204" pitchFamily="34" charset="0"/>
              <a:buChar char="•"/>
            </a:pPr>
            <a:r>
              <a:rPr lang="en-US" sz="2800" b="0" dirty="0" smtClean="0"/>
              <a:t>Runs on most platforms (Windows, iOS, Linux, etc.)</a:t>
            </a:r>
          </a:p>
          <a:p>
            <a:pPr marL="342900" indent="-342900">
              <a:buFont typeface="Arial" panose="020B0604020202020204" pitchFamily="34" charset="0"/>
              <a:buChar char="•"/>
            </a:pPr>
            <a:r>
              <a:rPr lang="en-US" sz="2800" b="0" dirty="0" smtClean="0"/>
              <a:t>Great graphics capability (especially via gglot2)</a:t>
            </a:r>
          </a:p>
          <a:p>
            <a:pPr marL="342900" indent="-342900">
              <a:buFont typeface="Arial" panose="020B0604020202020204" pitchFamily="34" charset="0"/>
              <a:buChar char="•"/>
            </a:pPr>
            <a:r>
              <a:rPr lang="en-US" sz="2800" b="0" dirty="0" smtClean="0"/>
              <a:t>Free – OK to copy and share with your friends</a:t>
            </a:r>
            <a:endParaRPr lang="en-US" sz="2800" b="0" dirty="0"/>
          </a:p>
        </p:txBody>
      </p:sp>
    </p:spTree>
    <p:extLst>
      <p:ext uri="{BB962C8B-B14F-4D97-AF65-F5344CB8AC3E}">
        <p14:creationId xmlns:p14="http://schemas.microsoft.com/office/powerpoint/2010/main" val="158236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Heresy: I am not recommending that you start with </a:t>
            </a:r>
            <a:br>
              <a:rPr lang="en-US" dirty="0" smtClean="0"/>
            </a:br>
            <a:r>
              <a:rPr lang="en-US" dirty="0" smtClean="0"/>
              <a:t>R-Studio – even though it is great.</a:t>
            </a:r>
            <a:endParaRPr lang="en-US" dirty="0"/>
          </a:p>
        </p:txBody>
      </p:sp>
      <p:sp>
        <p:nvSpPr>
          <p:cNvPr id="3" name="Text Placeholder 2"/>
          <p:cNvSpPr>
            <a:spLocks noGrp="1"/>
          </p:cNvSpPr>
          <p:nvPr>
            <p:ph type="body" sz="quarter" idx="16"/>
          </p:nvPr>
        </p:nvSpPr>
        <p:spPr>
          <a:xfrm>
            <a:off x="891704" y="6252482"/>
            <a:ext cx="9700096" cy="472168"/>
          </a:xfrm>
        </p:spPr>
        <p:txBody>
          <a:bodyPr/>
          <a:lstStyle/>
          <a:p>
            <a:r>
              <a:rPr lang="en-US" sz="1200" dirty="0" smtClean="0"/>
              <a:t>Get instructions for installing R with </a:t>
            </a:r>
            <a:r>
              <a:rPr lang="en-US" sz="1200" dirty="0" err="1" smtClean="0"/>
              <a:t>Jupyter</a:t>
            </a:r>
            <a:r>
              <a:rPr lang="en-US" sz="1200" dirty="0" smtClean="0"/>
              <a:t> at http</a:t>
            </a:r>
            <a:r>
              <a:rPr lang="en-US" sz="1200" dirty="0"/>
              <a:t>://blog.revolutionanalytics.com/2015/09/using-r-with-jupyter-notebooks.html</a:t>
            </a:r>
          </a:p>
        </p:txBody>
      </p:sp>
      <p:sp>
        <p:nvSpPr>
          <p:cNvPr id="4" name="Text Placeholder 3"/>
          <p:cNvSpPr>
            <a:spLocks noGrp="1"/>
          </p:cNvSpPr>
          <p:nvPr>
            <p:ph type="body" sz="quarter" idx="15"/>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1095375"/>
            <a:ext cx="9626728" cy="5212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153650" y="5353050"/>
            <a:ext cx="2038350" cy="646331"/>
          </a:xfrm>
          <a:prstGeom prst="rect">
            <a:avLst/>
          </a:prstGeom>
          <a:noFill/>
        </p:spPr>
        <p:txBody>
          <a:bodyPr wrap="square" rtlCol="0">
            <a:spAutoFit/>
          </a:bodyPr>
          <a:lstStyle/>
          <a:p>
            <a:r>
              <a:rPr lang="en-US" dirty="0" smtClean="0"/>
              <a:t>Home screen of Jupyter.org</a:t>
            </a:r>
            <a:endParaRPr lang="en-US" dirty="0"/>
          </a:p>
        </p:txBody>
      </p:sp>
    </p:spTree>
    <p:extLst>
      <p:ext uri="{BB962C8B-B14F-4D97-AF65-F5344CB8AC3E}">
        <p14:creationId xmlns:p14="http://schemas.microsoft.com/office/powerpoint/2010/main" val="3889740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of the best ideas I got from the Johns Hopkins courses was the importance of codebooks.</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04975"/>
            <a:ext cx="762496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296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differs </a:t>
            </a:r>
            <a:r>
              <a:rPr lang="en-US" sz="2400" dirty="0" smtClean="0"/>
              <a:t>(from other languages)</a:t>
            </a:r>
            <a:r>
              <a:rPr lang="en-US" dirty="0" smtClean="0"/>
              <a:t> in the assignment syntax</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a:xfrm>
            <a:off x="891704" y="1185766"/>
            <a:ext cx="10690697" cy="4548283"/>
          </a:xfrm>
        </p:spPr>
        <p:txBody>
          <a:bodyPr/>
          <a:lstStyle/>
          <a:p>
            <a:r>
              <a:rPr lang="en-US" sz="2400" b="0" dirty="0"/>
              <a:t>Assignment of values to variables: 	</a:t>
            </a:r>
            <a:endParaRPr lang="en-US" sz="2400" b="0" dirty="0" smtClean="0"/>
          </a:p>
          <a:p>
            <a:pPr lvl="1" indent="0">
              <a:buNone/>
            </a:pPr>
            <a:r>
              <a:rPr lang="en-US" sz="2400" b="0" dirty="0" smtClean="0"/>
              <a:t>X </a:t>
            </a:r>
            <a:r>
              <a:rPr lang="en-US" sz="2400" b="0" dirty="0"/>
              <a:t>= 5, 	X &lt;- 5, 	5-&gt; X, 	assign(“X”,5) are identical</a:t>
            </a:r>
          </a:p>
          <a:p>
            <a:r>
              <a:rPr lang="en-US" sz="2400" b="0" dirty="0"/>
              <a:t>There are four ways to assign a value to a variable:</a:t>
            </a:r>
          </a:p>
          <a:p>
            <a:pPr marL="909828" lvl="1" indent="-342900"/>
            <a:r>
              <a:rPr lang="en-US" sz="2400" b="0" dirty="0"/>
              <a:t>X=5 requires the least typing and is easily read by most folks familiar with other programming languages</a:t>
            </a:r>
          </a:p>
          <a:p>
            <a:pPr marL="909828" lvl="1" indent="-342900"/>
            <a:r>
              <a:rPr lang="en-US" sz="2400" b="0" dirty="0"/>
              <a:t>X&lt;-5 appeals to mathematicians, who always objected to the equals sign for assignment because of statements like x=x+1</a:t>
            </a:r>
          </a:p>
          <a:p>
            <a:pPr marL="909828" lvl="1" indent="-342900"/>
            <a:r>
              <a:rPr lang="en-US" sz="2400" b="0" dirty="0"/>
              <a:t>5-&gt;x is another step towards clarity (put 5 into the variable x) but it is cumbersome when the left side is a long formula</a:t>
            </a:r>
          </a:p>
          <a:p>
            <a:pPr marL="909828" lvl="1" indent="-342900"/>
            <a:r>
              <a:rPr lang="en-US" sz="2400" b="0" dirty="0"/>
              <a:t>Assign(‘x’,5) satisfies the purists; but involves the most </a:t>
            </a:r>
            <a:r>
              <a:rPr lang="en-US" sz="2400" b="0" dirty="0" smtClean="0"/>
              <a:t>typing. It is handy for generating dynamic code programmatically.</a:t>
            </a:r>
            <a:endParaRPr lang="en-US" sz="2400" b="0" dirty="0"/>
          </a:p>
          <a:p>
            <a:pPr marL="909828" lvl="1" indent="-342900"/>
            <a:r>
              <a:rPr lang="en-US" sz="2400" b="0" dirty="0"/>
              <a:t>Bottom line: choose whatever assignment style you wish, but be prepared to read it in any of the four formats</a:t>
            </a:r>
            <a:r>
              <a:rPr lang="en-US" sz="2400" b="0" dirty="0" smtClean="0"/>
              <a:t>.</a:t>
            </a:r>
          </a:p>
          <a:p>
            <a:r>
              <a:rPr lang="en-US" sz="2400" b="0" dirty="0" smtClean="0"/>
              <a:t>The convention seems to be X &lt;- 5 for a variable and X=5 for a parameter</a:t>
            </a:r>
            <a:endParaRPr lang="en-US" sz="2400" b="0" dirty="0"/>
          </a:p>
        </p:txBody>
      </p:sp>
    </p:spTree>
    <p:extLst>
      <p:ext uri="{BB962C8B-B14F-4D97-AF65-F5344CB8AC3E}">
        <p14:creationId xmlns:p14="http://schemas.microsoft.com/office/powerpoint/2010/main" val="34589518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TYPE" val="TitleBackgroundBand"/>
</p:tagLst>
</file>

<file path=ppt/theme/theme1.xml><?xml version="1.0" encoding="utf-8"?>
<a:theme xmlns:a="http://schemas.openxmlformats.org/drawingml/2006/main" name="prn-Precision Medicine-20160503-AHOU-draft 1">
  <a:themeElements>
    <a:clrScheme name="Custom 4">
      <a:dk1>
        <a:srgbClr val="000000"/>
      </a:dk1>
      <a:lt1>
        <a:srgbClr val="FFFFFF"/>
      </a:lt1>
      <a:dk2>
        <a:srgbClr val="848383"/>
      </a:dk2>
      <a:lt2>
        <a:srgbClr val="CECECE"/>
      </a:lt2>
      <a:accent1>
        <a:srgbClr val="E31B23"/>
      </a:accent1>
      <a:accent2>
        <a:srgbClr val="006086"/>
      </a:accent2>
      <a:accent3>
        <a:srgbClr val="E37735"/>
      </a:accent3>
      <a:accent4>
        <a:srgbClr val="631C15"/>
      </a:accent4>
      <a:accent5>
        <a:srgbClr val="848383"/>
      </a:accent5>
      <a:accent6>
        <a:srgbClr val="9E9844"/>
      </a:accent6>
      <a:hlink>
        <a:srgbClr val="006086"/>
      </a:hlink>
      <a:folHlink>
        <a:srgbClr val="E31B23"/>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RGA Palette">
      <a:dk1>
        <a:srgbClr val="000000"/>
      </a:dk1>
      <a:lt1>
        <a:srgbClr val="FFFFFF"/>
      </a:lt1>
      <a:dk2>
        <a:srgbClr val="848383"/>
      </a:dk2>
      <a:lt2>
        <a:srgbClr val="CECECE"/>
      </a:lt2>
      <a:accent1>
        <a:srgbClr val="D92B2D"/>
      </a:accent1>
      <a:accent2>
        <a:srgbClr val="006086"/>
      </a:accent2>
      <a:accent3>
        <a:srgbClr val="E37735"/>
      </a:accent3>
      <a:accent4>
        <a:srgbClr val="631C15"/>
      </a:accent4>
      <a:accent5>
        <a:srgbClr val="848383"/>
      </a:accent5>
      <a:accent6>
        <a:srgbClr val="9E9844"/>
      </a:accent6>
      <a:hlink>
        <a:srgbClr val="006086"/>
      </a:hlink>
      <a:folHlink>
        <a:srgbClr val="E31B23"/>
      </a:folHlink>
    </a:clrScheme>
    <a:fontScheme name="Custom 1">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F202519AC01F4DB985337A9EEFDEFA" ma:contentTypeVersion="1" ma:contentTypeDescription="Create a new document." ma:contentTypeScope="" ma:versionID="40dd8015e35e7435f24349e5bd1bdda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BEFDA6-0871-457D-9833-057C9BDF3A5C}">
  <ds:schemaRefs>
    <ds:schemaRef ds:uri="http://purl.org/dc/dcmitype/"/>
    <ds:schemaRef ds:uri="http://purl.org/dc/terms/"/>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A571C6A-F11F-4BF6-8EB4-A11998A981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786520-D866-461B-A592-B81A5A49F7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prn-Precision Medicine-20160503-AHOU-draft 1</Template>
  <TotalTime>22338</TotalTime>
  <Words>2047</Words>
  <Application>Microsoft Office PowerPoint</Application>
  <PresentationFormat>Custom</PresentationFormat>
  <Paragraphs>164</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prn-Precision Medicine-20160503-AHOU-draft 1</vt:lpstr>
      <vt:lpstr>R U up on R? Society of Actuaries Health Meeting – Philadelphia, PA 15-June-2016 10:00 – 11:30 am </vt:lpstr>
      <vt:lpstr>Why Learn Yet Another Language?</vt:lpstr>
      <vt:lpstr>Big Data is all around us – much publicly posted</vt:lpstr>
      <vt:lpstr>How will they dramatically change the future of health insurance? </vt:lpstr>
      <vt:lpstr>How are Big Data and predictive analytics  changing healthcare?</vt:lpstr>
      <vt:lpstr>So, why R, when there are so many tools for predictive analytics?</vt:lpstr>
      <vt:lpstr>Heresy: I am not recommending that you start with  R-Studio – even though it is great.</vt:lpstr>
      <vt:lpstr>One of the best ideas I got from the Johns Hopkins courses was the importance of codebooks.</vt:lpstr>
      <vt:lpstr>R differs (from other languages) in the assignment syntax</vt:lpstr>
      <vt:lpstr>Quotes can be “ or ‘ but be consistent</vt:lpstr>
      <vt:lpstr>A few more tips:</vt:lpstr>
      <vt:lpstr>Quick demo of R in a JuPyteR notebook</vt:lpstr>
      <vt:lpstr>R U up on R? Society of Actuaries Health Meeting – Philadelphia, PA 15-June-2016 10:00 – 11:30 am </vt:lpstr>
    </vt:vector>
  </TitlesOfParts>
  <Company>RGARE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Medicine</dc:title>
  <dc:creator>Smalley, Phil</dc:creator>
  <dc:description>Template Template for v2007 and v2010</dc:description>
  <cp:lastModifiedBy>Snell, Dave</cp:lastModifiedBy>
  <cp:revision>524</cp:revision>
  <dcterms:created xsi:type="dcterms:W3CDTF">2016-01-14T18:05:30Z</dcterms:created>
  <dcterms:modified xsi:type="dcterms:W3CDTF">2016-06-23T19:31:32Z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0x010100E9F202519AC01F4DB985337A9EEFDEFA</vt:lpwstr>
  </property>
</Properties>
</file>