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00" d="100"/>
          <a:sy n="100" d="100"/>
        </p:scale>
        <p:origin x="792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175F-AFA4-B544-A6A0-649EDB02D212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6128-4232-784A-8A92-19A3DC89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reldb.org/" TargetMode="External"/><Relationship Id="rId4" Type="http://schemas.openxmlformats.org/officeDocument/2006/relationships/hyperlink" Target="http://thethirdmanifesto.com/" TargetMode="External"/><Relationship Id="rId5" Type="http://schemas.openxmlformats.org/officeDocument/2006/relationships/hyperlink" Target="NULL" TargetMode="External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9" Type="http://schemas.openxmlformats.org/officeDocument/2006/relationships/hyperlink" Target="https://reldb.org/c/index.php/download/" TargetMode="External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" y="12166"/>
            <a:ext cx="343511" cy="3435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83835" y="236882"/>
            <a:ext cx="1990324" cy="52322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38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1" dirty="0" err="1" smtClean="0">
                <a:ln w="317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3000"/>
                  </a:schemeClr>
                </a:solidFill>
              </a:rPr>
              <a:t>Quickstart</a:t>
            </a:r>
            <a:endParaRPr lang="en-GB" sz="1400" b="1" dirty="0">
              <a:ln w="31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alpha val="23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121" y="-44231"/>
            <a:ext cx="1352293" cy="40011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Tutorial D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6414" y="21438"/>
            <a:ext cx="42562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i="1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Rel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 is an open source desktop database management system from Dave Voorhis that implements </a:t>
            </a:r>
            <a:r>
              <a:rPr lang="en-GB" sz="800" b="1" dirty="0" smtClean="0">
                <a:effectLst/>
                <a:latin typeface="Calibri" charset="0"/>
                <a:ea typeface="Calibri" charset="0"/>
                <a:cs typeface="Times New Roman" charset="0"/>
              </a:rPr>
              <a:t>Tutorial D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, a relational database language designed by Chris Date and Hugh </a:t>
            </a:r>
            <a:r>
              <a:rPr lang="en-GB" sz="8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Darwen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. </a:t>
            </a:r>
          </a:p>
          <a:p>
            <a:r>
              <a:rPr lang="en-GB" sz="800" b="1" dirty="0" smtClean="0">
                <a:effectLst/>
                <a:latin typeface="Calibri" charset="0"/>
                <a:ea typeface="Calibri" charset="0"/>
                <a:cs typeface="Times New Roman" charset="0"/>
              </a:rPr>
              <a:t>Tutorial D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 is </a:t>
            </a:r>
            <a:r>
              <a:rPr lang="en-GB" sz="800" u="sng" dirty="0" smtClean="0">
                <a:effectLst/>
                <a:latin typeface="Calibri" charset="0"/>
                <a:ea typeface="Calibri" charset="0"/>
                <a:cs typeface="Times New Roman" charset="0"/>
              </a:rPr>
              <a:t>not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 SQL.</a:t>
            </a:r>
          </a:p>
          <a:p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For more information, see </a:t>
            </a:r>
            <a:r>
              <a:rPr lang="en-GB" sz="800" u="sng" dirty="0" smtClean="0">
                <a:solidFill>
                  <a:srgbClr val="0563C1"/>
                </a:solidFill>
                <a:effectLst/>
                <a:latin typeface="Calibri" charset="0"/>
                <a:ea typeface="Calibri" charset="0"/>
                <a:cs typeface="Times New Roman" charset="0"/>
                <a:hlinkClick r:id="rId3"/>
              </a:rPr>
              <a:t>https://reldb.org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, </a:t>
            </a:r>
            <a:r>
              <a:rPr lang="en-GB" sz="800" u="sng" dirty="0" smtClean="0">
                <a:solidFill>
                  <a:srgbClr val="0563C1"/>
                </a:solidFill>
                <a:effectLst/>
                <a:latin typeface="Calibri" charset="0"/>
                <a:ea typeface="Calibri" charset="0"/>
                <a:cs typeface="Times New Roman" charset="0"/>
                <a:hlinkClick r:id="rId4"/>
              </a:rPr>
              <a:t>http://thethirdmanifesto.com</a:t>
            </a:r>
            <a:r>
              <a:rPr lang="en-GB" sz="800" dirty="0" smtClean="0">
                <a:effectLst/>
                <a:latin typeface="Calibri" charset="0"/>
                <a:ea typeface="Calibri" charset="0"/>
                <a:cs typeface="Times New Roman" charset="0"/>
              </a:rPr>
              <a:t> and </a:t>
            </a:r>
            <a:r>
              <a:rPr lang="en-GB" sz="800" u="sng" dirty="0" smtClean="0">
                <a:solidFill>
                  <a:srgbClr val="0563C1"/>
                </a:solidFill>
                <a:effectLst/>
                <a:latin typeface="Calibri" charset="0"/>
                <a:ea typeface="Calibri" charset="0"/>
                <a:cs typeface="Times New Roman" charset="0"/>
                <a:hlinkClick r:id="rId5" invalidUrl="http://www.dcs.warwick.ac.uk/~hugh/TTM/Tutorial D 2016-09-22.pdf"/>
              </a:rPr>
              <a:t>http://www.dcs.warwick.ac.uk/~hugh/TTM/Tutorial%20D%202016-09-22.pdf</a:t>
            </a:r>
            <a:endParaRPr lang="en-GB" sz="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4863"/>
              </p:ext>
            </p:extLst>
          </p:nvPr>
        </p:nvGraphicFramePr>
        <p:xfrm>
          <a:off x="2281726" y="783664"/>
          <a:ext cx="1295297" cy="29213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5297"/>
              </a:tblGrid>
              <a:tr h="2696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Scalar Expressions</a:t>
                      </a:r>
                      <a:endParaRPr lang="en-US" sz="1000" dirty="0"/>
                    </a:p>
                  </a:txBody>
                  <a:tcPr/>
                </a:tc>
              </a:tr>
              <a:tr h="742557">
                <a:tc>
                  <a:txBody>
                    <a:bodyPr/>
                    <a:lstStyle/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+ 4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+ 5.6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</a:p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&gt; 5.6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&lt; 3.4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"a" || "</a:t>
                      </a:r>
                      <a:r>
                        <a:rPr lang="en-GB" sz="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bcd</a:t>
                      </a: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endParaRPr lang="en-GB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'a' || '</a:t>
                      </a:r>
                      <a:r>
                        <a:rPr lang="en-GB" sz="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bcd</a:t>
                      </a: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endParaRPr lang="en-GB" sz="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SIN(0.25)</a:t>
                      </a: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0.24740395925452294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86716"/>
              </p:ext>
            </p:extLst>
          </p:nvPr>
        </p:nvGraphicFramePr>
        <p:xfrm>
          <a:off x="3630648" y="783664"/>
          <a:ext cx="2266873" cy="292314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66873"/>
              </a:tblGrid>
              <a:tr h="2781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Tuple Expressions</a:t>
                      </a:r>
                      <a:endParaRPr lang="en-US" sz="1000" dirty="0"/>
                    </a:p>
                  </a:txBody>
                  <a:tcPr/>
                </a:tc>
              </a:tr>
              <a:tr h="264497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887" y="1099848"/>
            <a:ext cx="2129824" cy="249619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84840"/>
              </p:ext>
            </p:extLst>
          </p:nvPr>
        </p:nvGraphicFramePr>
        <p:xfrm>
          <a:off x="8745119" y="17476"/>
          <a:ext cx="4025900" cy="95249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25900"/>
              </a:tblGrid>
              <a:tr h="28331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Relvars</a:t>
                      </a:r>
                      <a:endParaRPr lang="en-US" sz="1000" dirty="0"/>
                    </a:p>
                  </a:txBody>
                  <a:tcPr/>
                </a:tc>
              </a:tr>
              <a:tr h="924161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627" y="313825"/>
            <a:ext cx="4008148" cy="9179069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0324"/>
              </p:ext>
            </p:extLst>
          </p:nvPr>
        </p:nvGraphicFramePr>
        <p:xfrm>
          <a:off x="5930900" y="17476"/>
          <a:ext cx="2765667" cy="95249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65667"/>
              </a:tblGrid>
              <a:tr h="2746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Relational Expressions</a:t>
                      </a:r>
                      <a:endParaRPr lang="en-US" sz="1000" dirty="0"/>
                    </a:p>
                  </a:txBody>
                  <a:tcPr/>
                </a:tc>
              </a:tr>
              <a:tr h="92503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450" y="273268"/>
            <a:ext cx="2669913" cy="9269136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91058"/>
              </p:ext>
            </p:extLst>
          </p:nvPr>
        </p:nvGraphicFramePr>
        <p:xfrm>
          <a:off x="24150" y="783664"/>
          <a:ext cx="2209699" cy="292314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9699"/>
              </a:tblGrid>
              <a:tr h="2781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Start</a:t>
                      </a:r>
                      <a:endParaRPr lang="en-US" sz="1000" dirty="0"/>
                    </a:p>
                  </a:txBody>
                  <a:tcPr/>
                </a:tc>
              </a:tr>
              <a:tr h="264497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Launching</a:t>
                      </a:r>
                      <a:r>
                        <a:rPr lang="en-US" sz="800" dirty="0" smtClean="0"/>
                        <a:t>: Download instructions are at </a:t>
                      </a:r>
                      <a:r>
                        <a:rPr lang="en-US" sz="800" dirty="0" smtClean="0">
                          <a:hlinkClick r:id="rId9"/>
                        </a:rPr>
                        <a:t>https://reldb.org/c/index.php/download/</a:t>
                      </a:r>
                      <a:r>
                        <a:rPr lang="en-US" sz="800" dirty="0" smtClean="0"/>
                        <a:t> Once downloaded, open the folder – or go to Applications on </a:t>
                      </a:r>
                      <a:r>
                        <a:rPr lang="en-US" sz="800" dirty="0" err="1" smtClean="0"/>
                        <a:t>macOS</a:t>
                      </a:r>
                      <a:r>
                        <a:rPr lang="en-US" sz="800" dirty="0" smtClean="0"/>
                        <a:t> – and run the </a:t>
                      </a:r>
                      <a:r>
                        <a:rPr lang="en-US" sz="800" dirty="0" err="1" smtClean="0"/>
                        <a:t>Rel</a:t>
                      </a:r>
                      <a:r>
                        <a:rPr lang="en-US" sz="800" dirty="0" smtClean="0"/>
                        <a:t> executable.</a:t>
                      </a:r>
                    </a:p>
                    <a:p>
                      <a:r>
                        <a:rPr lang="en-US" sz="800" b="1" i="1" dirty="0" err="1" smtClean="0"/>
                        <a:t>Rel</a:t>
                      </a:r>
                      <a:r>
                        <a:rPr lang="en-US" sz="800" b="1" dirty="0" smtClean="0"/>
                        <a:t> command-line</a:t>
                      </a:r>
                      <a:r>
                        <a:rPr lang="en-US" sz="800" dirty="0" smtClean="0"/>
                        <a:t>: In the upper-right hand corner of the </a:t>
                      </a:r>
                      <a:r>
                        <a:rPr lang="en-US" sz="800" i="1" dirty="0" err="1" smtClean="0"/>
                        <a:t>Rel</a:t>
                      </a:r>
                      <a:r>
                        <a:rPr lang="en-US" sz="800" dirty="0" smtClean="0"/>
                        <a:t> window, there are these three icons. </a:t>
                      </a:r>
                    </a:p>
                    <a:p>
                      <a:r>
                        <a:rPr lang="en-US" sz="800" dirty="0" smtClean="0"/>
                        <a:t>The left icon is for the main </a:t>
                      </a:r>
                      <a:r>
                        <a:rPr lang="en-US" sz="800" i="1" dirty="0" err="1" smtClean="0"/>
                        <a:t>Rel</a:t>
                      </a:r>
                      <a:r>
                        <a:rPr lang="en-US" sz="800" dirty="0" smtClean="0"/>
                        <a:t> user interface, the middle icon is the visual query editor, and the right icon is the command-line. </a:t>
                      </a:r>
                    </a:p>
                    <a:p>
                      <a:r>
                        <a:rPr lang="en-US" sz="800" b="1" dirty="0" smtClean="0"/>
                        <a:t>Loading a database script</a:t>
                      </a:r>
                      <a:r>
                        <a:rPr lang="en-US" sz="800" dirty="0" smtClean="0"/>
                        <a:t>: Go to the command-line, select the Load File icon, load the file. Press F5 to execute.</a:t>
                      </a:r>
                    </a:p>
                    <a:p>
                      <a:r>
                        <a:rPr lang="en-US" sz="800" b="1" dirty="0" smtClean="0"/>
                        <a:t>Evaluating expressions and statements</a:t>
                      </a:r>
                      <a:r>
                        <a:rPr lang="en-US" sz="800" dirty="0" smtClean="0"/>
                        <a:t>: Type the expression at the command-line and press F5. Statements always end with a semicolon; expressions do not.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79" y="1984622"/>
            <a:ext cx="329788" cy="363325"/>
          </a:xfrm>
          <a:prstGeom prst="rect">
            <a:avLst/>
          </a:prstGeom>
          <a:noFill/>
          <a:ln>
            <a:solidFill>
              <a:schemeClr val="dk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17138" y="2046879"/>
            <a:ext cx="1575762" cy="1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84354"/>
              </p:ext>
            </p:extLst>
          </p:nvPr>
        </p:nvGraphicFramePr>
        <p:xfrm>
          <a:off x="35955" y="3768360"/>
          <a:ext cx="3541068" cy="57740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41068"/>
              </a:tblGrid>
              <a:tr h="2482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User-defined</a:t>
                      </a:r>
                      <a:r>
                        <a:rPr lang="en-US" sz="1000" baseline="0" dirty="0" smtClean="0"/>
                        <a:t> operators and types</a:t>
                      </a:r>
                      <a:endParaRPr lang="en-US" sz="1000" dirty="0"/>
                    </a:p>
                  </a:txBody>
                  <a:tcPr/>
                </a:tc>
              </a:tr>
              <a:tr h="5525812">
                <a:tc>
                  <a:txBody>
                    <a:bodyPr/>
                    <a:lstStyle/>
                    <a:p>
                      <a:endParaRPr lang="en-US" sz="8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956" y="3320615"/>
            <a:ext cx="2171414" cy="369332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600" dirty="0">
                <a:solidFill>
                  <a:schemeClr val="accent6">
                    <a:lumMod val="75000"/>
                  </a:schemeClr>
                </a:solidFill>
              </a:rPr>
              <a:t>: To run the examples on this page, </a:t>
            </a:r>
            <a:r>
              <a:rPr lang="en-US" sz="600" dirty="0" smtClean="0">
                <a:solidFill>
                  <a:schemeClr val="accent6">
                    <a:lumMod val="75000"/>
                  </a:schemeClr>
                </a:solidFill>
              </a:rPr>
              <a:t>download and unzip </a:t>
            </a:r>
            <a:r>
              <a:rPr lang="en-US" sz="600" dirty="0"/>
              <a:t>Rel_ExamplesAndUtilities_3.</a:t>
            </a:r>
            <a:r>
              <a:rPr lang="en-US" sz="600" i="1" dirty="0"/>
              <a:t>xxx</a:t>
            </a:r>
            <a:r>
              <a:rPr lang="en-US" sz="600" dirty="0"/>
              <a:t>.zip</a:t>
            </a:r>
            <a:r>
              <a:rPr lang="en-US" sz="600" dirty="0">
                <a:solidFill>
                  <a:schemeClr val="accent6">
                    <a:lumMod val="75000"/>
                  </a:schemeClr>
                </a:solidFill>
              </a:rPr>
              <a:t>, load and </a:t>
            </a:r>
            <a:r>
              <a:rPr lang="en-US" sz="600" dirty="0" smtClean="0">
                <a:solidFill>
                  <a:schemeClr val="accent6">
                    <a:lumMod val="75000"/>
                  </a:schemeClr>
                </a:solidFill>
              </a:rPr>
              <a:t>execute database script </a:t>
            </a:r>
            <a:r>
              <a:rPr lang="en-US" sz="600" dirty="0" err="1" smtClean="0"/>
              <a:t>DateBookSampleRelvars.rel</a:t>
            </a:r>
            <a:endParaRPr lang="en-US" sz="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24" y="4030692"/>
            <a:ext cx="3499699" cy="4483100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43284"/>
              </p:ext>
            </p:extLst>
          </p:nvPr>
        </p:nvGraphicFramePr>
        <p:xfrm>
          <a:off x="3625575" y="3761145"/>
          <a:ext cx="2271946" cy="57812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71946"/>
              </a:tblGrid>
              <a:tr h="25670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Flow control</a:t>
                      </a:r>
                      <a:endParaRPr lang="en-US" sz="1000" dirty="0"/>
                    </a:p>
                  </a:txBody>
                  <a:tcPr/>
                </a:tc>
              </a:tr>
              <a:tr h="552455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625575" y="4022989"/>
            <a:ext cx="209541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// IF ... THEN statement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IF RANDOM() &gt; 0.5 THEN</a:t>
            </a:r>
          </a:p>
          <a:p>
            <a:r>
              <a:rPr lang="en-US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WRITELN </a:t>
            </a:r>
            <a:r>
              <a:rPr lang="en-US" sz="750" dirty="0">
                <a:solidFill>
                  <a:srgbClr val="000080"/>
                </a:solidFill>
                <a:latin typeface="Arial" charset="0"/>
                <a:ea typeface="Arial" charset="0"/>
                <a:cs typeface="Arial" charset="0"/>
              </a:rPr>
              <a:t>"heads";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ELSE</a:t>
            </a:r>
          </a:p>
          <a:p>
            <a:r>
              <a:rPr lang="en-US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WRITELN </a:t>
            </a:r>
            <a:r>
              <a:rPr lang="en-US" sz="750" dirty="0">
                <a:solidFill>
                  <a:srgbClr val="000080"/>
                </a:solidFill>
                <a:latin typeface="Arial" charset="0"/>
                <a:ea typeface="Arial" charset="0"/>
                <a:cs typeface="Arial" charset="0"/>
              </a:rPr>
              <a:t>"tails";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END IF;</a:t>
            </a:r>
          </a:p>
          <a:p>
            <a:endParaRPr lang="en-US" sz="75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750" dirty="0">
                <a:solidFill>
                  <a:srgbClr val="008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// IF ... THEN expression</a:t>
            </a:r>
          </a:p>
          <a:p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WRITELN </a:t>
            </a:r>
          </a:p>
          <a:p>
            <a:r>
              <a:rPr lang="en-US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RANDOM() &gt; 0.5 THEN </a:t>
            </a:r>
            <a:r>
              <a:rPr lang="en-US" sz="750" dirty="0">
                <a:solidFill>
                  <a:srgbClr val="00008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"heads" </a:t>
            </a:r>
          </a:p>
          <a:p>
            <a:r>
              <a:rPr lang="en-US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ELSE </a:t>
            </a:r>
            <a:r>
              <a:rPr lang="en-US" sz="750" dirty="0">
                <a:solidFill>
                  <a:srgbClr val="000080"/>
                </a:solidFill>
                <a:latin typeface="Arial" charset="0"/>
                <a:ea typeface="Arial" charset="0"/>
                <a:cs typeface="Arial" charset="0"/>
              </a:rPr>
              <a:t>"tails" </a:t>
            </a:r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END IF;</a:t>
            </a:r>
          </a:p>
          <a:p>
            <a:endParaRPr lang="en-US" sz="75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750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// CASE ... WHEN statement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VAR x INIT(RANDOM());</a:t>
            </a:r>
          </a:p>
          <a:p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CASE;</a:t>
            </a:r>
          </a:p>
          <a:p>
            <a:r>
              <a:rPr lang="en-US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x &gt; 0.5 THEN WRITELN </a:t>
            </a:r>
            <a:r>
              <a:rPr lang="en-US" sz="750" dirty="0">
                <a:solidFill>
                  <a:srgbClr val="00008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"heads";</a:t>
            </a:r>
          </a:p>
          <a:p>
            <a:r>
              <a:rPr lang="en-US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x &lt; 0.5 THEN WRITELN </a:t>
            </a:r>
            <a:r>
              <a:rPr lang="en-US" sz="750" dirty="0">
                <a:solidFill>
                  <a:srgbClr val="000080"/>
                </a:solidFill>
                <a:latin typeface="Arial" charset="0"/>
                <a:ea typeface="Arial" charset="0"/>
                <a:cs typeface="Arial" charset="0"/>
              </a:rPr>
              <a:t>"tails";</a:t>
            </a:r>
          </a:p>
          <a:p>
            <a:r>
              <a:rPr lang="en-US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ELSE </a:t>
            </a:r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WRITELN </a:t>
            </a:r>
            <a:r>
              <a:rPr lang="en-US" sz="750" dirty="0">
                <a:solidFill>
                  <a:srgbClr val="00008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"on edge";</a:t>
            </a:r>
          </a:p>
          <a:p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END CASE;</a:t>
            </a:r>
          </a:p>
          <a:p>
            <a:endParaRPr lang="en-US" sz="75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750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// CASE ... WHEN expression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VAR y INIT(RANDOM());</a:t>
            </a:r>
          </a:p>
          <a:p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WRITELN CASE</a:t>
            </a:r>
          </a:p>
          <a:p>
            <a:r>
              <a:rPr lang="en-US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y &gt; 0.5 THEN </a:t>
            </a:r>
            <a:r>
              <a:rPr lang="en-US" sz="750" dirty="0">
                <a:solidFill>
                  <a:srgbClr val="00008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"heads"</a:t>
            </a:r>
          </a:p>
          <a:p>
            <a:r>
              <a:rPr lang="en-US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y &lt; 0.5 THEN </a:t>
            </a:r>
            <a:r>
              <a:rPr lang="en-US" sz="750" dirty="0">
                <a:solidFill>
                  <a:srgbClr val="000080"/>
                </a:solidFill>
                <a:latin typeface="Arial" charset="0"/>
                <a:ea typeface="Arial" charset="0"/>
                <a:cs typeface="Arial" charset="0"/>
              </a:rPr>
              <a:t>"tails"</a:t>
            </a:r>
          </a:p>
          <a:p>
            <a:r>
              <a:rPr lang="en-US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ELSE </a:t>
            </a:r>
            <a:r>
              <a:rPr lang="en-US" sz="750" dirty="0">
                <a:solidFill>
                  <a:srgbClr val="00008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"on edge"</a:t>
            </a:r>
          </a:p>
          <a:p>
            <a:r>
              <a:rPr lang="en-US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END CASE;</a:t>
            </a:r>
          </a:p>
          <a:p>
            <a:endParaRPr lang="en-US" sz="75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750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// WITH expression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WRITELN WITH (</a:t>
            </a:r>
          </a:p>
          <a:p>
            <a:r>
              <a:rPr lang="en-GB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mr-IN" sz="750" dirty="0" err="1" smtClean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mr-IN" sz="75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:= 2.0 * SIN(RANDOM()), </a:t>
            </a:r>
          </a:p>
          <a:p>
            <a:r>
              <a:rPr lang="en-GB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mr-IN" sz="750" dirty="0" err="1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q</a:t>
            </a:r>
            <a:r>
              <a:rPr lang="mr-IN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750" dirty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:= 3.0 * TAN(RANDOM())</a:t>
            </a:r>
          </a:p>
          <a:p>
            <a:r>
              <a:rPr lang="en-GB" sz="750" dirty="0" smtClean="0">
                <a:latin typeface="Arial" charset="0"/>
                <a:ea typeface="Arial" charset="0"/>
                <a:cs typeface="Arial" charset="0"/>
              </a:rPr>
              <a:t>      </a:t>
            </a:r>
            <a:r>
              <a:rPr lang="mr-IN" sz="750" dirty="0" smtClean="0">
                <a:latin typeface="Arial" charset="0"/>
                <a:ea typeface="Arial" charset="0"/>
                <a:cs typeface="Arial" charset="0"/>
              </a:rPr>
              <a:t>): </a:t>
            </a:r>
            <a:r>
              <a:rPr lang="mr-IN" sz="75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mr-IN" sz="75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mr-IN" sz="750" dirty="0" err="1">
                <a:latin typeface="Arial" charset="0"/>
                <a:ea typeface="Arial" charset="0"/>
                <a:cs typeface="Arial" charset="0"/>
              </a:rPr>
              <a:t>q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mr-IN" sz="750" dirty="0" err="1">
                <a:latin typeface="Arial" charset="0"/>
                <a:ea typeface="Arial" charset="0"/>
                <a:cs typeface="Arial" charset="0"/>
              </a:rPr>
              <a:t>q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endParaRPr lang="mr-IN" sz="75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750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// DO loop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VAR </a:t>
            </a:r>
            <a:r>
              <a:rPr lang="en-US" sz="750" dirty="0" err="1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INT;</a:t>
            </a:r>
          </a:p>
          <a:p>
            <a:r>
              <a:rPr lang="tr-TR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DO i := 1 TO 10;</a:t>
            </a:r>
          </a:p>
          <a:p>
            <a:r>
              <a:rPr lang="tr-TR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tr-TR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WRITELN </a:t>
            </a:r>
            <a:r>
              <a:rPr lang="tr-TR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i;</a:t>
            </a:r>
          </a:p>
          <a:p>
            <a:r>
              <a:rPr lang="tr-TR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END DO;</a:t>
            </a:r>
          </a:p>
          <a:p>
            <a:endParaRPr lang="tr-TR" sz="750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sz="750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// WHILE </a:t>
            </a:r>
            <a:r>
              <a:rPr lang="tr-TR" sz="750" dirty="0" err="1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loop</a:t>
            </a:r>
            <a:endParaRPr lang="tr-TR" sz="750" dirty="0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sk-SK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VAR </a:t>
            </a:r>
            <a:r>
              <a:rPr lang="sk-SK" sz="750" dirty="0" err="1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j</a:t>
            </a:r>
            <a:r>
              <a:rPr lang="sk-SK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INIT(10);</a:t>
            </a:r>
          </a:p>
          <a:p>
            <a:r>
              <a:rPr lang="mr-IN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WHILE </a:t>
            </a:r>
            <a:r>
              <a:rPr lang="mr-IN" sz="750" dirty="0" err="1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r>
              <a:rPr lang="mr-IN" sz="75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 &gt; 0;</a:t>
            </a:r>
          </a:p>
          <a:p>
            <a:r>
              <a:rPr lang="en-US" sz="750" dirty="0" smtClean="0"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WRITELN </a:t>
            </a:r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j;</a:t>
            </a:r>
          </a:p>
          <a:p>
            <a:r>
              <a:rPr lang="en-GB" sz="75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mr-IN" sz="750" dirty="0" err="1" smtClean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mr-IN" sz="75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:= </a:t>
            </a:r>
            <a:r>
              <a:rPr lang="mr-IN" sz="750" dirty="0" err="1">
                <a:latin typeface="Arial" charset="0"/>
                <a:ea typeface="Arial" charset="0"/>
                <a:cs typeface="Arial" charset="0"/>
              </a:rPr>
              <a:t>j</a:t>
            </a:r>
            <a:r>
              <a:rPr lang="mr-IN" sz="750" dirty="0">
                <a:latin typeface="Arial" charset="0"/>
                <a:ea typeface="Arial" charset="0"/>
                <a:cs typeface="Arial" charset="0"/>
              </a:rPr>
              <a:t> - 1;</a:t>
            </a:r>
          </a:p>
          <a:p>
            <a:r>
              <a:rPr lang="en-US" sz="750" dirty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END WHILE</a:t>
            </a:r>
            <a:r>
              <a:rPr lang="en-US" sz="750" dirty="0" smtClean="0">
                <a:solidFill>
                  <a:srgbClr val="800000"/>
                </a:solidFill>
                <a:highlight>
                  <a:srgbClr val="FAFFFC"/>
                </a:highlight>
                <a:latin typeface="Arial" charset="0"/>
                <a:ea typeface="Arial" charset="0"/>
                <a:cs typeface="Arial" charset="0"/>
              </a:rPr>
              <a:t>;</a:t>
            </a:r>
            <a:endParaRPr lang="en-US" sz="750" dirty="0">
              <a:solidFill>
                <a:srgbClr val="800000"/>
              </a:solidFill>
              <a:highlight>
                <a:srgbClr val="FAFFFC"/>
              </a:highlight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479">
            <a:off x="1261654" y="1680198"/>
            <a:ext cx="11213809" cy="586537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428</Words>
  <Application>Microsoft Macintosh PowerPoint</Application>
  <PresentationFormat>A3 Paper (297x420 mm)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Voorhis</dc:creator>
  <cp:lastModifiedBy>Dave Voorhis</cp:lastModifiedBy>
  <cp:revision>44</cp:revision>
  <cp:lastPrinted>2017-12-28T20:32:02Z</cp:lastPrinted>
  <dcterms:created xsi:type="dcterms:W3CDTF">2017-12-28T16:57:00Z</dcterms:created>
  <dcterms:modified xsi:type="dcterms:W3CDTF">2017-12-28T20:32:07Z</dcterms:modified>
</cp:coreProperties>
</file>