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1"/>
  </p:notesMasterIdLst>
  <p:handoutMasterIdLst>
    <p:handoutMasterId r:id="rId22"/>
  </p:handoutMasterIdLst>
  <p:sldIdLst>
    <p:sldId id="1309" r:id="rId6"/>
    <p:sldId id="1438" r:id="rId7"/>
    <p:sldId id="1437" r:id="rId8"/>
    <p:sldId id="1447" r:id="rId9"/>
    <p:sldId id="1467" r:id="rId10"/>
    <p:sldId id="1465" r:id="rId11"/>
    <p:sldId id="1487" r:id="rId12"/>
    <p:sldId id="1510" r:id="rId13"/>
    <p:sldId id="1488" r:id="rId14"/>
    <p:sldId id="1509" r:id="rId15"/>
    <p:sldId id="1508" r:id="rId16"/>
    <p:sldId id="1452" r:id="rId17"/>
    <p:sldId id="1489" r:id="rId18"/>
    <p:sldId id="1486" r:id="rId19"/>
    <p:sldId id="1326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  <p14:sldId id="1438"/>
            <p14:sldId id="1437"/>
            <p14:sldId id="1447"/>
            <p14:sldId id="1467"/>
            <p14:sldId id="1465"/>
            <p14:sldId id="1487"/>
            <p14:sldId id="1510"/>
            <p14:sldId id="1488"/>
            <p14:sldId id="1509"/>
            <p14:sldId id="1508"/>
            <p14:sldId id="1452"/>
            <p14:sldId id="1489"/>
            <p14:sldId id="1486"/>
          </p14:sldIdLst>
        </p14:section>
        <p14:section name="Untitled Section" id="{6B58E802-564F-4336-851E-2FADBF0FC787}">
          <p14:sldIdLst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0000"/>
    <a:srgbClr val="FFFF99"/>
    <a:srgbClr val="FFFFFF"/>
    <a:srgbClr val="004B1C"/>
    <a:srgbClr val="004B50"/>
    <a:srgbClr val="002050"/>
    <a:srgbClr val="D83B01"/>
    <a:srgbClr val="737373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13" autoAdjust="0"/>
    <p:restoredTop sz="85765" autoAdjust="0"/>
  </p:normalViewPr>
  <p:slideViewPr>
    <p:cSldViewPr>
      <p:cViewPr varScale="1">
        <p:scale>
          <a:sx n="96" d="100"/>
          <a:sy n="96" d="100"/>
        </p:scale>
        <p:origin x="58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2" d="100"/>
          <a:sy n="72" d="100"/>
        </p:scale>
        <p:origin x="2724" y="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2/20/2017 9:34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2/20/2017 9:33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46BACC3-97CA-4E5F-AED5-61699BDB7212}" type="datetime8">
              <a:rPr lang="en-US" smtClean="0"/>
              <a:t>2/20/2017 9:33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2/20/2017 9:33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Forming</a:t>
            </a:r>
            <a:r>
              <a:rPr lang="en-US" baseline="0" dirty="0"/>
              <a:t> data into a fashion that delivers particular insights.</a:t>
            </a:r>
          </a:p>
          <a:p>
            <a:endParaRPr lang="en-US" baseline="0" dirty="0"/>
          </a:p>
          <a:p>
            <a:r>
              <a:rPr lang="en-US" baseline="0" dirty="0"/>
              <a:t>These can be numerical or to push into a format to drive charts or portions of charts.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2/20/2017 9:33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0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2/20/2017 9:33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0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2/20/2017 9:33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92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Experiences are the raw telemetry data we get from the robot</a:t>
            </a:r>
          </a:p>
          <a:p>
            <a:r>
              <a:rPr lang="en-US" dirty="0"/>
              <a:t>Intelligence is the improved models we develop based on the data collected from the robot.</a:t>
            </a:r>
          </a:p>
          <a:p>
            <a:r>
              <a:rPr lang="en-US" dirty="0"/>
              <a:t>We repeat as the robots will continue to have more experiences.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2/20/2017 9:33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97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2/20/2017 9:33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6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Experiences are the raw telemetry data we get from the robot</a:t>
            </a:r>
          </a:p>
          <a:p>
            <a:r>
              <a:rPr lang="en-US" dirty="0"/>
              <a:t>Intelligence is the improved models we develop based on the data collected from the robot.</a:t>
            </a:r>
          </a:p>
          <a:p>
            <a:r>
              <a:rPr lang="en-US" dirty="0"/>
              <a:t>We repeat as the robots will continue to have more experiences.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2/20/2017 9:34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900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attendee asks: “How did we go from 15x15 to 7x7 -&gt; Because there is another max pooling layer in the middle which reduces the features to the most important representations just like from the 32x32 did to the 15x15.</a:t>
            </a:r>
          </a:p>
          <a:p>
            <a:r>
              <a:rPr lang="en-US" dirty="0"/>
              <a:t>It is an RGB image, because it is 32x32x3 (the 3 is Red Green Blue)</a:t>
            </a:r>
          </a:p>
          <a:p>
            <a:endParaRPr lang="en-US" dirty="0"/>
          </a:p>
          <a:p>
            <a:r>
              <a:rPr lang="en-US" dirty="0"/>
              <a:t>Important Notes:</a:t>
            </a:r>
          </a:p>
          <a:p>
            <a:r>
              <a:rPr lang="en-US" dirty="0"/>
              <a:t>1.  Convolutional Networks takes into account localized patterns and reduces computation through pooling and is therefor faster and more accurate than traditional fully connected networks.</a:t>
            </a:r>
          </a:p>
          <a:p>
            <a:r>
              <a:rPr lang="en-US" dirty="0"/>
              <a:t>2.  Digits makes it so you don’t actually need to know this stuff to get good results.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2/20/2017 9:33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3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Digits uses the </a:t>
            </a:r>
            <a:r>
              <a:rPr lang="en-US" dirty="0" err="1"/>
              <a:t>Kitti</a:t>
            </a:r>
            <a:r>
              <a:rPr lang="en-US" dirty="0"/>
              <a:t> format which is built for the Berkley CV center; so many labels are not used in object detection, but rather in more advanced scenarios.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2/20/2017 9:33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8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1398" y="2125677"/>
            <a:ext cx="6404040" cy="3657586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25677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57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162101"/>
            <a:ext cx="1646238" cy="3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485800"/>
            <a:ext cx="1828800" cy="3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1398" y="2125677"/>
            <a:ext cx="6404040" cy="3657586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25677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57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162101"/>
            <a:ext cx="1646238" cy="3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8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479775"/>
            <a:ext cx="1828800" cy="39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5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zutalin/labelIm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Azure, Deep Learning &amp;</a:t>
            </a:r>
            <a:br>
              <a:rPr lang="en-US" sz="4400" b="1" dirty="0"/>
            </a:br>
            <a:r>
              <a:rPr lang="en-US" sz="4400" b="1" dirty="0"/>
              <a:t>Intelligent Robots</a:t>
            </a:r>
            <a:br>
              <a:rPr lang="en-US" sz="4400" b="1" dirty="0"/>
            </a:br>
            <a:br>
              <a:rPr lang="en-US" dirty="0"/>
            </a:br>
            <a:endParaRPr lang="en-US" sz="28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3050" y="3954457"/>
            <a:ext cx="5945187" cy="1825625"/>
          </a:xfrm>
        </p:spPr>
        <p:txBody>
          <a:bodyPr/>
          <a:lstStyle/>
          <a:p>
            <a:pPr lvl="0"/>
            <a:r>
              <a:rPr lang="en-US" sz="2400" b="1" dirty="0"/>
              <a:t>Presenter</a:t>
            </a:r>
          </a:p>
          <a:p>
            <a:pPr lvl="0"/>
            <a:r>
              <a:rPr lang="en-US" sz="2400" b="1" dirty="0"/>
              <a:t>Twitter</a:t>
            </a:r>
          </a:p>
          <a:p>
            <a:pPr lvl="0"/>
            <a:r>
              <a:rPr lang="en-US" sz="2400" b="1" dirty="0"/>
              <a:t>Blob/Website</a:t>
            </a:r>
          </a:p>
          <a:p>
            <a:pPr lvl="0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– Convolutional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45" y="1058862"/>
            <a:ext cx="10591798" cy="41204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9818136">
            <a:off x="-210315" y="5325426"/>
            <a:ext cx="2485617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32x32 RGB Image input</a:t>
            </a:r>
          </a:p>
        </p:txBody>
      </p:sp>
      <p:sp>
        <p:nvSpPr>
          <p:cNvPr id="13" name="TextBox 12"/>
          <p:cNvSpPr txBox="1"/>
          <p:nvPr/>
        </p:nvSpPr>
        <p:spPr>
          <a:xfrm rot="19818136">
            <a:off x="1723890" y="5417936"/>
            <a:ext cx="2468689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32 5x5 features created</a:t>
            </a:r>
          </a:p>
        </p:txBody>
      </p:sp>
      <p:sp>
        <p:nvSpPr>
          <p:cNvPr id="14" name="TextBox 13"/>
          <p:cNvSpPr txBox="1"/>
          <p:nvPr/>
        </p:nvSpPr>
        <p:spPr>
          <a:xfrm rot="19818136">
            <a:off x="4181313" y="4999384"/>
            <a:ext cx="2729465" cy="8156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Reduced features to most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Important representations</a:t>
            </a:r>
          </a:p>
        </p:txBody>
      </p:sp>
      <p:sp>
        <p:nvSpPr>
          <p:cNvPr id="15" name="TextBox 14"/>
          <p:cNvSpPr txBox="1"/>
          <p:nvPr/>
        </p:nvSpPr>
        <p:spPr>
          <a:xfrm rot="19818136">
            <a:off x="6336591" y="5230873"/>
            <a:ext cx="2468689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64 5x5 features created</a:t>
            </a:r>
          </a:p>
        </p:txBody>
      </p:sp>
      <p:sp>
        <p:nvSpPr>
          <p:cNvPr id="16" name="TextBox 15"/>
          <p:cNvSpPr txBox="1"/>
          <p:nvPr/>
        </p:nvSpPr>
        <p:spPr>
          <a:xfrm rot="19818136">
            <a:off x="8514753" y="5227242"/>
            <a:ext cx="1755930" cy="8156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Flatten and mix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normal network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96672" y="2497485"/>
            <a:ext cx="1943994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Predict 10 classes</a:t>
            </a:r>
          </a:p>
        </p:txBody>
      </p:sp>
    </p:spTree>
    <p:extLst>
      <p:ext uri="{BB962C8B-B14F-4D97-AF65-F5344CB8AC3E}">
        <p14:creationId xmlns:p14="http://schemas.microsoft.com/office/powerpoint/2010/main" val="2058012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36517"/>
          </a:xfrm>
        </p:spPr>
        <p:txBody>
          <a:bodyPr/>
          <a:lstStyle/>
          <a:p>
            <a:r>
              <a:rPr lang="en-US" dirty="0"/>
              <a:t>Make sure folks used right settings.</a:t>
            </a:r>
          </a:p>
          <a:p>
            <a:r>
              <a:rPr lang="en-US" dirty="0"/>
              <a:t>Review Label File Formats and Questions</a:t>
            </a:r>
          </a:p>
          <a:p>
            <a:r>
              <a:rPr lang="en-US" dirty="0"/>
              <a:t>How it works</a:t>
            </a:r>
          </a:p>
          <a:p>
            <a:pPr lvl="1"/>
            <a:r>
              <a:rPr lang="en-US" dirty="0"/>
              <a:t>Basically sliding a box over the image classifying things.</a:t>
            </a:r>
          </a:p>
          <a:p>
            <a:pPr lvl="1"/>
            <a:r>
              <a:rPr lang="en-US" dirty="0"/>
              <a:t>Grab the location of the box</a:t>
            </a:r>
          </a:p>
          <a:p>
            <a:pPr lvl="1"/>
            <a:r>
              <a:rPr lang="en-US" dirty="0"/>
              <a:t>Merge Boxes together</a:t>
            </a:r>
          </a:p>
          <a:p>
            <a:pPr lvl="1"/>
            <a:r>
              <a:rPr lang="en-US" dirty="0"/>
              <a:t>Who cares?  Its out of the box with Digits!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 Review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37" y="4645783"/>
            <a:ext cx="7315200" cy="23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62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323987"/>
          </a:xfrm>
        </p:spPr>
        <p:txBody>
          <a:bodyPr/>
          <a:lstStyle/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Trained against correct model in path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Tested against correct model “</a:t>
            </a:r>
            <a:r>
              <a:rPr lang="en-US" dirty="0" err="1"/>
              <a:t>mscoco_bottle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Bounding Boxes Selected</a:t>
            </a:r>
          </a:p>
          <a:p>
            <a:pPr lvl="1"/>
            <a:r>
              <a:rPr lang="en-US" dirty="0"/>
              <a:t>Image path used 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db</a:t>
            </a:r>
            <a:r>
              <a:rPr lang="en-US" dirty="0"/>
              <a:t>/coco/bottle/</a:t>
            </a:r>
            <a:r>
              <a:rPr lang="en-US" dirty="0" err="1"/>
              <a:t>val</a:t>
            </a:r>
            <a:r>
              <a:rPr lang="en-US" dirty="0"/>
              <a:t>/images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037" y="295274"/>
            <a:ext cx="37909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113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Your Data - Label Files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323987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https://github.com/tzutalin/labelImg</a:t>
            </a:r>
            <a:endParaRPr lang="en-US" dirty="0"/>
          </a:p>
          <a:p>
            <a:pPr lvl="1"/>
            <a:r>
              <a:rPr lang="en-US" dirty="0"/>
              <a:t>Generates XML in wrong format</a:t>
            </a:r>
          </a:p>
          <a:p>
            <a:pPr lvl="1"/>
            <a:r>
              <a:rPr lang="en-US" dirty="0"/>
              <a:t>Works great though</a:t>
            </a:r>
          </a:p>
          <a:p>
            <a:r>
              <a:rPr lang="en-US" dirty="0"/>
              <a:t>Write Code</a:t>
            </a:r>
          </a:p>
          <a:p>
            <a:pPr lvl="1"/>
            <a:r>
              <a:rPr lang="en-US" dirty="0"/>
              <a:t>Get it into right format</a:t>
            </a:r>
          </a:p>
          <a:p>
            <a:pPr lvl="1"/>
            <a:r>
              <a:rPr lang="en-US" dirty="0"/>
              <a:t>Place into correct folders</a:t>
            </a:r>
          </a:p>
          <a:p>
            <a:pPr lvl="1"/>
            <a:r>
              <a:rPr lang="en-US" dirty="0"/>
              <a:t>Watch Digits work.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730" y="2895599"/>
            <a:ext cx="6690081" cy="3829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637" y="144462"/>
            <a:ext cx="4438650" cy="2600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584" y="4419014"/>
            <a:ext cx="2209254" cy="24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2360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3841052"/>
          </a:xfrm>
        </p:spPr>
        <p:txBody>
          <a:bodyPr/>
          <a:lstStyle/>
          <a:p>
            <a:r>
              <a:rPr lang="en-US"/>
              <a:t>Open Q</a:t>
            </a:r>
            <a:r>
              <a:rPr lang="en-US" dirty="0"/>
              <a:t>&amp;</a:t>
            </a:r>
            <a:r>
              <a:rPr lang="en-US"/>
              <a:t>A </a:t>
            </a:r>
            <a:br>
              <a:rPr lang="en-US"/>
            </a:br>
            <a:r>
              <a:rPr lang="en-US"/>
              <a:t>---------------</a:t>
            </a:r>
            <a:r>
              <a:rPr lang="en-US"/>
              <a:t>-</a:t>
            </a:r>
            <a:br>
              <a:rPr lang="en-US"/>
            </a:br>
            <a:r>
              <a:rPr lang="en-US"/>
              <a:t>Open </a:t>
            </a:r>
            <a:r>
              <a:rPr lang="en-US" dirty="0"/>
              <a:t>Lab Time</a:t>
            </a:r>
            <a:endParaRPr lang="en-S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9585081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656637" y="449262"/>
            <a:ext cx="5507132" cy="2331508"/>
          </a:xfrm>
          <a:prstGeom prst="rect">
            <a:avLst/>
          </a:prstGeom>
        </p:spPr>
        <p:txBody>
          <a:bodyPr vert="horz" lIns="93260" tIns="46630" rIns="93260" bIns="4663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40" dirty="0"/>
              <a:t>@Data4Bots</a:t>
            </a:r>
          </a:p>
          <a:p>
            <a:r>
              <a:rPr lang="en-US" sz="2040" dirty="0"/>
              <a:t>www.dacrook.com</a:t>
            </a:r>
          </a:p>
          <a:p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204228"/>
          </a:xfrm>
        </p:spPr>
        <p:txBody>
          <a:bodyPr/>
          <a:lstStyle/>
          <a:p>
            <a:r>
              <a:rPr lang="en-US" dirty="0"/>
              <a:t>Provide Guidance and Understanding</a:t>
            </a:r>
          </a:p>
          <a:p>
            <a:pPr lvl="1"/>
            <a:r>
              <a:rPr lang="en-US" dirty="0"/>
              <a:t>Open Q&amp;A</a:t>
            </a:r>
          </a:p>
          <a:p>
            <a:r>
              <a:rPr lang="en-US" dirty="0"/>
              <a:t>Notebooks Walk Through</a:t>
            </a:r>
          </a:p>
          <a:p>
            <a:pPr lvl="1"/>
            <a:r>
              <a:rPr lang="en-US" dirty="0"/>
              <a:t>Explanation and guidance through</a:t>
            </a:r>
          </a:p>
          <a:p>
            <a:pPr lvl="2"/>
            <a:r>
              <a:rPr lang="en-US" dirty="0"/>
              <a:t>Image Classification</a:t>
            </a:r>
          </a:p>
          <a:p>
            <a:pPr lvl="2"/>
            <a:r>
              <a:rPr lang="en-US" dirty="0"/>
              <a:t>Object Detection</a:t>
            </a:r>
          </a:p>
          <a:p>
            <a:r>
              <a:rPr lang="en-US" dirty="0"/>
              <a:t>Impact and Effectiveness</a:t>
            </a:r>
          </a:p>
          <a:p>
            <a:pPr lvl="1"/>
            <a:r>
              <a:rPr lang="en-US" dirty="0"/>
              <a:t>Focused on practicality</a:t>
            </a:r>
          </a:p>
          <a:p>
            <a:pPr lvl="1"/>
            <a:r>
              <a:rPr lang="en-US" dirty="0"/>
              <a:t>From the perspective of making it 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32111913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to </a:t>
            </a:r>
            <a:r>
              <a:rPr lang="en-US" dirty="0">
                <a:latin typeface="+mn-lt"/>
              </a:rPr>
              <a:t>Know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Microsoft Azure</a:t>
            </a:r>
          </a:p>
          <a:p>
            <a:pPr lvl="1"/>
            <a:r>
              <a:rPr lang="en-US" b="1" dirty="0"/>
              <a:t>IaaS: </a:t>
            </a:r>
            <a:r>
              <a:rPr lang="en-US" dirty="0"/>
              <a:t>Virtual Machines, Networking, Storage, Containers etc.</a:t>
            </a:r>
          </a:p>
          <a:p>
            <a:pPr lvl="1"/>
            <a:r>
              <a:rPr lang="en-US" b="1" dirty="0"/>
              <a:t>PaaS: </a:t>
            </a:r>
            <a:r>
              <a:rPr lang="en-US" dirty="0"/>
              <a:t>Communications, Machine Learning, Web, Streaming etc.</a:t>
            </a:r>
          </a:p>
          <a:p>
            <a:pPr lvl="1"/>
            <a:r>
              <a:rPr lang="en-US" b="1" dirty="0"/>
              <a:t>SaaS: </a:t>
            </a:r>
            <a:r>
              <a:rPr lang="en-US" dirty="0"/>
              <a:t>Office, Email, Skype, Chat etc.</a:t>
            </a:r>
            <a:endParaRPr lang="en-US" b="1" dirty="0"/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Deep Learning</a:t>
            </a:r>
          </a:p>
          <a:p>
            <a:pPr lvl="1"/>
            <a:r>
              <a:rPr lang="en-US" b="1" dirty="0"/>
              <a:t>Caffe: </a:t>
            </a:r>
            <a:r>
              <a:rPr lang="en-US" dirty="0"/>
              <a:t>From Berkley Vision Center.</a:t>
            </a:r>
            <a:endParaRPr lang="en-US" b="1" dirty="0"/>
          </a:p>
          <a:p>
            <a:pPr lvl="1"/>
            <a:r>
              <a:rPr lang="en-US" b="1" dirty="0"/>
              <a:t>Networks: </a:t>
            </a:r>
            <a:r>
              <a:rPr lang="en-US" dirty="0"/>
              <a:t>Image Classification, Object Detection, Pattern Matching, Generation etc.</a:t>
            </a:r>
            <a:r>
              <a:rPr lang="en-US" b="1" dirty="0"/>
              <a:t>   </a:t>
            </a:r>
            <a:endParaRPr lang="en-US" dirty="0"/>
          </a:p>
          <a:p>
            <a:pPr lvl="1"/>
            <a:r>
              <a:rPr lang="en-US" b="1" dirty="0"/>
              <a:t>Digits: </a:t>
            </a:r>
            <a:r>
              <a:rPr lang="en-US" dirty="0"/>
              <a:t>No need for a PhD; effective common algorithms on GPU out of the box</a:t>
            </a:r>
          </a:p>
          <a:p>
            <a:pPr>
              <a:spcBef>
                <a:spcPts val="1800"/>
              </a:spcBef>
            </a:pPr>
            <a:r>
              <a:rPr lang="en-US" dirty="0"/>
              <a:t>Robotics</a:t>
            </a:r>
          </a:p>
          <a:p>
            <a:pPr lvl="1"/>
            <a:r>
              <a:rPr lang="en-US" b="1" dirty="0"/>
              <a:t>Brains:</a:t>
            </a:r>
            <a:r>
              <a:rPr lang="en-US" dirty="0"/>
              <a:t> TX-1, Raspberry Pi.  High order embedded controllers.</a:t>
            </a:r>
          </a:p>
          <a:p>
            <a:pPr lvl="1"/>
            <a:r>
              <a:rPr lang="en-US" b="1" dirty="0"/>
              <a:t>Control Hubs:</a:t>
            </a:r>
            <a:r>
              <a:rPr lang="en-US" dirty="0"/>
              <a:t> Arduinos, PICs.  Low order real time embedded controllers.</a:t>
            </a:r>
          </a:p>
          <a:p>
            <a:pPr lvl="1"/>
            <a:r>
              <a:rPr lang="en-US" b="1" dirty="0"/>
              <a:t>Actuary: </a:t>
            </a:r>
            <a:r>
              <a:rPr lang="en-US" dirty="0"/>
              <a:t>Servos, DC Motors, Stepper Motors etc.  Moving Parts</a:t>
            </a:r>
          </a:p>
          <a:p>
            <a:pPr lvl="1"/>
            <a:r>
              <a:rPr lang="en-US" b="1" dirty="0"/>
              <a:t>Sensory: </a:t>
            </a:r>
            <a:r>
              <a:rPr lang="en-US" dirty="0"/>
              <a:t>Cameras, Gyroscopes, Infrared, Distance etc.  Senses the world around it.</a:t>
            </a:r>
          </a:p>
        </p:txBody>
      </p:sp>
    </p:spTree>
    <p:extLst>
      <p:ext uri="{BB962C8B-B14F-4D97-AF65-F5344CB8AC3E}">
        <p14:creationId xmlns:p14="http://schemas.microsoft.com/office/powerpoint/2010/main" val="36107633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What is a Robot?</a:t>
            </a:r>
          </a:p>
        </p:txBody>
      </p:sp>
      <p:pic>
        <p:nvPicPr>
          <p:cNvPr id="1026" name="Picture 2" descr="Image result for ro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7" y="2506662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ro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7" y="2506662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ro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7" y="2506662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ro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037" y="2506662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/>
          <p:cNvSpPr/>
          <p:nvPr/>
        </p:nvSpPr>
        <p:spPr bwMode="auto">
          <a:xfrm>
            <a:off x="1798637" y="2582862"/>
            <a:ext cx="838200" cy="609600"/>
          </a:xfrm>
          <a:prstGeom prst="roundRect">
            <a:avLst/>
          </a:prstGeom>
          <a:solidFill>
            <a:schemeClr val="accent6">
              <a:alpha val="32941"/>
            </a:schemeClr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: Rounded Corners 18"/>
          <p:cNvSpPr/>
          <p:nvPr/>
        </p:nvSpPr>
        <p:spPr bwMode="auto">
          <a:xfrm>
            <a:off x="4313237" y="3116262"/>
            <a:ext cx="838200" cy="609600"/>
          </a:xfrm>
          <a:prstGeom prst="roundRect">
            <a:avLst/>
          </a:prstGeom>
          <a:solidFill>
            <a:schemeClr val="accent6">
              <a:alpha val="32941"/>
            </a:schemeClr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: Rounded Corners 21"/>
          <p:cNvSpPr/>
          <p:nvPr/>
        </p:nvSpPr>
        <p:spPr bwMode="auto">
          <a:xfrm>
            <a:off x="7012849" y="2697162"/>
            <a:ext cx="510036" cy="304800"/>
          </a:xfrm>
          <a:prstGeom prst="roundRect">
            <a:avLst/>
          </a:prstGeom>
          <a:solidFill>
            <a:schemeClr val="accent6">
              <a:alpha val="32941"/>
            </a:schemeClr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: Rounded Corners 22"/>
          <p:cNvSpPr/>
          <p:nvPr/>
        </p:nvSpPr>
        <p:spPr bwMode="auto">
          <a:xfrm>
            <a:off x="8961437" y="3529080"/>
            <a:ext cx="410472" cy="393563"/>
          </a:xfrm>
          <a:prstGeom prst="roundRect">
            <a:avLst/>
          </a:prstGeom>
          <a:solidFill>
            <a:schemeClr val="accent6">
              <a:alpha val="32941"/>
            </a:schemeClr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: Rounded Corners 24"/>
          <p:cNvSpPr/>
          <p:nvPr/>
        </p:nvSpPr>
        <p:spPr bwMode="auto">
          <a:xfrm>
            <a:off x="10180637" y="3553583"/>
            <a:ext cx="410472" cy="393563"/>
          </a:xfrm>
          <a:prstGeom prst="roundRect">
            <a:avLst/>
          </a:prstGeom>
          <a:solidFill>
            <a:schemeClr val="accent6">
              <a:alpha val="32941"/>
            </a:schemeClr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: Rounded Corners 25"/>
          <p:cNvSpPr/>
          <p:nvPr/>
        </p:nvSpPr>
        <p:spPr bwMode="auto">
          <a:xfrm>
            <a:off x="9371909" y="3978964"/>
            <a:ext cx="410472" cy="393563"/>
          </a:xfrm>
          <a:prstGeom prst="roundRect">
            <a:avLst/>
          </a:prstGeom>
          <a:solidFill>
            <a:schemeClr val="accent6">
              <a:alpha val="32941"/>
            </a:schemeClr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: Rounded Corners 26"/>
          <p:cNvSpPr/>
          <p:nvPr/>
        </p:nvSpPr>
        <p:spPr bwMode="auto">
          <a:xfrm>
            <a:off x="9782381" y="3978963"/>
            <a:ext cx="410472" cy="393563"/>
          </a:xfrm>
          <a:prstGeom prst="roundRect">
            <a:avLst/>
          </a:prstGeom>
          <a:solidFill>
            <a:schemeClr val="accent6">
              <a:alpha val="32941"/>
            </a:schemeClr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5566" y="1668716"/>
            <a:ext cx="165494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</a:rPr>
              <a:t>Decisions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15518" y="4372526"/>
            <a:ext cx="150983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</a:rPr>
              <a:t>Controls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1706" y="1668716"/>
            <a:ext cx="141820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</a:rPr>
              <a:t>Sensors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37637" y="4487862"/>
            <a:ext cx="166904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</a:rPr>
              <a:t>Actuators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92436" y="2074162"/>
            <a:ext cx="2146229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Judgement + Memory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13627" y="4717358"/>
            <a:ext cx="2523576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Signals to maintain sensors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actuators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36193" y="2076337"/>
            <a:ext cx="272305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World inputs such as cameras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980281" y="4871043"/>
            <a:ext cx="1783758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Things that move.</a:t>
            </a:r>
          </a:p>
        </p:txBody>
      </p:sp>
    </p:spTree>
    <p:extLst>
      <p:ext uri="{BB962C8B-B14F-4D97-AF65-F5344CB8AC3E}">
        <p14:creationId xmlns:p14="http://schemas.microsoft.com/office/powerpoint/2010/main" val="36569795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Robot Lifecycle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287462"/>
            <a:ext cx="3048000" cy="15846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4237" y="3040062"/>
            <a:ext cx="2133600" cy="1754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37" y="4993998"/>
            <a:ext cx="2514600" cy="1752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92907" y="1096951"/>
            <a:ext cx="15418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</a:rPr>
              <a:t>Simulate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92907" y="1480132"/>
            <a:ext cx="717353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Work through A.I. and hardware quickly in a pre-prototype phase.  Produces a ton of data.  Record simulated telemetry streams for development of necessary models.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2907" y="3018075"/>
            <a:ext cx="170456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</a:rPr>
              <a:t>Prototype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92906" y="3429758"/>
            <a:ext cx="7554531" cy="8771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Physical application of simulation.  Produces more data.  Work data in with simulated data to fine tune algorithms for the real world.  Continually push these boundaries with the physical prototype.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92907" y="4789557"/>
            <a:ext cx="148579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</a:rPr>
              <a:t>Produce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92906" y="5172738"/>
            <a:ext cx="8471297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Produce a real product for broad distribution.  There will still be data collected for fine tuning.  This data will help adjunct the previous data as well as design simulations as a further test bed.</a:t>
            </a:r>
          </a:p>
        </p:txBody>
      </p:sp>
    </p:spTree>
    <p:extLst>
      <p:ext uri="{BB962C8B-B14F-4D97-AF65-F5344CB8AC3E}">
        <p14:creationId xmlns:p14="http://schemas.microsoft.com/office/powerpoint/2010/main" val="11079016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The Robot Data Life Cycle</a:t>
            </a:r>
            <a:endParaRPr lang="en-SG" dirty="0"/>
          </a:p>
        </p:txBody>
      </p:sp>
      <p:pic>
        <p:nvPicPr>
          <p:cNvPr id="8" name="Picture 2" descr="Image result for ro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7" y="4537283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35" y="4232483"/>
            <a:ext cx="1664804" cy="869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984314">
            <a:off x="3944686" y="3133881"/>
            <a:ext cx="603319" cy="115623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389437" y="1338470"/>
            <a:ext cx="2933698" cy="2006391"/>
            <a:chOff x="4389437" y="1338470"/>
            <a:chExt cx="2933698" cy="200639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46837" y="1338470"/>
              <a:ext cx="632559" cy="185183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41837" y="2103420"/>
              <a:ext cx="467544" cy="88008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06906" y="1663379"/>
              <a:ext cx="467544" cy="880082"/>
            </a:xfrm>
            <a:prstGeom prst="rect">
              <a:avLst/>
            </a:prstGeom>
          </p:spPr>
        </p:pic>
        <p:pic>
          <p:nvPicPr>
            <p:cNvPr id="2050" name="Picture 2" descr="Image result for azur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437" y="1668462"/>
              <a:ext cx="2933698" cy="1676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2" descr="Image result for ro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7" y="4537283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8980837">
            <a:off x="6927626" y="3044145"/>
            <a:ext cx="791018" cy="15363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5897" y="5299283"/>
            <a:ext cx="434794" cy="455255"/>
          </a:xfrm>
          <a:prstGeom prst="rect">
            <a:avLst/>
          </a:prstGeom>
        </p:spPr>
      </p:pic>
      <p:sp>
        <p:nvSpPr>
          <p:cNvPr id="5" name="Arrow: Left 4"/>
          <p:cNvSpPr/>
          <p:nvPr/>
        </p:nvSpPr>
        <p:spPr bwMode="auto">
          <a:xfrm>
            <a:off x="5087897" y="5411638"/>
            <a:ext cx="1812477" cy="685800"/>
          </a:xfrm>
          <a:prstGeom prst="lef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59415" y="3190308"/>
            <a:ext cx="196271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experiences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07382" y="3251900"/>
            <a:ext cx="192661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intelligence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53852" y="5013804"/>
            <a:ext cx="123572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75918119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Transforms Experiences into Intelligence</a:t>
            </a:r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8809037" y="2316002"/>
            <a:ext cx="2933698" cy="2006391"/>
            <a:chOff x="4389437" y="1338470"/>
            <a:chExt cx="2933698" cy="20063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6837" y="1338470"/>
              <a:ext cx="632559" cy="185183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1837" y="2103420"/>
              <a:ext cx="467544" cy="88008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6906" y="1663379"/>
              <a:ext cx="467544" cy="880082"/>
            </a:xfrm>
            <a:prstGeom prst="rect">
              <a:avLst/>
            </a:prstGeom>
          </p:spPr>
        </p:pic>
        <p:pic>
          <p:nvPicPr>
            <p:cNvPr id="12" name="Picture 2" descr="Image result for azur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437" y="1668462"/>
              <a:ext cx="2933698" cy="1676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58" y="1212849"/>
            <a:ext cx="7776566" cy="547269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/>
          </p:cNvCxnSpPr>
          <p:nvPr/>
        </p:nvCxnSpPr>
        <p:spPr>
          <a:xfrm>
            <a:off x="8056824" y="1298918"/>
            <a:ext cx="2057400" cy="1131544"/>
          </a:xfrm>
          <a:prstGeom prst="line">
            <a:avLst/>
          </a:prstGeom>
          <a:ln w="38100"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8123237" y="4399199"/>
            <a:ext cx="1932730" cy="1003063"/>
          </a:xfrm>
          <a:prstGeom prst="line">
            <a:avLst/>
          </a:prstGeom>
          <a:ln w="38100"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9913" y="5551173"/>
            <a:ext cx="1729810" cy="12973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6216" y="5550833"/>
            <a:ext cx="1729810" cy="129735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1141" y="5559519"/>
            <a:ext cx="1729810" cy="129735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1100" y="5540835"/>
            <a:ext cx="1729810" cy="12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130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The Robot Data Life Cycle (Review it again)</a:t>
            </a:r>
            <a:endParaRPr lang="en-SG" dirty="0"/>
          </a:p>
        </p:txBody>
      </p:sp>
      <p:pic>
        <p:nvPicPr>
          <p:cNvPr id="8" name="Picture 2" descr="Image result for ro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7" y="4537283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35" y="4232483"/>
            <a:ext cx="1664804" cy="869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984314">
            <a:off x="3944686" y="3133881"/>
            <a:ext cx="603319" cy="115623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389437" y="1338470"/>
            <a:ext cx="2933698" cy="2006391"/>
            <a:chOff x="4389437" y="1338470"/>
            <a:chExt cx="2933698" cy="200639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46837" y="1338470"/>
              <a:ext cx="632559" cy="185183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41837" y="2103420"/>
              <a:ext cx="467544" cy="88008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06906" y="1663379"/>
              <a:ext cx="467544" cy="880082"/>
            </a:xfrm>
            <a:prstGeom prst="rect">
              <a:avLst/>
            </a:prstGeom>
          </p:spPr>
        </p:pic>
        <p:pic>
          <p:nvPicPr>
            <p:cNvPr id="2050" name="Picture 2" descr="Image result for azur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437" y="1668462"/>
              <a:ext cx="2933698" cy="1676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2" descr="Image result for ro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7" y="4537283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8980837">
            <a:off x="6927626" y="3044145"/>
            <a:ext cx="791018" cy="15363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5897" y="5299283"/>
            <a:ext cx="434794" cy="455255"/>
          </a:xfrm>
          <a:prstGeom prst="rect">
            <a:avLst/>
          </a:prstGeom>
        </p:spPr>
      </p:pic>
      <p:sp>
        <p:nvSpPr>
          <p:cNvPr id="5" name="Arrow: Left 4"/>
          <p:cNvSpPr/>
          <p:nvPr/>
        </p:nvSpPr>
        <p:spPr bwMode="auto">
          <a:xfrm>
            <a:off x="5087897" y="5411638"/>
            <a:ext cx="1812477" cy="685800"/>
          </a:xfrm>
          <a:prstGeom prst="lef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59415" y="3190308"/>
            <a:ext cx="196271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experiences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07382" y="3251900"/>
            <a:ext cx="192661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intelligence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53852" y="5013804"/>
            <a:ext cx="123572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96235031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933384"/>
          </a:xfrm>
        </p:spPr>
        <p:txBody>
          <a:bodyPr/>
          <a:lstStyle/>
          <a:p>
            <a:r>
              <a:rPr lang="en-US" dirty="0"/>
              <a:t>What is deep learning?</a:t>
            </a:r>
          </a:p>
          <a:p>
            <a:pPr lvl="1"/>
            <a:r>
              <a:rPr lang="en-US" dirty="0"/>
              <a:t>Why convolutional networks?</a:t>
            </a:r>
          </a:p>
          <a:p>
            <a:r>
              <a:rPr lang="en-US" dirty="0"/>
              <a:t>Creating a database</a:t>
            </a:r>
          </a:p>
          <a:p>
            <a:pPr lvl="1"/>
            <a:r>
              <a:rPr lang="en-US" dirty="0"/>
              <a:t>Label Files</a:t>
            </a:r>
          </a:p>
          <a:p>
            <a:r>
              <a:rPr lang="en-US" dirty="0"/>
              <a:t>Exploring the data set</a:t>
            </a:r>
          </a:p>
          <a:p>
            <a:r>
              <a:rPr lang="en-US" dirty="0"/>
              <a:t>Creating the model</a:t>
            </a:r>
          </a:p>
          <a:p>
            <a:r>
              <a:rPr lang="en-US" dirty="0"/>
              <a:t>Discussion Points</a:t>
            </a:r>
          </a:p>
        </p:txBody>
      </p:sp>
    </p:spTree>
    <p:extLst>
      <p:ext uri="{BB962C8B-B14F-4D97-AF65-F5344CB8AC3E}">
        <p14:creationId xmlns:p14="http://schemas.microsoft.com/office/powerpoint/2010/main" val="8872260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3" id="{7E7DF4D5-9AE9-4C04-96B9-B29B136EDDF0}" vid="{825144D2-849A-48B7-8806-06D8A383093C}"/>
    </a:ext>
  </a:extLst>
</a:theme>
</file>

<file path=ppt/theme/theme2.xml><?xml version="1.0" encoding="utf-8"?>
<a:theme xmlns:a="http://schemas.openxmlformats.org/drawingml/2006/main" name="COLOR TEMPLATE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3" id="{7E7DF4D5-9AE9-4C04-96B9-B29B136EDDF0}" vid="{085114B9-94C6-41F4-83CE-72CC571F4FB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Brand_template_16-9_Business_BLUE_3</Template>
  <TotalTime>9765</TotalTime>
  <Words>1081</Words>
  <Application>Microsoft Office PowerPoint</Application>
  <PresentationFormat>Custom</PresentationFormat>
  <Paragraphs>143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Azure, Deep Learning &amp; Intelligent Robots  </vt:lpstr>
      <vt:lpstr>Expectations</vt:lpstr>
      <vt:lpstr>Important to Know</vt:lpstr>
      <vt:lpstr>What is a Robot?</vt:lpstr>
      <vt:lpstr>Intelligent Robot Lifecycle</vt:lpstr>
      <vt:lpstr>The Robot Data Life Cycle</vt:lpstr>
      <vt:lpstr>Azure Transforms Experiences into Intelligence</vt:lpstr>
      <vt:lpstr>The Robot Data Life Cycle (Review it again)</vt:lpstr>
      <vt:lpstr>Image Classification Review</vt:lpstr>
      <vt:lpstr>Deep Learning – Convolutional Networks</vt:lpstr>
      <vt:lpstr>Object Detection Review</vt:lpstr>
      <vt:lpstr>Settings</vt:lpstr>
      <vt:lpstr>Use Your Data - Label Files</vt:lpstr>
      <vt:lpstr>Open Q&amp;A  ---------------- Open Lab Time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David Crook</dc:creator>
  <cp:keywords>MSVID, Brand Guidelines, Branding, Visual Identity, grid</cp:keywords>
  <dc:description>Template: Maryfj_x000d_
Formatting:_x000d_
Audience Type:</dc:description>
  <cp:lastModifiedBy>David Crook</cp:lastModifiedBy>
  <cp:revision>166</cp:revision>
  <dcterms:created xsi:type="dcterms:W3CDTF">2015-08-13T16:00:51Z</dcterms:created>
  <dcterms:modified xsi:type="dcterms:W3CDTF">2017-02-20T14:35:33Z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