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90" r:id="rId3"/>
    <p:sldId id="287" r:id="rId5"/>
    <p:sldId id="292" r:id="rId6"/>
    <p:sldId id="295" r:id="rId7"/>
    <p:sldId id="297" r:id="rId8"/>
    <p:sldId id="299" r:id="rId9"/>
    <p:sldId id="300" r:id="rId10"/>
    <p:sldId id="301" r:id="rId11"/>
    <p:sldId id="303" r:id="rId12"/>
    <p:sldId id="305" r:id="rId13"/>
    <p:sldId id="306" r:id="rId14"/>
    <p:sldId id="308" r:id="rId15"/>
    <p:sldId id="307" r:id="rId16"/>
    <p:sldId id="309" r:id="rId17"/>
    <p:sldId id="311" r:id="rId18"/>
    <p:sldId id="312" r:id="rId19"/>
    <p:sldId id="313" r:id="rId20"/>
    <p:sldId id="28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0E0"/>
    <a:srgbClr val="E9E9E9"/>
    <a:srgbClr val="E6E6E6"/>
    <a:srgbClr val="ECECEC"/>
    <a:srgbClr val="E8E8E8"/>
    <a:srgbClr val="EBEBEB"/>
    <a:srgbClr val="F3F3F3"/>
    <a:srgbClr val="EFEFEF"/>
    <a:srgbClr val="FDFDFD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1" autoAdjust="0"/>
    <p:restoredTop sz="94660"/>
  </p:normalViewPr>
  <p:slideViewPr>
    <p:cSldViewPr snapToGrid="0">
      <p:cViewPr>
        <p:scale>
          <a:sx n="75" d="100"/>
          <a:sy n="75" d="100"/>
        </p:scale>
        <p:origin x="-606" y="-72"/>
      </p:cViewPr>
      <p:guideLst>
        <p:guide orient="horz" pos="21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2712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DE11A-3688-4218-BF7A-C41BD6E0D5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B7A7E-9D78-404F-ADBB-9B884AB2C7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2283C-44F6-4A6F-B1A6-0C90B2A5D3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E8E10-5CE4-42DF-94A8-6EF84187903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主要是将我这一个多月的学习及了解。有的是贝隆教我的，有的是我从培训文档及网上找到的一些工具。主要是分享给我们实习生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ECE8E10-5CE4-42DF-94A8-6EF8418790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我了解到的，不光是内存，</a:t>
            </a:r>
            <a:r>
              <a:rPr lang="en-US" altLang="zh-CN"/>
              <a:t>cpu</a:t>
            </a:r>
            <a:r>
              <a:rPr lang="zh-CN" altLang="en-US"/>
              <a:t>、</a:t>
            </a:r>
            <a:r>
              <a:rPr lang="en-US" altLang="zh-CN"/>
              <a:t>FPS</a:t>
            </a:r>
            <a:r>
              <a:rPr lang="zh-CN" altLang="en-US"/>
              <a:t>、电量都可以测到。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ECE8E10-5CE4-42DF-94A8-6EF8418790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我了解到的，不光是内存，</a:t>
            </a:r>
            <a:r>
              <a:rPr lang="en-US" altLang="zh-CN"/>
              <a:t>cpu</a:t>
            </a:r>
            <a:r>
              <a:rPr lang="zh-CN" altLang="en-US"/>
              <a:t>、</a:t>
            </a:r>
            <a:r>
              <a:rPr lang="en-US" altLang="zh-CN"/>
              <a:t>FPS</a:t>
            </a:r>
            <a:r>
              <a:rPr lang="zh-CN" altLang="en-US"/>
              <a:t>、电量都可以测到。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ECE8E10-5CE4-42DF-94A8-6EF8418790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因为我也是刚刚入门  觉得很神奇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E8E10-5CE4-42DF-94A8-6EF8418790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ECE8E10-5CE4-42DF-94A8-6EF8418790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requests</a:t>
            </a:r>
            <a:r>
              <a:rPr lang="zh-CN" altLang="en-US"/>
              <a:t>比</a:t>
            </a:r>
            <a:r>
              <a:rPr lang="en-US" altLang="zh-CN"/>
              <a:t>urllib</a:t>
            </a:r>
            <a:r>
              <a:rPr lang="zh-CN" altLang="en-US"/>
              <a:t>简洁很多，</a:t>
            </a:r>
            <a:r>
              <a:rPr lang="en-US" altLang="zh-CN"/>
              <a:t>urllib</a:t>
            </a:r>
            <a:r>
              <a:rPr lang="zh-CN" altLang="en-US"/>
              <a:t>的</a:t>
            </a:r>
            <a:r>
              <a:rPr lang="en-US" altLang="zh-CN"/>
              <a:t>API</a:t>
            </a:r>
            <a:r>
              <a:rPr lang="zh-CN" altLang="en-US"/>
              <a:t>太复杂了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准备：获得接口信息，就和在</a:t>
            </a:r>
            <a:r>
              <a:rPr lang="en-US" altLang="zh-CN"/>
              <a:t>jmeter</a:t>
            </a:r>
            <a:r>
              <a:rPr lang="zh-CN" altLang="en-US"/>
              <a:t>里操作一样，只是写在代码里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ECE8E10-5CE4-42DF-94A8-6EF8418790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我了解到的，不光是内存，</a:t>
            </a:r>
            <a:r>
              <a:rPr lang="en-US" altLang="zh-CN">
                <a:sym typeface="+mn-ea"/>
              </a:rPr>
              <a:t>cpu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FPS</a:t>
            </a:r>
            <a:r>
              <a:rPr lang="zh-CN" altLang="en-US">
                <a:sym typeface="+mn-ea"/>
              </a:rPr>
              <a:t>、电量都可以测到。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ECE8E10-5CE4-42DF-94A8-6EF8418790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我了解到的，不光是内存，</a:t>
            </a:r>
            <a:r>
              <a:rPr lang="en-US" altLang="zh-CN">
                <a:sym typeface="+mn-ea"/>
              </a:rPr>
              <a:t>cpu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FPS</a:t>
            </a:r>
            <a:r>
              <a:rPr lang="zh-CN" altLang="en-US">
                <a:sym typeface="+mn-ea"/>
              </a:rPr>
              <a:t>、电量都可以测到。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ECE8E10-5CE4-42DF-94A8-6EF8418790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我了解到的，不光是内存，</a:t>
            </a:r>
            <a:r>
              <a:rPr lang="en-US" altLang="zh-CN"/>
              <a:t>cpu</a:t>
            </a:r>
            <a:r>
              <a:rPr lang="zh-CN" altLang="en-US"/>
              <a:t>、</a:t>
            </a:r>
            <a:r>
              <a:rPr lang="en-US" altLang="zh-CN"/>
              <a:t>FPS</a:t>
            </a:r>
            <a:r>
              <a:rPr lang="zh-CN" altLang="en-US"/>
              <a:t>、电量都可以测到。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ECE8E10-5CE4-42DF-94A8-6EF8418790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我了解到的，不光是内存，</a:t>
            </a:r>
            <a:r>
              <a:rPr lang="en-US" altLang="zh-CN"/>
              <a:t>cpu</a:t>
            </a:r>
            <a:r>
              <a:rPr lang="zh-CN" altLang="en-US"/>
              <a:t>、</a:t>
            </a:r>
            <a:r>
              <a:rPr lang="en-US" altLang="zh-CN"/>
              <a:t>FPS</a:t>
            </a:r>
            <a:r>
              <a:rPr lang="zh-CN" altLang="en-US"/>
              <a:t>、电量都可以测到。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ECE8E10-5CE4-42DF-94A8-6EF8418790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我了解到的，不光是内存，</a:t>
            </a:r>
            <a:r>
              <a:rPr lang="en-US" altLang="zh-CN"/>
              <a:t>cpu</a:t>
            </a:r>
            <a:r>
              <a:rPr lang="zh-CN" altLang="en-US"/>
              <a:t>、</a:t>
            </a:r>
            <a:r>
              <a:rPr lang="en-US" altLang="zh-CN"/>
              <a:t>FPS</a:t>
            </a:r>
            <a:r>
              <a:rPr lang="zh-CN" altLang="en-US"/>
              <a:t>、电量都可以测到。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ECE8E10-5CE4-42DF-94A8-6EF8418790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09180" y="6173787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CF0C2A8B-FCD3-45F9-896B-CC082C8A826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2A8B-FCD3-45F9-896B-CC082C8A82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2A8B-FCD3-45F9-896B-CC082C8A82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2A8B-FCD3-45F9-896B-CC082C8A82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2A8B-FCD3-45F9-896B-CC082C8A82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2A8B-FCD3-45F9-896B-CC082C8A82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2A8B-FCD3-45F9-896B-CC082C8A82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2A8B-FCD3-45F9-896B-CC082C8A82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01443" y="6384486"/>
            <a:ext cx="2743200" cy="365125"/>
          </a:xfrm>
        </p:spPr>
        <p:txBody>
          <a:bodyPr/>
          <a:lstStyle/>
          <a:p>
            <a:fld id="{CF0C2A8B-FCD3-45F9-896B-CC082C8A8261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9605541" y="276294"/>
            <a:ext cx="23391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400" b="1" spc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上海时年信息科技有限公司</a:t>
            </a:r>
            <a:endParaRPr lang="zh-CN" altLang="en-US" sz="1400" b="1" spc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01443" y="6384486"/>
            <a:ext cx="2743200" cy="365125"/>
          </a:xfrm>
        </p:spPr>
        <p:txBody>
          <a:bodyPr/>
          <a:lstStyle/>
          <a:p>
            <a:fld id="{CF0C2A8B-FCD3-45F9-896B-CC082C8A826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等腰三角形 2"/>
          <p:cNvSpPr>
            <a:spLocks noChangeArrowheads="1"/>
          </p:cNvSpPr>
          <p:nvPr userDrawn="1"/>
        </p:nvSpPr>
        <p:spPr bwMode="auto">
          <a:xfrm rot="16200000">
            <a:off x="328082" y="331888"/>
            <a:ext cx="784580" cy="673956"/>
          </a:xfrm>
          <a:prstGeom prst="hexagon">
            <a:avLst/>
          </a:prstGeom>
          <a:solidFill>
            <a:schemeClr val="tx1">
              <a:alpha val="7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7" hasCustomPrompt="1"/>
          </p:nvPr>
        </p:nvSpPr>
        <p:spPr>
          <a:xfrm>
            <a:off x="1293783" y="376035"/>
            <a:ext cx="5441950" cy="585660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单击此处添加文本框</a:t>
            </a:r>
            <a:endParaRPr lang="zh-CN" altLang="en-US" dirty="0"/>
          </a:p>
        </p:txBody>
      </p:sp>
      <p:sp>
        <p:nvSpPr>
          <p:cNvPr id="17" name="文本占位符 15"/>
          <p:cNvSpPr>
            <a:spLocks noGrp="1"/>
          </p:cNvSpPr>
          <p:nvPr>
            <p:ph type="body" sz="quarter" idx="18" hasCustomPrompt="1"/>
          </p:nvPr>
        </p:nvSpPr>
        <p:spPr>
          <a:xfrm>
            <a:off x="265176" y="376035"/>
            <a:ext cx="910390" cy="5856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9"/>
          </p:nvPr>
        </p:nvSpPr>
        <p:spPr>
          <a:xfrm>
            <a:off x="383393" y="1193800"/>
            <a:ext cx="11287907" cy="5092700"/>
          </a:xfrm>
        </p:spPr>
        <p:txBody>
          <a:bodyPr>
            <a:normAutofit/>
          </a:bodyPr>
          <a:lstStyle>
            <a:lvl1pPr marL="228600" indent="-2286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  <a:defRPr sz="2400"/>
            </a:lvl1pPr>
            <a:lvl2pPr marL="685800" indent="-2286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  <a:defRPr sz="2000"/>
            </a:lvl2pPr>
            <a:lvl3pPr marL="1143000" indent="-2286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ü"/>
              <a:defRPr sz="1800"/>
            </a:lvl3pPr>
            <a:lvl4pPr>
              <a:lnSpc>
                <a:spcPct val="150000"/>
              </a:lnSpc>
              <a:buClr>
                <a:srgbClr val="0070C0"/>
              </a:buClr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0" name="Picture 2" descr="D:\logo\logo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947" y="137737"/>
            <a:ext cx="2421853" cy="1036856"/>
          </a:xfrm>
          <a:prstGeom prst="rect">
            <a:avLst/>
          </a:prstGeom>
          <a:noFill/>
          <a:effectLst>
            <a:outerShdw blurRad="38100" dist="25400" dir="5400000" algn="t" rotWithShape="0">
              <a:prstClr val="black">
                <a:alpha val="9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build="p">
        <p:tmplLst>
          <p:tmpl lvl="1">
            <p:tnLst>
              <p:par>
                <p:cTn presetID="41" presetClass="entr" presetSubtype="0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50000">
                          <p:val>
                            <p:strVal val="#ppt_x+.1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10"/>
                          </p:val>
                        </p:tav>
                        <p:tav tm="50000">
                          <p:val>
                            <p:strVal val="#ppt_h+.01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/10"/>
                          </p:val>
                        </p:tav>
                        <p:tav tm="50000">
                          <p:val>
                            <p:strVal val="#ppt_w+.01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Effect transition="in" filter="fade">
                      <p:cBhvr>
                        <p:cTn dur="500" tmFilter="0,0; .5, 1; 1, 1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2A8B-FCD3-45F9-896B-CC082C8A82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AFAFA"/>
            </a:gs>
            <a:gs pos="100000">
              <a:srgbClr val="E2E2E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41536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F0C2A8B-FCD3-45F9-896B-CC082C8A8261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hyperlink" Target="e.g..pn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AFAFA"/>
            </a:gs>
            <a:gs pos="50000">
              <a:schemeClr val="bg1">
                <a:lumMod val="85000"/>
                <a:alpha val="59000"/>
              </a:schemeClr>
            </a:gs>
            <a:gs pos="100000">
              <a:schemeClr val="bg1">
                <a:lumMod val="6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等腰三角形 2"/>
          <p:cNvSpPr>
            <a:spLocks noChangeArrowheads="1"/>
          </p:cNvSpPr>
          <p:nvPr/>
        </p:nvSpPr>
        <p:spPr bwMode="auto">
          <a:xfrm rot="16200000">
            <a:off x="4163524" y="4959822"/>
            <a:ext cx="842282" cy="735820"/>
          </a:xfrm>
          <a:prstGeom prst="hexagon">
            <a:avLst/>
          </a:prstGeom>
          <a:solidFill>
            <a:schemeClr val="tx1">
              <a:alpha val="49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" name="等腰三角形 2"/>
          <p:cNvSpPr>
            <a:spLocks noChangeArrowheads="1"/>
          </p:cNvSpPr>
          <p:nvPr/>
        </p:nvSpPr>
        <p:spPr bwMode="auto">
          <a:xfrm rot="16200000">
            <a:off x="6031834" y="1433769"/>
            <a:ext cx="910886" cy="795754"/>
          </a:xfrm>
          <a:prstGeom prst="hexagon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等腰三角形 2"/>
          <p:cNvSpPr>
            <a:spLocks noChangeArrowheads="1"/>
          </p:cNvSpPr>
          <p:nvPr/>
        </p:nvSpPr>
        <p:spPr bwMode="auto">
          <a:xfrm rot="16200000">
            <a:off x="6708514" y="1324740"/>
            <a:ext cx="515610" cy="450438"/>
          </a:xfrm>
          <a:prstGeom prst="hexagon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0" name="等腰三角形 2"/>
          <p:cNvSpPr>
            <a:spLocks noChangeArrowheads="1"/>
          </p:cNvSpPr>
          <p:nvPr/>
        </p:nvSpPr>
        <p:spPr bwMode="auto">
          <a:xfrm rot="16200000">
            <a:off x="10630779" y="412397"/>
            <a:ext cx="924911" cy="822391"/>
          </a:xfrm>
          <a:prstGeom prst="hexagon">
            <a:avLst/>
          </a:prstGeom>
          <a:solidFill>
            <a:schemeClr val="tx1">
              <a:alpha val="19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2" name="文本框 5"/>
          <p:cNvSpPr txBox="1"/>
          <p:nvPr/>
        </p:nvSpPr>
        <p:spPr>
          <a:xfrm>
            <a:off x="3429032" y="3068425"/>
            <a:ext cx="829353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7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与游戏测试</a:t>
            </a:r>
            <a:endParaRPr lang="zh-CN" altLang="en-US" sz="7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16"/>
          <p:cNvSpPr txBox="1"/>
          <p:nvPr/>
        </p:nvSpPr>
        <p:spPr>
          <a:xfrm>
            <a:off x="4925006" y="4444925"/>
            <a:ext cx="265079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主讲人：小白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16"/>
          <p:cNvSpPr txBox="1"/>
          <p:nvPr/>
        </p:nvSpPr>
        <p:spPr>
          <a:xfrm>
            <a:off x="7679495" y="4444925"/>
            <a:ext cx="265079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36160" y="2760862"/>
            <a:ext cx="41857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上海时年信息科技有限公司</a:t>
            </a:r>
            <a:endParaRPr lang="zh-CN" altLang="en-US" sz="2000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6812281"/>
              <a:ext cx="12192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 rot="16200000" flipV="1">
              <a:off x="8740140" y="3406140"/>
              <a:ext cx="6858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16200000" flipV="1">
              <a:off x="-3406140" y="3406139"/>
              <a:ext cx="6858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66" y="22859"/>
            <a:ext cx="4954742" cy="49821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repeatCount="3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repeatCount="3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repeatCount="3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1" presetClass="entr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1" presetClass="entr" presetSubtype="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2" grpId="0"/>
      <p:bldP spid="33" grpId="0"/>
      <p:bldP spid="34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2A8B-FCD3-45F9-896B-CC082C8A826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服务器</a:t>
            </a:r>
            <a:r>
              <a:rPr lang="zh-CN" altLang="en-US" dirty="0"/>
              <a:t>操作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98220" y="1110615"/>
            <a:ext cx="1024255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Clr>
                <a:srgbClr val="0070C0"/>
              </a:buClr>
              <a:buFont typeface="Wingdings" panose="05000000000000000000" charset="0"/>
              <a:buNone/>
            </a:pPr>
            <a:endParaRPr lang="en-US" sz="1800" dirty="0"/>
          </a:p>
          <a:p>
            <a:pPr marL="342900" indent="-342900">
              <a:buClr>
                <a:srgbClr val="2E75B6"/>
              </a:buClr>
              <a:buFont typeface="Wingdings" panose="05000000000000000000" charset="0"/>
              <a:buChar char=""/>
            </a:pPr>
            <a:r>
              <a:rPr lang="zh-CN" altLang="en-US" sz="2400" dirty="0">
                <a:sym typeface="+mn-ea"/>
              </a:rPr>
              <a:t>上传文件：</a:t>
            </a:r>
            <a:endParaRPr lang="zh-CN" altLang="en-US" sz="2400" dirty="0">
              <a:sym typeface="+mn-ea"/>
            </a:endParaRPr>
          </a:p>
          <a:p>
            <a:pPr lvl="1" indent="0">
              <a:buClr>
                <a:srgbClr val="2E75B6"/>
              </a:buClr>
              <a:buFont typeface="Wingdings" panose="05000000000000000000" charset="0"/>
              <a:buNone/>
            </a:pPr>
            <a:r>
              <a:rPr lang="zh-CN" altLang="en-US" sz="2400" dirty="0">
                <a:sym typeface="+mn-ea"/>
              </a:rPr>
              <a:t> </a:t>
            </a:r>
            <a:endParaRPr lang="zh-CN" altLang="en-US" sz="2400" dirty="0">
              <a:sym typeface="+mn-ea"/>
            </a:endParaRPr>
          </a:p>
          <a:p>
            <a:pPr lvl="1" indent="0">
              <a:buClr>
                <a:srgbClr val="2E75B6"/>
              </a:buClr>
              <a:buFont typeface="Wingdings" panose="05000000000000000000" charset="0"/>
              <a:buNone/>
            </a:pPr>
            <a:r>
              <a:rPr lang="zh-CN" altLang="en-US" sz="2400" dirty="0">
                <a:sym typeface="+mn-ea"/>
              </a:rPr>
              <a:t> </a:t>
            </a:r>
            <a:r>
              <a:rPr sz="1800">
                <a:sym typeface="+mn-ea"/>
              </a:rPr>
              <a:t>ftp = conn.open_sftp()</a:t>
            </a:r>
            <a:endParaRPr sz="1800">
              <a:sym typeface="+mn-ea"/>
            </a:endParaRPr>
          </a:p>
          <a:p>
            <a:pPr lvl="1" indent="0">
              <a:buClr>
                <a:srgbClr val="2E75B6"/>
              </a:buClr>
              <a:buFont typeface="Wingdings" panose="05000000000000000000" charset="0"/>
              <a:buNone/>
            </a:pPr>
            <a:endParaRPr sz="1800">
              <a:sym typeface="+mn-ea"/>
            </a:endParaRPr>
          </a:p>
          <a:p>
            <a:pPr lvl="1" indent="0">
              <a:buClr>
                <a:srgbClr val="2E75B6"/>
              </a:buClr>
              <a:buFont typeface="Wingdings" panose="05000000000000000000" charset="0"/>
              <a:buNone/>
            </a:pPr>
            <a:r>
              <a:rPr sz="1800">
                <a:sym typeface="+mn-ea"/>
              </a:rPr>
              <a:t> ftp.put(inpath,outpath)</a:t>
            </a:r>
            <a:r>
              <a:rPr lang="en-US" sz="1800">
                <a:sym typeface="+mn-ea"/>
              </a:rPr>
              <a:t>#</a:t>
            </a:r>
            <a:r>
              <a:rPr lang="zh-CN" altLang="en-US" sz="1800">
                <a:sym typeface="+mn-ea"/>
              </a:rPr>
              <a:t>如</a:t>
            </a:r>
            <a:r>
              <a:rPr lang="en-US" altLang="zh-CN" sz="1800">
                <a:sym typeface="+mn-ea"/>
              </a:rPr>
              <a:t>inpath='Linux.py',outpath='/root/xiaobaitest/Linux.py'</a:t>
            </a:r>
            <a:endParaRPr lang="en-US" altLang="zh-CN" sz="1800">
              <a:sym typeface="+mn-ea"/>
            </a:endParaRPr>
          </a:p>
          <a:p>
            <a:pPr lvl="1" indent="0">
              <a:buClr>
                <a:srgbClr val="2E75B6"/>
              </a:buClr>
              <a:buFont typeface="Wingdings" panose="05000000000000000000" charset="0"/>
              <a:buNone/>
            </a:pPr>
            <a:r>
              <a:rPr sz="1800">
                <a:sym typeface="+mn-ea"/>
              </a:rPr>
              <a:t> </a:t>
            </a:r>
            <a:endParaRPr sz="1800">
              <a:sym typeface="+mn-ea"/>
            </a:endParaRPr>
          </a:p>
          <a:p>
            <a:pPr lvl="1" indent="0">
              <a:buClr>
                <a:srgbClr val="2E75B6"/>
              </a:buClr>
              <a:buFont typeface="Wingdings" panose="05000000000000000000" charset="0"/>
              <a:buNone/>
            </a:pPr>
            <a:r>
              <a:rPr sz="1800">
                <a:sym typeface="+mn-ea"/>
              </a:rPr>
              <a:t> ftp.close()</a:t>
            </a:r>
            <a:endParaRPr sz="1800">
              <a:sym typeface="+mn-ea"/>
            </a:endParaRPr>
          </a:p>
          <a:p>
            <a:pPr indent="0">
              <a:buClr>
                <a:srgbClr val="0070C0"/>
              </a:buClr>
              <a:buFont typeface="Wingdings" panose="05000000000000000000" charset="0"/>
              <a:buNone/>
            </a:pPr>
            <a:endParaRPr lang="en-US" sz="2400" dirty="0"/>
          </a:p>
          <a:p>
            <a:pPr marL="342900" indent="-342900">
              <a:buClr>
                <a:srgbClr val="2E75B6"/>
              </a:buClr>
              <a:buFont typeface="Wingdings" panose="05000000000000000000" charset="0"/>
              <a:buChar char=""/>
            </a:pPr>
            <a:r>
              <a:rPr lang="zh-CN" altLang="en-US" sz="2400" dirty="0">
                <a:sym typeface="+mn-ea"/>
              </a:rPr>
              <a:t>下载文件：</a:t>
            </a:r>
            <a:endParaRPr lang="zh-CN" altLang="en-US" sz="2400" dirty="0">
              <a:sym typeface="+mn-ea"/>
            </a:endParaRPr>
          </a:p>
          <a:p>
            <a:pPr lvl="1" indent="0">
              <a:buClr>
                <a:srgbClr val="2E75B6"/>
              </a:buClr>
              <a:buFont typeface="Wingdings" panose="05000000000000000000" charset="0"/>
              <a:buNone/>
            </a:pPr>
            <a:r>
              <a:rPr lang="zh-CN" altLang="en-US" sz="2400" dirty="0">
                <a:sym typeface="+mn-ea"/>
              </a:rPr>
              <a:t> </a:t>
            </a:r>
            <a:endParaRPr lang="zh-CN" altLang="en-US" sz="2400" dirty="0">
              <a:sym typeface="+mn-ea"/>
            </a:endParaRPr>
          </a:p>
          <a:p>
            <a:pPr lvl="1" indent="0">
              <a:buClr>
                <a:srgbClr val="2E75B6"/>
              </a:buClr>
              <a:buFont typeface="Wingdings" panose="05000000000000000000" charset="0"/>
              <a:buNone/>
            </a:pPr>
            <a:r>
              <a:rPr lang="zh-CN" altLang="en-US" sz="2400" dirty="0">
                <a:sym typeface="+mn-ea"/>
              </a:rPr>
              <a:t> </a:t>
            </a:r>
            <a:r>
              <a:rPr sz="1800">
                <a:sym typeface="+mn-ea"/>
              </a:rPr>
              <a:t>ftp = conn.open_sftp()</a:t>
            </a:r>
            <a:endParaRPr sz="1800">
              <a:sym typeface="+mn-ea"/>
            </a:endParaRPr>
          </a:p>
          <a:p>
            <a:pPr lvl="1" indent="0">
              <a:buClr>
                <a:srgbClr val="2E75B6"/>
              </a:buClr>
              <a:buFont typeface="Wingdings" panose="05000000000000000000" charset="0"/>
              <a:buNone/>
            </a:pPr>
            <a:r>
              <a:rPr sz="1800">
                <a:sym typeface="+mn-ea"/>
              </a:rPr>
              <a:t> ftp.</a:t>
            </a:r>
            <a:r>
              <a:rPr lang="en-US" sz="1800">
                <a:sym typeface="+mn-ea"/>
              </a:rPr>
              <a:t>get</a:t>
            </a:r>
            <a:r>
              <a:rPr sz="1800">
                <a:sym typeface="+mn-ea"/>
              </a:rPr>
              <a:t>(inpath,outpath)</a:t>
            </a:r>
            <a:endParaRPr sz="1800">
              <a:sym typeface="+mn-ea"/>
            </a:endParaRPr>
          </a:p>
          <a:p>
            <a:pPr lvl="1" indent="0">
              <a:buClr>
                <a:srgbClr val="2E75B6"/>
              </a:buClr>
              <a:buFont typeface="Wingdings" panose="05000000000000000000" charset="0"/>
              <a:buNone/>
            </a:pPr>
            <a:r>
              <a:rPr sz="1800">
                <a:sym typeface="+mn-ea"/>
              </a:rPr>
              <a:t> ftp.close()</a:t>
            </a:r>
            <a:endParaRPr sz="1800">
              <a:sym typeface="+mn-ea"/>
            </a:endParaRPr>
          </a:p>
          <a:p>
            <a:pPr marL="342900" indent="-342900">
              <a:buClr>
                <a:srgbClr val="2E75B6"/>
              </a:buClr>
              <a:buFont typeface="Wingdings" panose="05000000000000000000" charset="0"/>
              <a:buChar char=""/>
            </a:pPr>
            <a:endParaRPr lang="en-US" altLang="zh-CN" sz="2400" dirty="0">
              <a:sym typeface="+mn-ea"/>
            </a:endParaRPr>
          </a:p>
          <a:p>
            <a:pPr marL="342900" indent="-342900">
              <a:buClr>
                <a:srgbClr val="2E75B6"/>
              </a:buClr>
              <a:buFont typeface="Wingdings" panose="05000000000000000000" charset="0"/>
              <a:buChar char=""/>
            </a:pPr>
            <a:endParaRPr lang="zh-CN" altLang="en-US" sz="2400" dirty="0"/>
          </a:p>
          <a:p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9355" y="1417320"/>
            <a:ext cx="4152265" cy="1152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2A8B-FCD3-45F9-896B-CC082C8A826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zh-CN" altLang="en-US" dirty="0"/>
              <a:t>调用</a:t>
            </a:r>
            <a:r>
              <a:rPr lang="en-US" altLang="zh-CN" dirty="0"/>
              <a:t>cmd</a:t>
            </a:r>
            <a:endParaRPr lang="en-US" altLang="zh-CN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98220" y="1110615"/>
            <a:ext cx="10242550" cy="6369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Clr>
                <a:srgbClr val="0070C0"/>
              </a:buClr>
              <a:buFont typeface="Wingdings" panose="05000000000000000000" charset="0"/>
              <a:buNone/>
            </a:pPr>
            <a:endParaRPr lang="en-US" sz="1800" dirty="0"/>
          </a:p>
          <a:p>
            <a:pPr marL="342900" indent="-342900">
              <a:buClr>
                <a:srgbClr val="2E75B6"/>
              </a:buClr>
              <a:buFont typeface="Wingdings" panose="05000000000000000000" charset="0"/>
              <a:buChar char=""/>
            </a:pPr>
            <a:r>
              <a:rPr lang="en-US" altLang="zh-CN" sz="2400" dirty="0">
                <a:sym typeface="+mn-ea"/>
              </a:rPr>
              <a:t>python的OS模块</a:t>
            </a:r>
            <a:r>
              <a:rPr lang="zh-CN" altLang="en-US" sz="2400" dirty="0">
                <a:sym typeface="+mn-ea"/>
              </a:rPr>
              <a:t>：</a:t>
            </a:r>
            <a:endParaRPr lang="zh-CN" altLang="en-US" sz="2400" dirty="0">
              <a:sym typeface="+mn-ea"/>
            </a:endParaRPr>
          </a:p>
          <a:p>
            <a:pPr indent="0">
              <a:buClr>
                <a:srgbClr val="2E75B6"/>
              </a:buClr>
              <a:buFont typeface="Wingdings" panose="05000000000000000000" charset="0"/>
              <a:buNone/>
            </a:pPr>
            <a:r>
              <a:rPr lang="en-US" altLang="zh-CN" sz="2400" dirty="0">
                <a:sym typeface="+mn-ea"/>
              </a:rPr>
              <a:t>	</a:t>
            </a:r>
            <a:r>
              <a:rPr lang="en-US" altLang="zh-CN" dirty="0">
                <a:sym typeface="+mn-ea"/>
              </a:rPr>
              <a:t>1.os.system(cmd)</a:t>
            </a:r>
            <a:endParaRPr lang="en-US" altLang="zh-CN" dirty="0">
              <a:sym typeface="+mn-ea"/>
            </a:endParaRPr>
          </a:p>
          <a:p>
            <a:pPr indent="0">
              <a:buClr>
                <a:srgbClr val="2E75B6"/>
              </a:buClr>
              <a:buFont typeface="Wingdings" panose="05000000000000000000" charset="0"/>
              <a:buNone/>
            </a:pPr>
            <a:r>
              <a:rPr lang="en-US" altLang="zh-CN" sz="2400" dirty="0">
                <a:sym typeface="+mn-ea"/>
              </a:rPr>
              <a:t>	</a:t>
            </a:r>
            <a:endParaRPr lang="en-US" altLang="zh-CN" sz="2400" dirty="0">
              <a:sym typeface="+mn-ea"/>
            </a:endParaRPr>
          </a:p>
          <a:p>
            <a:pPr indent="0">
              <a:buClr>
                <a:srgbClr val="2E75B6"/>
              </a:buClr>
              <a:buFont typeface="Wingdings" panose="05000000000000000000" charset="0"/>
              <a:buNone/>
            </a:pPr>
            <a:endParaRPr lang="en-US" altLang="zh-CN" sz="2400" dirty="0">
              <a:sym typeface="+mn-ea"/>
            </a:endParaRPr>
          </a:p>
          <a:p>
            <a:pPr indent="0">
              <a:buClr>
                <a:srgbClr val="2E75B6"/>
              </a:buClr>
              <a:buFont typeface="Wingdings" panose="05000000000000000000" charset="0"/>
              <a:buNone/>
            </a:pPr>
            <a:r>
              <a:rPr lang="en-US" altLang="zh-CN" sz="2400" dirty="0">
                <a:sym typeface="+mn-ea"/>
              </a:rPr>
              <a:t>	</a:t>
            </a:r>
            <a:r>
              <a:rPr lang="en-US" altLang="zh-CN" sz="1800" dirty="0">
                <a:sym typeface="+mn-ea"/>
              </a:rPr>
              <a:t>2.os.popen(cmd)</a:t>
            </a:r>
            <a:endParaRPr lang="en-US" altLang="zh-CN" sz="2400" dirty="0">
              <a:sym typeface="+mn-ea"/>
            </a:endParaRPr>
          </a:p>
          <a:p>
            <a:pPr marL="342900" indent="-342900">
              <a:buClr>
                <a:srgbClr val="2E75B6"/>
              </a:buClr>
              <a:buFont typeface="Wingdings" panose="05000000000000000000" charset="0"/>
              <a:buChar char=""/>
            </a:pPr>
            <a:endParaRPr lang="zh-CN" altLang="en-US" sz="2400" dirty="0">
              <a:sym typeface="+mn-ea"/>
            </a:endParaRPr>
          </a:p>
          <a:p>
            <a:pPr marL="342900" indent="-342900">
              <a:buClr>
                <a:srgbClr val="2E75B6"/>
              </a:buClr>
              <a:buFont typeface="Wingdings" panose="05000000000000000000" charset="0"/>
              <a:buChar char=""/>
            </a:pPr>
            <a:endParaRPr lang="en-US" altLang="zh-CN" sz="2400" dirty="0">
              <a:sym typeface="+mn-ea"/>
            </a:endParaRPr>
          </a:p>
          <a:p>
            <a:pPr lvl="1" indent="0">
              <a:buClr>
                <a:srgbClr val="2E75B6"/>
              </a:buClr>
              <a:buFont typeface="Wingdings" panose="05000000000000000000" charset="0"/>
              <a:buNone/>
            </a:pPr>
            <a:endParaRPr lang="en-US" altLang="zh-CN" sz="2400" dirty="0">
              <a:sym typeface="+mn-ea"/>
            </a:endParaRPr>
          </a:p>
          <a:p>
            <a:pPr marL="342900" indent="-342900">
              <a:buClr>
                <a:srgbClr val="2E75B6"/>
              </a:buClr>
              <a:buFont typeface="Wingdings" panose="05000000000000000000" charset="0"/>
              <a:buChar char=""/>
            </a:pPr>
            <a:r>
              <a:rPr lang="zh-CN" altLang="en-US" sz="2400" dirty="0">
                <a:sym typeface="+mn-ea"/>
              </a:rPr>
              <a:t>commands模块</a:t>
            </a:r>
            <a:endParaRPr lang="zh-CN" altLang="en-US" sz="2400" dirty="0">
              <a:sym typeface="+mn-ea"/>
            </a:endParaRPr>
          </a:p>
          <a:p>
            <a:pPr lvl="1" indent="0">
              <a:buClr>
                <a:srgbClr val="2E75B6"/>
              </a:buClr>
              <a:buFont typeface="Wingdings" panose="05000000000000000000" charset="0"/>
              <a:buNone/>
            </a:pPr>
            <a:r>
              <a:rPr lang="en-US" altLang="zh-CN" sz="2400" dirty="0">
                <a:sym typeface="+mn-ea"/>
              </a:rPr>
              <a:t>	</a:t>
            </a:r>
            <a:r>
              <a:rPr lang="en-US" altLang="zh-CN" sz="1800" dirty="0">
                <a:sym typeface="+mn-ea"/>
              </a:rPr>
              <a:t>getstatusoutput	获取执行命令的状态值以及返回信息</a:t>
            </a:r>
            <a:endParaRPr lang="en-US" altLang="zh-CN" sz="1800" dirty="0">
              <a:sym typeface="+mn-ea"/>
            </a:endParaRPr>
          </a:p>
          <a:p>
            <a:pPr lvl="1" indent="0">
              <a:buClr>
                <a:srgbClr val="2E75B6"/>
              </a:buClr>
              <a:buNone/>
            </a:pPr>
            <a:endParaRPr lang="zh-CN" altLang="en-US" dirty="0">
              <a:sym typeface="+mn-ea"/>
            </a:endParaRPr>
          </a:p>
          <a:p>
            <a:pPr lvl="1" indent="0">
              <a:buClr>
                <a:srgbClr val="2E75B6"/>
              </a:buClr>
              <a:buNone/>
            </a:pPr>
            <a:r>
              <a:rPr lang="zh-CN" altLang="en-US" sz="2400" dirty="0">
                <a:sym typeface="+mn-ea"/>
              </a:rPr>
              <a:t> </a:t>
            </a:r>
            <a:endParaRPr lang="zh-CN" altLang="en-US" sz="2400" dirty="0">
              <a:sym typeface="+mn-ea"/>
            </a:endParaRPr>
          </a:p>
          <a:p>
            <a:pPr indent="0">
              <a:buClr>
                <a:srgbClr val="0070C0"/>
              </a:buClr>
              <a:buFont typeface="Wingdings" panose="05000000000000000000" charset="0"/>
              <a:buNone/>
            </a:pPr>
            <a:endParaRPr lang="en-US" sz="2400" dirty="0"/>
          </a:p>
          <a:p>
            <a:pPr marL="342900" indent="-342900">
              <a:buClr>
                <a:srgbClr val="2E75B6"/>
              </a:buClr>
              <a:buFont typeface="Wingdings" panose="05000000000000000000" charset="0"/>
              <a:buChar char=""/>
            </a:pPr>
            <a:endParaRPr sz="1800">
              <a:sym typeface="+mn-ea"/>
            </a:endParaRPr>
          </a:p>
          <a:p>
            <a:pPr marL="342900" indent="-342900">
              <a:buClr>
                <a:srgbClr val="2E75B6"/>
              </a:buClr>
              <a:buFont typeface="Wingdings" panose="05000000000000000000" charset="0"/>
              <a:buChar char=""/>
            </a:pPr>
            <a:endParaRPr lang="en-US" altLang="zh-CN" sz="2400" dirty="0">
              <a:sym typeface="+mn-ea"/>
            </a:endParaRPr>
          </a:p>
          <a:p>
            <a:pPr marL="342900" indent="-342900">
              <a:buClr>
                <a:srgbClr val="2E75B6"/>
              </a:buClr>
              <a:buFont typeface="Wingdings" panose="05000000000000000000" charset="0"/>
              <a:buChar char=""/>
            </a:pPr>
            <a:endParaRPr lang="zh-CN" altLang="en-US" sz="2400" dirty="0"/>
          </a:p>
          <a:p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1515" y="1428750"/>
            <a:ext cx="4835525" cy="8432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605" y="2740660"/>
            <a:ext cx="3018790" cy="7905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820" y="5228590"/>
            <a:ext cx="4390390" cy="1009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2A8B-FCD3-45F9-896B-CC082C8A826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zh-CN" altLang="en-US" dirty="0"/>
              <a:t>调用</a:t>
            </a:r>
            <a:r>
              <a:rPr lang="en-US" altLang="zh-CN" dirty="0"/>
              <a:t>cmd</a:t>
            </a:r>
            <a:endParaRPr lang="en-US" altLang="zh-CN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98220" y="1110615"/>
            <a:ext cx="1024255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Clr>
                <a:srgbClr val="0070C0"/>
              </a:buClr>
              <a:buFont typeface="Wingdings" panose="05000000000000000000" charset="0"/>
              <a:buNone/>
            </a:pPr>
            <a:endParaRPr lang="en-US" sz="1800" dirty="0"/>
          </a:p>
          <a:p>
            <a:pPr marL="342900" indent="-342900">
              <a:buClr>
                <a:srgbClr val="2E75B6"/>
              </a:buClr>
              <a:buFont typeface="Wingdings" panose="05000000000000000000" charset="0"/>
              <a:buChar char=""/>
            </a:pPr>
            <a:r>
              <a:rPr lang="en-US" altLang="zh-CN" sz="2400" dirty="0">
                <a:sym typeface="+mn-ea"/>
              </a:rPr>
              <a:t>subprocess模块</a:t>
            </a:r>
            <a:r>
              <a:rPr lang="zh-CN" altLang="en-US" sz="2400" dirty="0">
                <a:sym typeface="+mn-ea"/>
              </a:rPr>
              <a:t>：</a:t>
            </a:r>
            <a:endParaRPr lang="zh-CN" altLang="en-US" sz="2400" dirty="0">
              <a:sym typeface="+mn-ea"/>
            </a:endParaRPr>
          </a:p>
          <a:p>
            <a:pPr indent="0">
              <a:buClr>
                <a:srgbClr val="2E75B6"/>
              </a:buClr>
              <a:buFont typeface="Wingdings" panose="05000000000000000000" charset="0"/>
              <a:buNone/>
            </a:pPr>
            <a:r>
              <a:rPr lang="en-US" altLang="zh-CN" sz="2400" dirty="0">
                <a:sym typeface="+mn-ea"/>
              </a:rPr>
              <a:t>	</a:t>
            </a:r>
            <a:r>
              <a:rPr lang="en-US" altLang="zh-CN" dirty="0">
                <a:sym typeface="+mn-ea"/>
              </a:rPr>
              <a:t>主要用来取代 一些旧的模块方法，如os.system、os.spawn*、os.popen*、commands.*等。subprocess通过子进程来执行外部指令，并通过input/output/error管道，获取子进程的执行的返回信息。</a:t>
            </a:r>
            <a:endParaRPr lang="en-US" altLang="zh-CN" dirty="0">
              <a:sym typeface="+mn-ea"/>
            </a:endParaRPr>
          </a:p>
          <a:p>
            <a:pPr marL="342900" indent="-342900">
              <a:buClr>
                <a:srgbClr val="2E75B6"/>
              </a:buClr>
              <a:buFont typeface="Wingdings" panose="05000000000000000000" charset="0"/>
              <a:buChar char=""/>
            </a:pPr>
            <a:endParaRPr lang="en-US" altLang="zh-CN" dirty="0">
              <a:sym typeface="+mn-ea"/>
            </a:endParaRPr>
          </a:p>
          <a:p>
            <a:pPr lvl="1" indent="0">
              <a:buClr>
                <a:srgbClr val="2E75B6"/>
              </a:buClr>
              <a:buFont typeface="Wingdings" panose="05000000000000000000" charset="0"/>
              <a:buNone/>
            </a:pPr>
            <a:endParaRPr lang="en-US" altLang="zh-CN" sz="2400" dirty="0">
              <a:sym typeface="+mn-ea"/>
            </a:endParaRPr>
          </a:p>
          <a:p>
            <a:pPr marL="342900" indent="-342900">
              <a:buClr>
                <a:srgbClr val="2E75B6"/>
              </a:buClr>
              <a:buFont typeface="Wingdings" panose="05000000000000000000" charset="0"/>
              <a:buChar char=""/>
            </a:pPr>
            <a:endParaRPr lang="en-US" altLang="zh-CN" sz="1800" dirty="0">
              <a:sym typeface="+mn-ea"/>
            </a:endParaRPr>
          </a:p>
          <a:p>
            <a:pPr lvl="1" indent="0">
              <a:buClr>
                <a:srgbClr val="2E75B6"/>
              </a:buClr>
              <a:buNone/>
            </a:pPr>
            <a:endParaRPr lang="zh-CN" altLang="en-US" dirty="0">
              <a:sym typeface="+mn-ea"/>
            </a:endParaRPr>
          </a:p>
          <a:p>
            <a:pPr lvl="1" indent="0">
              <a:buClr>
                <a:srgbClr val="2E75B6"/>
              </a:buClr>
              <a:buNone/>
            </a:pPr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subprocess.Popen(args, bufsize=0, executable=None, stdin=None, stdout=None, stderr=None, preexec_fn=None, close_fds=False, shell=False, cwd=None, env=None, universal_newlines=False, startupinfo=None, creationflags=0)  </a:t>
            </a:r>
            <a:endParaRPr lang="zh-CN" altLang="en-US" dirty="0">
              <a:sym typeface="+mn-ea"/>
            </a:endParaRPr>
          </a:p>
          <a:p>
            <a:pPr indent="0">
              <a:buClr>
                <a:srgbClr val="0070C0"/>
              </a:buClr>
              <a:buFont typeface="Wingdings" panose="05000000000000000000" charset="0"/>
              <a:buNone/>
            </a:pPr>
            <a:endParaRPr lang="en-US" sz="2400" dirty="0"/>
          </a:p>
          <a:p>
            <a:pPr marL="342900" indent="-342900">
              <a:buClr>
                <a:srgbClr val="2E75B6"/>
              </a:buClr>
              <a:buFont typeface="Wingdings" panose="05000000000000000000" charset="0"/>
              <a:buChar char=""/>
            </a:pPr>
            <a:endParaRPr sz="1800">
              <a:sym typeface="+mn-ea"/>
            </a:endParaRPr>
          </a:p>
          <a:p>
            <a:pPr marL="342900" indent="-342900">
              <a:buClr>
                <a:srgbClr val="2E75B6"/>
              </a:buClr>
              <a:buFont typeface="Wingdings" panose="05000000000000000000" charset="0"/>
              <a:buChar char=""/>
            </a:pPr>
            <a:endParaRPr lang="en-US" altLang="zh-CN" sz="2400" dirty="0">
              <a:sym typeface="+mn-ea"/>
            </a:endParaRPr>
          </a:p>
          <a:p>
            <a:pPr marL="342900" indent="-342900">
              <a:buClr>
                <a:srgbClr val="2E75B6"/>
              </a:buClr>
              <a:buFont typeface="Wingdings" panose="05000000000000000000" charset="0"/>
              <a:buChar char=""/>
            </a:pPr>
            <a:endParaRPr lang="zh-CN" altLang="en-US" sz="2400" dirty="0"/>
          </a:p>
          <a:p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7320" y="2953385"/>
            <a:ext cx="39427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2A8B-FCD3-45F9-896B-CC082C8A826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zh-CN" altLang="en-US" dirty="0"/>
              <a:t>调用</a:t>
            </a:r>
            <a:r>
              <a:rPr lang="en-US" altLang="zh-CN" dirty="0"/>
              <a:t>cmd</a:t>
            </a:r>
            <a:endParaRPr lang="en-US" altLang="zh-CN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98220" y="1110615"/>
            <a:ext cx="1024255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Clr>
                <a:srgbClr val="0070C0"/>
              </a:buClr>
              <a:buFont typeface="Wingdings" panose="05000000000000000000" charset="0"/>
              <a:buNone/>
            </a:pPr>
            <a:endParaRPr lang="en-US" sz="1800" dirty="0"/>
          </a:p>
          <a:p>
            <a:pPr marL="342900" indent="-342900">
              <a:buClr>
                <a:srgbClr val="2E75B6"/>
              </a:buClr>
              <a:buFont typeface="Wingdings" panose="05000000000000000000" charset="0"/>
              <a:buChar char=""/>
            </a:pPr>
            <a:r>
              <a:rPr lang="en-US" altLang="zh-CN" sz="2400" dirty="0">
                <a:sym typeface="+mn-ea"/>
              </a:rPr>
              <a:t>adb</a:t>
            </a:r>
            <a:r>
              <a:rPr lang="zh-CN" altLang="en-US" sz="2400" dirty="0">
                <a:sym typeface="+mn-ea"/>
              </a:rPr>
              <a:t>命令封装：</a:t>
            </a:r>
            <a:endParaRPr lang="zh-CN" altLang="en-US" sz="2400" dirty="0">
              <a:sym typeface="+mn-ea"/>
            </a:endParaRPr>
          </a:p>
          <a:p>
            <a:pPr lvl="1" indent="0">
              <a:buClr>
                <a:srgbClr val="2E75B6"/>
              </a:buClr>
              <a:buNone/>
            </a:pPr>
            <a:r>
              <a:rPr lang="zh-CN" altLang="en-US" sz="1800" dirty="0">
                <a:sym typeface="+mn-ea"/>
              </a:rPr>
              <a:t>比如查看当前apk的内存占用</a:t>
            </a:r>
            <a:endParaRPr lang="zh-CN" altLang="en-US" sz="2000" dirty="0">
              <a:sym typeface="+mn-ea"/>
            </a:endParaRPr>
          </a:p>
          <a:p>
            <a:pPr lvl="1" indent="0">
              <a:buClr>
                <a:srgbClr val="2E75B6"/>
              </a:buClr>
              <a:buFont typeface="Wingdings" panose="05000000000000000000" charset="0"/>
              <a:buNone/>
            </a:pPr>
            <a:r>
              <a:rPr lang="zh-CN" altLang="en-US" sz="2400" dirty="0">
                <a:sym typeface="+mn-ea"/>
              </a:rPr>
              <a:t> </a:t>
            </a:r>
            <a:endParaRPr lang="zh-CN" altLang="en-US" sz="2400" dirty="0">
              <a:sym typeface="+mn-ea"/>
            </a:endParaRPr>
          </a:p>
          <a:p>
            <a:pPr indent="0">
              <a:buClr>
                <a:srgbClr val="0070C0"/>
              </a:buClr>
              <a:buFont typeface="Wingdings" panose="05000000000000000000" charset="0"/>
              <a:buNone/>
            </a:pPr>
            <a:endParaRPr lang="en-US" sz="2400" dirty="0"/>
          </a:p>
          <a:p>
            <a:pPr marL="342900" indent="-342900">
              <a:buClr>
                <a:srgbClr val="2E75B6"/>
              </a:buClr>
              <a:buFont typeface="Wingdings" panose="05000000000000000000" charset="0"/>
              <a:buChar char=""/>
            </a:pPr>
            <a:endParaRPr sz="1800">
              <a:sym typeface="+mn-ea"/>
            </a:endParaRPr>
          </a:p>
          <a:p>
            <a:pPr marL="342900" indent="-342900">
              <a:buClr>
                <a:srgbClr val="2E75B6"/>
              </a:buClr>
              <a:buFont typeface="Wingdings" panose="05000000000000000000" charset="0"/>
              <a:buChar char=""/>
            </a:pPr>
            <a:endParaRPr lang="en-US" altLang="zh-CN" sz="2400" dirty="0">
              <a:sym typeface="+mn-ea"/>
            </a:endParaRPr>
          </a:p>
          <a:p>
            <a:pPr marL="342900" indent="-342900">
              <a:buClr>
                <a:srgbClr val="2E75B6"/>
              </a:buClr>
              <a:buFont typeface="Wingdings" panose="05000000000000000000" charset="0"/>
              <a:buChar char=""/>
            </a:pPr>
            <a:endParaRPr lang="zh-CN" altLang="en-US" sz="2400" dirty="0"/>
          </a:p>
          <a:p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750" y="2219325"/>
            <a:ext cx="5687695" cy="40366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625" y="2795905"/>
            <a:ext cx="866775" cy="1914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2A8B-FCD3-45F9-896B-CC082C8A826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UI</a:t>
            </a:r>
            <a:r>
              <a:rPr lang="zh-CN" altLang="en-US" dirty="0"/>
              <a:t>自动化测试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05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76020" y="3179445"/>
            <a:ext cx="1024255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Clr>
                <a:srgbClr val="0070C0"/>
              </a:buClr>
              <a:buFont typeface="Wingdings" panose="05000000000000000000" charset="0"/>
              <a:buNone/>
            </a:pPr>
            <a:r>
              <a:rPr lang="en-US" sz="1800" dirty="0"/>
              <a:t>For i=1 to 50</a:t>
            </a:r>
            <a:endParaRPr lang="en-US" sz="1800" dirty="0"/>
          </a:p>
          <a:p>
            <a:pPr indent="0">
              <a:buClr>
                <a:srgbClr val="0070C0"/>
              </a:buClr>
              <a:buFont typeface="Wingdings" panose="05000000000000000000" charset="0"/>
              <a:buNone/>
            </a:pPr>
            <a:r>
              <a:rPr lang="en-US" sz="1800" dirty="0"/>
              <a:t>	RunApp"com.TimeYears.tball"</a:t>
            </a:r>
            <a:endParaRPr lang="en-US" sz="1800" dirty="0"/>
          </a:p>
          <a:p>
            <a:pPr indent="0">
              <a:buClr>
                <a:srgbClr val="0070C0"/>
              </a:buClr>
              <a:buFont typeface="Wingdings" panose="05000000000000000000" charset="0"/>
              <a:buNone/>
            </a:pPr>
            <a:r>
              <a:rPr lang="en-US" sz="1800" dirty="0"/>
              <a:t>	Delay 25000</a:t>
            </a:r>
            <a:endParaRPr lang="en-US" sz="1800" dirty="0"/>
          </a:p>
          <a:p>
            <a:pPr indent="0">
              <a:buClr>
                <a:srgbClr val="0070C0"/>
              </a:buClr>
              <a:buFont typeface="Wingdings" panose="05000000000000000000" charset="0"/>
              <a:buNone/>
            </a:pPr>
            <a:r>
              <a:rPr lang="en-US" sz="1800" dirty="0"/>
              <a:t>	SnapShot "/sdcard/DCIM/" &amp; i &amp; ".png"</a:t>
            </a:r>
            <a:endParaRPr lang="en-US" sz="1800" dirty="0"/>
          </a:p>
          <a:p>
            <a:pPr indent="0">
              <a:buClr>
                <a:srgbClr val="0070C0"/>
              </a:buClr>
              <a:buFont typeface="Wingdings" panose="05000000000000000000" charset="0"/>
              <a:buNone/>
            </a:pPr>
            <a:r>
              <a:rPr lang="en-US" sz="1800" dirty="0"/>
              <a:t>	KillApp "com.TimeYears.tball"</a:t>
            </a:r>
            <a:endParaRPr lang="en-US" sz="1800" dirty="0"/>
          </a:p>
          <a:p>
            <a:pPr indent="0">
              <a:buClr>
                <a:srgbClr val="0070C0"/>
              </a:buClr>
              <a:buFont typeface="Wingdings" panose="05000000000000000000" charset="0"/>
              <a:buNone/>
            </a:pPr>
            <a:r>
              <a:rPr lang="en-US" sz="1800" dirty="0"/>
              <a:t>	Delay 5000</a:t>
            </a:r>
            <a:endParaRPr lang="en-US" sz="1800" dirty="0"/>
          </a:p>
          <a:p>
            <a:pPr indent="0">
              <a:buClr>
                <a:srgbClr val="0070C0"/>
              </a:buClr>
              <a:buFont typeface="Wingdings" panose="05000000000000000000" charset="0"/>
              <a:buNone/>
            </a:pPr>
            <a:r>
              <a:rPr lang="en-US" sz="1800" dirty="0"/>
              <a:t>Next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176020" y="1242060"/>
            <a:ext cx="72110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Clr>
                <a:srgbClr val="2E75B6"/>
              </a:buClr>
              <a:buFont typeface="Wingdings" panose="05000000000000000000" charset="0"/>
              <a:buChar char=""/>
            </a:pPr>
            <a:r>
              <a:rPr lang="zh-CN" altLang="en-US" sz="2400"/>
              <a:t>按键精灵：</a:t>
            </a:r>
            <a:endParaRPr lang="zh-CN" altLang="en-US" sz="2400"/>
          </a:p>
          <a:p>
            <a:r>
              <a:rPr lang="en-US" altLang="zh-CN"/>
              <a:t>	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背景：</a:t>
            </a:r>
            <a:r>
              <a:rPr lang="zh-CN" altLang="en-US"/>
              <a:t>小游戏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2A8B-FCD3-45F9-896B-CC082C8A826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UI</a:t>
            </a:r>
            <a:r>
              <a:rPr lang="zh-CN" altLang="en-US" dirty="0"/>
              <a:t>自动化测试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05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176020" y="1242060"/>
            <a:ext cx="7211060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Clr>
                <a:srgbClr val="2E75B6"/>
              </a:buClr>
              <a:buFont typeface="Wingdings" panose="05000000000000000000" charset="0"/>
              <a:buChar char=""/>
            </a:pPr>
            <a:r>
              <a:rPr lang="en-US" altLang="zh-CN" sz="2400"/>
              <a:t>ATX</a:t>
            </a:r>
            <a:r>
              <a:rPr lang="zh-CN" altLang="en-US" sz="2400"/>
              <a:t>：</a:t>
            </a:r>
            <a:endParaRPr lang="zh-CN" altLang="en-US" sz="2400"/>
          </a:p>
          <a:p>
            <a:r>
              <a:rPr lang="en-US" altLang="zh-CN"/>
              <a:t>	</a:t>
            </a:r>
            <a:endParaRPr lang="en-US" altLang="zh-CN"/>
          </a:p>
          <a:p>
            <a:r>
              <a:rPr lang="zh-CN" altLang="en-US">
                <a:sym typeface="+mn-ea"/>
              </a:rPr>
              <a:t>原理：</a:t>
            </a:r>
            <a:r>
              <a:rPr>
                <a:sym typeface="+mn-ea"/>
              </a:rPr>
              <a:t>基于OpenCV的图像识别技术</a:t>
            </a:r>
            <a:r>
              <a:rPr lang="zh-CN">
                <a:sym typeface="+mn-ea"/>
              </a:rPr>
              <a:t>，</a:t>
            </a:r>
            <a:r>
              <a:rPr>
                <a:sym typeface="+mn-ea"/>
              </a:rPr>
              <a:t>使用图像识别完成游戏的自动化</a:t>
            </a:r>
            <a:r>
              <a:rPr lang="zh-CN">
                <a:sym typeface="+mn-ea"/>
              </a:rPr>
              <a:t>。</a:t>
            </a:r>
            <a:endParaRPr lang="zh-CN">
              <a:sym typeface="+mn-ea"/>
            </a:endParaRPr>
          </a:p>
          <a:p>
            <a:endParaRPr lang="zh-CN">
              <a:sym typeface="+mn-ea"/>
            </a:endParaRPr>
          </a:p>
          <a:p>
            <a:endParaRPr lang="zh-CN">
              <a:sym typeface="+mn-ea"/>
            </a:endParaRPr>
          </a:p>
          <a:p>
            <a:r>
              <a:rPr lang="zh-CN">
                <a:sym typeface="+mn-ea"/>
              </a:rPr>
              <a:t>准备：</a:t>
            </a:r>
            <a:endParaRPr lang="zh-CN">
              <a:sym typeface="+mn-ea"/>
            </a:endParaRPr>
          </a:p>
          <a:p>
            <a:r>
              <a:rPr lang="en-US" altLang="zh-CN">
                <a:sym typeface="+mn-ea"/>
              </a:rPr>
              <a:t>    Python版本限制 &gt;= 2.7 &amp;&amp; &lt;= 3.5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    Android 4.1+</a:t>
            </a:r>
            <a:endParaRPr lang="en-US" altLang="zh-CN"/>
          </a:p>
          <a:p>
            <a:r>
              <a:rPr lang="en-US" altLang="zh-CN">
                <a:sym typeface="+mn-ea"/>
              </a:rPr>
              <a:t>    iOS 9.0+</a:t>
            </a:r>
            <a:endParaRPr lang="en-US" altLang="zh-CN"/>
          </a:p>
          <a:p>
            <a:r>
              <a:rPr lang="en-US" altLang="zh-CN">
                <a:sym typeface="+mn-ea"/>
              </a:rPr>
              <a:t>    adb</a:t>
            </a:r>
            <a:r>
              <a:rPr lang="zh-CN" altLang="en-US">
                <a:sym typeface="+mn-ea"/>
              </a:rPr>
              <a:t>已安装</a:t>
            </a:r>
            <a:endParaRPr lang="zh-CN" altLang="en-US">
              <a:sym typeface="+mn-ea"/>
            </a:endParaRPr>
          </a:p>
          <a:p>
            <a:endParaRPr lang="zh-CN">
              <a:sym typeface="+mn-ea"/>
            </a:endParaRPr>
          </a:p>
          <a:p>
            <a:r>
              <a:rPr lang="zh-CN">
                <a:sym typeface="+mn-ea"/>
              </a:rPr>
              <a:t>安装：</a:t>
            </a:r>
            <a:endParaRPr lang="zh-CN">
              <a:sym typeface="+mn-ea"/>
            </a:endParaRPr>
          </a:p>
          <a:p>
            <a:r>
              <a:rPr lang="zh-CN">
                <a:sym typeface="+mn-ea"/>
              </a:rPr>
              <a:t>    pip install --upgrade --pre atx</a:t>
            </a:r>
            <a:endParaRPr lang="zh-CN">
              <a:sym typeface="+mn-ea"/>
            </a:endParaRPr>
          </a:p>
          <a:p>
            <a:r>
              <a:rPr lang="zh-CN">
                <a:sym typeface="+mn-ea"/>
              </a:rPr>
              <a:t>    pip install opencv_contrib_python</a:t>
            </a:r>
            <a:endParaRPr lang="zh-CN">
              <a:sym typeface="+mn-ea"/>
            </a:endParaRPr>
          </a:p>
          <a:p>
            <a:endParaRPr lang="zh-CN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6040" y="3239770"/>
            <a:ext cx="2961640" cy="14573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985000" y="5185410"/>
            <a:ext cx="51454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API</a:t>
            </a:r>
            <a:r>
              <a:rPr lang="zh-CN" altLang="en-US"/>
              <a:t>有</a:t>
            </a:r>
            <a:r>
              <a:rPr lang="en-US" altLang="zh-CN"/>
              <a:t>c.click(),c.swipe()</a:t>
            </a:r>
            <a:r>
              <a:rPr lang="zh-CN" altLang="en-US"/>
              <a:t>等</a:t>
            </a:r>
            <a:endParaRPr lang="zh-CN" altLang="en-US"/>
          </a:p>
          <a:p>
            <a:r>
              <a:rPr lang="zh-CN" altLang="en-US"/>
              <a:t>网址：https://github.com/NetEaseGame/ATX/blob/master/docs/API.md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2A8B-FCD3-45F9-896B-CC082C8A826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UI</a:t>
            </a:r>
            <a:r>
              <a:rPr lang="zh-CN" altLang="en-US" dirty="0"/>
              <a:t>自动化测试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05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176020" y="1242060"/>
            <a:ext cx="721106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Clr>
                <a:srgbClr val="2E75B6"/>
              </a:buClr>
              <a:buFont typeface="Wingdings" panose="05000000000000000000" charset="0"/>
              <a:buChar char=""/>
            </a:pPr>
            <a:r>
              <a:rPr lang="en-US" altLang="zh-CN" sz="2400"/>
              <a:t>AirTest</a:t>
            </a:r>
            <a:r>
              <a:rPr lang="zh-CN" altLang="en-US" sz="2400"/>
              <a:t>：</a:t>
            </a:r>
            <a:endParaRPr lang="zh-CN" altLang="en-US" sz="2400"/>
          </a:p>
          <a:p>
            <a:r>
              <a:rPr lang="en-US" altLang="zh-CN"/>
              <a:t>	</a:t>
            </a:r>
            <a:endParaRPr lang="en-US" altLang="zh-CN"/>
          </a:p>
          <a:p>
            <a:r>
              <a:rPr lang="zh-CN" altLang="en-US">
                <a:sym typeface="+mn-ea"/>
              </a:rPr>
              <a:t>原理：基于图像识别的 Airtest 框架、基于UI控件搜索的 Poco 框架</a:t>
            </a:r>
            <a:endParaRPr lang="zh-CN" altLang="en-US">
              <a:sym typeface="+mn-ea"/>
            </a:endParaRPr>
          </a:p>
          <a:p>
            <a:endParaRPr lang="zh-CN">
              <a:sym typeface="+mn-ea"/>
            </a:endParaRPr>
          </a:p>
          <a:p>
            <a:endParaRPr lang="en-US" altLang="zh-CN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3495" y="3506470"/>
            <a:ext cx="4076065" cy="23145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38555" y="2988945"/>
            <a:ext cx="4565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例：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2A8B-FCD3-45F9-896B-CC082C8A826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06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417320" y="1994535"/>
            <a:ext cx="956627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Clr>
                <a:srgbClr val="2E75B6"/>
              </a:buClr>
              <a:buFont typeface="Wingdings" panose="05000000000000000000" charset="0"/>
              <a:buChar char=""/>
            </a:pPr>
            <a:r>
              <a:rPr lang="en-US" altLang="zh-CN" sz="2000"/>
              <a:t>CMD</a:t>
            </a:r>
            <a:r>
              <a:rPr lang="zh-CN" altLang="en-US" sz="2000"/>
              <a:t>：</a:t>
            </a:r>
            <a:endParaRPr lang="zh-CN" altLang="en-US" sz="2000"/>
          </a:p>
          <a:p>
            <a:pPr indent="0">
              <a:buClr>
                <a:srgbClr val="2E75B6"/>
              </a:buClr>
              <a:buFont typeface="Wingdings" panose="05000000000000000000" charset="0"/>
              <a:buNone/>
            </a:pPr>
            <a:r>
              <a:rPr lang="en-US" altLang="zh-CN" sz="2000"/>
              <a:t>    </a:t>
            </a:r>
            <a:r>
              <a:rPr lang="zh-CN" altLang="en-US" sz="2000">
                <a:sym typeface="+mn-ea"/>
              </a:rPr>
              <a:t>测试部门培训分享</a:t>
            </a:r>
            <a:r>
              <a:rPr lang="en-US" altLang="zh-CN" sz="2000">
                <a:sym typeface="+mn-ea"/>
              </a:rPr>
              <a:t>:Python脚本分享-古力特</a:t>
            </a:r>
            <a:endParaRPr lang="en-US" altLang="zh-CN" sz="2000">
              <a:sym typeface="+mn-ea"/>
            </a:endParaRPr>
          </a:p>
          <a:p>
            <a:pPr indent="0">
              <a:buClr>
                <a:srgbClr val="2E75B6"/>
              </a:buClr>
              <a:buFont typeface="Wingdings" panose="05000000000000000000" charset="0"/>
              <a:buNone/>
            </a:pPr>
            <a:endParaRPr lang="en-US" altLang="zh-CN" sz="2000"/>
          </a:p>
          <a:p>
            <a:pPr marL="342900" indent="-342900">
              <a:buClr>
                <a:srgbClr val="2E75B6"/>
              </a:buClr>
              <a:buFont typeface="Wingdings" panose="05000000000000000000" charset="0"/>
              <a:buChar char=""/>
            </a:pPr>
            <a:r>
              <a:rPr lang="en-US" altLang="zh-CN" sz="2000"/>
              <a:t>AirTest</a:t>
            </a:r>
            <a:r>
              <a:rPr lang="zh-CN" altLang="en-US" sz="2000"/>
              <a:t>：https://github.com/AirtestProject/Airtest/blob/master/README_zh.rst</a:t>
            </a:r>
            <a:endParaRPr lang="zh-CN" altLang="en-US" sz="2000"/>
          </a:p>
          <a:p>
            <a:pPr marL="342900" indent="-342900">
              <a:buClr>
                <a:srgbClr val="2E75B6"/>
              </a:buClr>
              <a:buFont typeface="Wingdings" panose="05000000000000000000" charset="0"/>
              <a:buChar char=""/>
            </a:pPr>
            <a:endParaRPr lang="zh-CN" altLang="en-US" sz="2000"/>
          </a:p>
          <a:p>
            <a:pPr marL="342900" indent="-342900">
              <a:buClr>
                <a:srgbClr val="2E75B6"/>
              </a:buClr>
              <a:buFont typeface="Wingdings" panose="05000000000000000000" charset="0"/>
              <a:buChar char=""/>
            </a:pPr>
            <a:r>
              <a:rPr lang="en-US" altLang="zh-CN" sz="2000"/>
              <a:t>ATX</a:t>
            </a:r>
            <a:r>
              <a:rPr lang="zh-CN" altLang="en-US" sz="2000"/>
              <a:t>：</a:t>
            </a:r>
            <a:endParaRPr lang="zh-CN" altLang="en-US" sz="2000"/>
          </a:p>
          <a:p>
            <a:pPr indent="0">
              <a:buClr>
                <a:srgbClr val="2E75B6"/>
              </a:buClr>
              <a:buFont typeface="Wingdings" panose="05000000000000000000" charset="0"/>
              <a:buNone/>
            </a:pPr>
            <a:r>
              <a:rPr lang="zh-CN" altLang="en-US" sz="2000"/>
              <a:t>    测试部门培训分享</a:t>
            </a:r>
            <a:r>
              <a:rPr lang="en-US" altLang="zh-CN" sz="2000"/>
              <a:t>:ATX-</a:t>
            </a:r>
            <a:r>
              <a:rPr lang="zh-CN" altLang="en-US" sz="2000"/>
              <a:t>贝隆</a:t>
            </a:r>
            <a:endParaRPr lang="zh-CN" altLang="en-US" sz="2000"/>
          </a:p>
          <a:p>
            <a:pPr indent="0">
              <a:buClr>
                <a:srgbClr val="2E75B6"/>
              </a:buClr>
              <a:buFont typeface="Wingdings" panose="05000000000000000000" charset="0"/>
              <a:buNone/>
            </a:pPr>
            <a:r>
              <a:rPr lang="zh-CN" altLang="en-US" sz="2000">
                <a:sym typeface="+mn-ea"/>
              </a:rPr>
              <a:t>    </a:t>
            </a:r>
            <a:r>
              <a:rPr lang="zh-CN" altLang="en-US" sz="2000">
                <a:sym typeface="+mn-ea"/>
              </a:rPr>
              <a:t>https://github.com/NetEaseGame/ATX/blob/master/docs/API.md</a:t>
            </a:r>
            <a:r>
              <a:rPr lang="zh-CN" altLang="en-US" sz="2000">
                <a:sym typeface="+mn-ea"/>
              </a:rPr>
              <a:t> </a:t>
            </a:r>
            <a:endParaRPr lang="zh-CN" altLang="en-US" sz="2000">
              <a:sym typeface="+mn-ea"/>
            </a:endParaRPr>
          </a:p>
          <a:p>
            <a:pPr indent="0">
              <a:buClr>
                <a:srgbClr val="2E75B6"/>
              </a:buClr>
              <a:buFont typeface="Wingdings" panose="05000000000000000000" charset="0"/>
              <a:buNone/>
            </a:pPr>
            <a:endParaRPr lang="zh-CN" altLang="en-US" sz="2000"/>
          </a:p>
          <a:p>
            <a:pPr marL="342900" indent="-342900">
              <a:buClr>
                <a:srgbClr val="2E75B6"/>
              </a:buClr>
              <a:buFont typeface="Wingdings" panose="05000000000000000000" charset="0"/>
              <a:buChar char=""/>
            </a:pPr>
            <a:r>
              <a:rPr lang="zh-CN" altLang="en-US" sz="2000"/>
              <a:t>其他：</a:t>
            </a:r>
            <a:endParaRPr lang="zh-CN" altLang="en-US" sz="2000"/>
          </a:p>
          <a:p>
            <a:pPr indent="0">
              <a:buClr>
                <a:srgbClr val="2E75B6"/>
              </a:buClr>
              <a:buFont typeface="Wingdings" panose="05000000000000000000" charset="0"/>
              <a:buNone/>
            </a:pPr>
            <a:r>
              <a:rPr lang="zh-CN" altLang="en-US" sz="2000"/>
              <a:t>    https://testerhome.com/topics/7723</a:t>
            </a:r>
            <a:endParaRPr lang="zh-CN" altLang="en-US" sz="2000"/>
          </a:p>
          <a:p>
            <a:r>
              <a:rPr lang="en-US" altLang="zh-CN" sz="2000"/>
              <a:t>	</a:t>
            </a:r>
            <a:endParaRPr lang="en-US" altLang="zh-CN" sz="2000"/>
          </a:p>
          <a:p>
            <a:endParaRPr lang="zh-CN" altLang="en-US" sz="2000">
              <a:sym typeface="+mn-ea"/>
            </a:endParaRPr>
          </a:p>
          <a:p>
            <a:endParaRPr lang="en-US" altLang="zh-CN" sz="20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AFAFA"/>
            </a:gs>
            <a:gs pos="50000">
              <a:schemeClr val="bg1">
                <a:lumMod val="85000"/>
                <a:alpha val="59000"/>
              </a:schemeClr>
            </a:gs>
            <a:gs pos="100000">
              <a:schemeClr val="bg1">
                <a:lumMod val="6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5"/>
          <p:cNvSpPr txBox="1"/>
          <p:nvPr/>
        </p:nvSpPr>
        <p:spPr>
          <a:xfrm>
            <a:off x="1904144" y="2743554"/>
            <a:ext cx="51867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b="1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谢谢欣赏</a:t>
            </a:r>
            <a:endParaRPr lang="zh-CN" altLang="en-US" sz="8800" b="1" spc="3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6812281"/>
              <a:ext cx="12192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 rot="16200000" flipV="1">
              <a:off x="8740140" y="3406140"/>
              <a:ext cx="6858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16200000" flipV="1">
              <a:off x="-3406140" y="3406139"/>
              <a:ext cx="6858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等腰三角形 2"/>
          <p:cNvSpPr>
            <a:spLocks noChangeArrowheads="1"/>
          </p:cNvSpPr>
          <p:nvPr/>
        </p:nvSpPr>
        <p:spPr bwMode="auto">
          <a:xfrm rot="5400000" flipH="1">
            <a:off x="7222575" y="4936962"/>
            <a:ext cx="842282" cy="735820"/>
          </a:xfrm>
          <a:prstGeom prst="hexagon">
            <a:avLst/>
          </a:prstGeom>
          <a:solidFill>
            <a:schemeClr val="tx1">
              <a:alpha val="49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" name="等腰三角形 2"/>
          <p:cNvSpPr>
            <a:spLocks noChangeArrowheads="1"/>
          </p:cNvSpPr>
          <p:nvPr/>
        </p:nvSpPr>
        <p:spPr bwMode="auto">
          <a:xfrm rot="5400000" flipH="1">
            <a:off x="5285661" y="1410909"/>
            <a:ext cx="910886" cy="795754"/>
          </a:xfrm>
          <a:prstGeom prst="hexagon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等腰三角形 2"/>
          <p:cNvSpPr>
            <a:spLocks noChangeArrowheads="1"/>
          </p:cNvSpPr>
          <p:nvPr/>
        </p:nvSpPr>
        <p:spPr bwMode="auto">
          <a:xfrm rot="5400000" flipH="1">
            <a:off x="5004257" y="1301880"/>
            <a:ext cx="515610" cy="450438"/>
          </a:xfrm>
          <a:prstGeom prst="hexagon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0" name="等腰三角形 2"/>
          <p:cNvSpPr>
            <a:spLocks noChangeArrowheads="1"/>
          </p:cNvSpPr>
          <p:nvPr/>
        </p:nvSpPr>
        <p:spPr bwMode="auto">
          <a:xfrm rot="5400000" flipH="1">
            <a:off x="672691" y="389537"/>
            <a:ext cx="924911" cy="822391"/>
          </a:xfrm>
          <a:prstGeom prst="hexagon">
            <a:avLst/>
          </a:prstGeom>
          <a:solidFill>
            <a:schemeClr val="tx1">
              <a:alpha val="19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2164080" y="4270863"/>
            <a:ext cx="4632960" cy="369332"/>
            <a:chOff x="1198880" y="4270863"/>
            <a:chExt cx="4632960" cy="369332"/>
          </a:xfrm>
        </p:grpSpPr>
        <p:sp>
          <p:nvSpPr>
            <p:cNvPr id="20" name="文本框 16"/>
            <p:cNvSpPr txBox="1"/>
            <p:nvPr/>
          </p:nvSpPr>
          <p:spPr>
            <a:xfrm>
              <a:off x="1364868" y="4270863"/>
              <a:ext cx="433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 YOU</a:t>
              </a:r>
              <a:endParaRPr lang="zh-CN" alt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4480560" y="4455529"/>
              <a:ext cx="13512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1198880" y="4455529"/>
              <a:ext cx="12496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图片 3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75806" y="0"/>
            <a:ext cx="4954742" cy="4982116"/>
          </a:xfrm>
          <a:prstGeom prst="rect">
            <a:avLst/>
          </a:prstGeom>
        </p:spPr>
      </p:pic>
      <p:sp>
        <p:nvSpPr>
          <p:cNvPr id="33" name="灯片编号占位符 1"/>
          <p:cNvSpPr txBox="1"/>
          <p:nvPr/>
        </p:nvSpPr>
        <p:spPr>
          <a:xfrm>
            <a:off x="9201443" y="63844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0C2A8B-FCD3-45F9-896B-CC082C8A826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repeatCount="4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repeatCount="4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repeatCount="4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7" grpId="0" animBg="1"/>
      <p:bldP spid="28" grpId="0" animBg="1"/>
      <p:bldP spid="29" grpId="0" animBg="1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1993694" y="2083464"/>
            <a:ext cx="3177786" cy="1457785"/>
            <a:chOff x="1646241" y="2577453"/>
            <a:chExt cx="2064481" cy="947066"/>
          </a:xfrm>
        </p:grpSpPr>
        <p:sp>
          <p:nvSpPr>
            <p:cNvPr id="6" name="矩形 5"/>
            <p:cNvSpPr/>
            <p:nvPr/>
          </p:nvSpPr>
          <p:spPr>
            <a:xfrm>
              <a:off x="2436816" y="2736027"/>
              <a:ext cx="1273906" cy="3391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数据库操作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等腰三角形 2"/>
            <p:cNvSpPr>
              <a:spLocks noChangeArrowheads="1"/>
            </p:cNvSpPr>
            <p:nvPr/>
          </p:nvSpPr>
          <p:spPr bwMode="auto">
            <a:xfrm rot="16200000">
              <a:off x="1590929" y="2632765"/>
              <a:ext cx="784580" cy="673956"/>
            </a:xfrm>
            <a:prstGeom prst="hexagon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687495" y="2693522"/>
              <a:ext cx="8098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</a:rPr>
                <a:t>01</a:t>
              </a:r>
              <a:endParaRPr lang="zh-CN" altLang="en-US" sz="4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987580" y="3789526"/>
            <a:ext cx="3190014" cy="1455955"/>
            <a:chOff x="1638297" y="3979897"/>
            <a:chExt cx="2072425" cy="945876"/>
          </a:xfrm>
        </p:grpSpPr>
        <p:sp>
          <p:nvSpPr>
            <p:cNvPr id="23" name="等腰三角形 2"/>
            <p:cNvSpPr>
              <a:spLocks noChangeArrowheads="1"/>
            </p:cNvSpPr>
            <p:nvPr/>
          </p:nvSpPr>
          <p:spPr bwMode="auto">
            <a:xfrm rot="16200000">
              <a:off x="1582985" y="4035209"/>
              <a:ext cx="784580" cy="673956"/>
            </a:xfrm>
            <a:prstGeom prst="hexagon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436816" y="4139658"/>
              <a:ext cx="1273906" cy="3391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服务器操作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678564" y="4094776"/>
              <a:ext cx="8098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</a:rPr>
                <a:t>03</a:t>
              </a:r>
              <a:endParaRPr lang="zh-CN" altLang="en-US" sz="4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693740" y="3783615"/>
            <a:ext cx="2939861" cy="1453257"/>
            <a:chOff x="4900429" y="3974546"/>
            <a:chExt cx="1909911" cy="944124"/>
          </a:xfrm>
        </p:grpSpPr>
        <p:sp>
          <p:nvSpPr>
            <p:cNvPr id="25" name="等腰三角形 2"/>
            <p:cNvSpPr>
              <a:spLocks noChangeArrowheads="1"/>
            </p:cNvSpPr>
            <p:nvPr/>
          </p:nvSpPr>
          <p:spPr bwMode="auto">
            <a:xfrm rot="16200000">
              <a:off x="4845117" y="4029858"/>
              <a:ext cx="784580" cy="673956"/>
            </a:xfrm>
            <a:prstGeom prst="hexagon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729913" y="4087673"/>
              <a:ext cx="1080427" cy="3391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</a:t>
              </a:r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cmd</a:t>
              </a:r>
              <a:endPara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930990" y="4087673"/>
              <a:ext cx="8098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</a:rPr>
                <a:t>04</a:t>
              </a:r>
              <a:endParaRPr lang="zh-CN" altLang="en-US" sz="4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844421" y="687434"/>
            <a:ext cx="61815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6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/Contents</a:t>
            </a:r>
            <a:endParaRPr lang="zh-CN" altLang="en-US" sz="6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6712012" y="2095175"/>
            <a:ext cx="2845534" cy="1457079"/>
            <a:chOff x="4842815" y="2502021"/>
            <a:chExt cx="1848630" cy="946608"/>
          </a:xfrm>
        </p:grpSpPr>
        <p:sp>
          <p:nvSpPr>
            <p:cNvPr id="24" name="等腰三角形 2"/>
            <p:cNvSpPr>
              <a:spLocks noChangeArrowheads="1"/>
            </p:cNvSpPr>
            <p:nvPr/>
          </p:nvSpPr>
          <p:spPr bwMode="auto">
            <a:xfrm rot="16200000">
              <a:off x="4787503" y="2557333"/>
              <a:ext cx="784580" cy="673956"/>
            </a:xfrm>
            <a:prstGeom prst="hexagon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648558" y="2639307"/>
              <a:ext cx="1042887" cy="3391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调用接口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885912" y="2617632"/>
              <a:ext cx="8098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</a:rPr>
                <a:t>02</a:t>
              </a:r>
              <a:endParaRPr lang="zh-CN" altLang="en-US" sz="4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2A8B-FCD3-45F9-896B-CC082C8A8261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987755" y="5492400"/>
            <a:ext cx="3633282" cy="1207677"/>
            <a:chOff x="4900429" y="3974546"/>
            <a:chExt cx="2360399" cy="784580"/>
          </a:xfrm>
        </p:grpSpPr>
        <p:sp>
          <p:nvSpPr>
            <p:cNvPr id="4" name="等腰三角形 2"/>
            <p:cNvSpPr>
              <a:spLocks noChangeArrowheads="1"/>
            </p:cNvSpPr>
            <p:nvPr/>
          </p:nvSpPr>
          <p:spPr bwMode="auto">
            <a:xfrm rot="16200000">
              <a:off x="4845117" y="4029858"/>
              <a:ext cx="784580" cy="673956"/>
            </a:xfrm>
            <a:prstGeom prst="hexagon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729913" y="4087673"/>
              <a:ext cx="1530915" cy="3391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自动化测试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930990" y="4087673"/>
              <a:ext cx="607250" cy="539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</a:rPr>
                <a:t>05</a:t>
              </a:r>
              <a:endParaRPr lang="zh-CN" altLang="en-US" sz="4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712155" y="5478430"/>
            <a:ext cx="2882077" cy="1207677"/>
            <a:chOff x="4900429" y="3974546"/>
            <a:chExt cx="1872371" cy="784580"/>
          </a:xfrm>
        </p:grpSpPr>
        <p:sp>
          <p:nvSpPr>
            <p:cNvPr id="20" name="等腰三角形 2"/>
            <p:cNvSpPr>
              <a:spLocks noChangeArrowheads="1"/>
            </p:cNvSpPr>
            <p:nvPr/>
          </p:nvSpPr>
          <p:spPr bwMode="auto">
            <a:xfrm rot="16200000">
              <a:off x="4845117" y="4029858"/>
              <a:ext cx="784580" cy="673956"/>
            </a:xfrm>
            <a:prstGeom prst="hexagon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729913" y="4087673"/>
              <a:ext cx="1042887" cy="3391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参考文献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930990" y="4087673"/>
              <a:ext cx="607250" cy="539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</a:rPr>
                <a:t>06</a:t>
              </a:r>
              <a:endParaRPr lang="zh-CN" altLang="en-US" sz="48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2A8B-FCD3-45F9-896B-CC082C8A826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zh-CN" altLang="en-US" dirty="0"/>
              <a:t>数据库操作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79475" y="1581785"/>
            <a:ext cx="779272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和其他语言一样，</a:t>
            </a:r>
            <a:r>
              <a:rPr lang="en-US" altLang="zh-CN"/>
              <a:t>python</a:t>
            </a:r>
            <a:r>
              <a:rPr lang="zh-CN" altLang="en-US"/>
              <a:t>可以直接对数据库进行操作。这里介绍如何用</a:t>
            </a:r>
            <a:r>
              <a:rPr lang="en-US" altLang="zh-CN"/>
              <a:t>python</a:t>
            </a:r>
            <a:r>
              <a:rPr lang="zh-CN" altLang="en-US"/>
              <a:t>对</a:t>
            </a:r>
            <a:r>
              <a:rPr lang="en-US" altLang="zh-CN"/>
              <a:t>mysql</a:t>
            </a:r>
            <a:r>
              <a:rPr lang="zh-CN" altLang="en-US"/>
              <a:t>数据库进行操作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python3</a:t>
            </a:r>
            <a:r>
              <a:rPr lang="zh-CN" altLang="en-US"/>
              <a:t>使用的库是PyMySQL，Python2中则使用mysqldb。</a:t>
            </a:r>
            <a:endParaRPr lang="zh-CN" altLang="en-US"/>
          </a:p>
          <a:p>
            <a:endParaRPr lang="zh-CN" altLang="en-US" sz="2000" b="1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79475" y="3642995"/>
            <a:ext cx="7096760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Clr>
                <a:srgbClr val="0070C0"/>
              </a:buClr>
              <a:buFont typeface="Wingdings" panose="05000000000000000000" charset="0"/>
              <a:buChar char=""/>
            </a:pPr>
            <a:r>
              <a:rPr lang="zh-CN" altLang="en-US" sz="2400" dirty="0"/>
              <a:t>准备：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PyMySQL 库安装：</a:t>
            </a:r>
            <a:r>
              <a:rPr lang="en-US" altLang="zh-CN"/>
              <a:t>pip install PyMySQL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2.mysql</a:t>
            </a:r>
            <a:r>
              <a:rPr lang="zh-CN" altLang="en-US"/>
              <a:t>数据库已存在。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2A8B-FCD3-45F9-896B-CC082C8A826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zh-CN" altLang="en-US" dirty="0"/>
              <a:t>数据库操作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sz="quarter" idx="19"/>
          </p:nvPr>
        </p:nvSpPr>
        <p:spPr>
          <a:xfrm>
            <a:off x="383540" y="1193800"/>
            <a:ext cx="11287760" cy="2907665"/>
          </a:xfrm>
        </p:spPr>
        <p:txBody>
          <a:bodyPr>
            <a:normAutofit/>
          </a:bodyPr>
          <a:lstStyle/>
          <a:p>
            <a:r>
              <a:rPr lang="zh-CN" altLang="en-US" dirty="0"/>
              <a:t>连接数据库</a:t>
            </a:r>
            <a:endParaRPr lang="zh-CN" altLang="en-US" dirty="0"/>
          </a:p>
          <a:p>
            <a:pPr lvl="1"/>
            <a:r>
              <a:rPr lang="zh-CN" altLang="en-US" dirty="0"/>
              <a:t># 打开数据库连接</a:t>
            </a:r>
            <a:endParaRPr lang="zh-CN" altLang="en-US" dirty="0"/>
          </a:p>
          <a:p>
            <a:pPr lvl="1"/>
            <a:r>
              <a:rPr lang="zh-CN" altLang="en-US" dirty="0"/>
              <a:t>conn= pymysql.connect("</a:t>
            </a:r>
            <a:r>
              <a:rPr lang="en-US" altLang="zh-CN" dirty="0"/>
              <a:t>123.123.10.10</a:t>
            </a:r>
            <a:r>
              <a:rPr lang="zh-CN" altLang="en-US" dirty="0"/>
              <a:t>","testuser","test123","TESTDB" )</a:t>
            </a:r>
            <a:endParaRPr lang="zh-CN" altLang="en-US" dirty="0"/>
          </a:p>
          <a:p>
            <a:pPr lvl="1"/>
            <a:r>
              <a:rPr lang="zh-CN" altLang="en-US" dirty="0"/>
              <a:t># 使用 cursor() 方法创建一个游标对象 cursor</a:t>
            </a:r>
            <a:endParaRPr lang="zh-CN" altLang="en-US" dirty="0"/>
          </a:p>
          <a:p>
            <a:pPr lvl="1"/>
            <a:r>
              <a:rPr lang="zh-CN" altLang="en-US" dirty="0"/>
              <a:t>cur = conn.cursor()</a:t>
            </a:r>
            <a:endParaRPr lang="zh-CN" altLang="en-US" dirty="0"/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383540" y="4101465"/>
            <a:ext cx="11287760" cy="2907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70C0"/>
              </a:buClr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70C0"/>
              </a:buClr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70C0"/>
              </a:buClr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对数据库进行操作</a:t>
            </a:r>
            <a:endParaRPr lang="zh-CN" altLang="en-US" dirty="0"/>
          </a:p>
          <a:p>
            <a:pPr lvl="1"/>
            <a:r>
              <a:rPr lang="en-US" altLang="zh-CN" sz="2000" dirty="0"/>
              <a:t># 使用 execute()  方法执行 SQL 查询 </a:t>
            </a:r>
            <a:endParaRPr lang="en-US" altLang="zh-CN" sz="2000" dirty="0"/>
          </a:p>
          <a:p>
            <a:pPr lvl="1"/>
            <a:r>
              <a:rPr lang="en-US" altLang="zh-CN" sz="2000" dirty="0"/>
              <a:t>cur.execute("SELECT VERSION()")</a:t>
            </a:r>
            <a:endParaRPr lang="en-US" altLang="zh-CN" sz="2000" dirty="0"/>
          </a:p>
          <a:p>
            <a:pPr lvl="1"/>
            <a:r>
              <a:rPr lang="en-US" altLang="zh-CN" sz="2000" dirty="0"/>
              <a:t># 使用 fetchone() 方法获取单条数据</a:t>
            </a:r>
            <a:r>
              <a:rPr lang="zh-CN" altLang="en-US" sz="2000" dirty="0"/>
              <a:t>，及获得刚刚的执行结果</a:t>
            </a:r>
            <a:endParaRPr lang="zh-CN" altLang="en-US" sz="2000" dirty="0"/>
          </a:p>
          <a:p>
            <a:pPr lvl="1"/>
            <a:r>
              <a:rPr lang="en-US" altLang="zh-CN" sz="2000" dirty="0"/>
              <a:t>data = cur.fetchone()</a:t>
            </a: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2A8B-FCD3-45F9-896B-CC082C8A826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zh-CN" altLang="en-US" dirty="0"/>
              <a:t>数据库操作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  <a:endParaRPr lang="zh-CN" altLang="en-US" dirty="0"/>
          </a:p>
          <a:p>
            <a:pPr lvl="1"/>
            <a:r>
              <a:rPr lang="zh-CN" altLang="en-US" dirty="0"/>
              <a:t>如果是插入、更新、删除等操作，需要在cur</a:t>
            </a:r>
            <a:r>
              <a:rPr lang="en-US" altLang="zh-CN" dirty="0"/>
              <a:t>.</a:t>
            </a:r>
            <a:r>
              <a:rPr lang="en-US" altLang="zh-CN" dirty="0">
                <a:sym typeface="+mn-ea"/>
              </a:rPr>
              <a:t>execute()</a:t>
            </a:r>
            <a:r>
              <a:rPr lang="zh-CN" altLang="en-US" dirty="0">
                <a:sym typeface="+mn-ea"/>
              </a:rPr>
              <a:t>执行后，进行conn.commit()操作，否则只会在程序执行的时候结果会变动，但实际数据库的值不会变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>
                <a:sym typeface="+mn-ea"/>
                <a:hlinkClick r:id="rId1" tooltip="" action="ppaction://hlinkfile"/>
              </a:rPr>
              <a:t>e.g.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；另外可以在</a:t>
            </a:r>
            <a:r>
              <a:rPr lang="en-US" altLang="zh-CN" dirty="0">
                <a:sym typeface="+mn-ea"/>
              </a:rPr>
              <a:t>execute</a:t>
            </a:r>
            <a:r>
              <a:rPr lang="zh-CN" altLang="en-US" dirty="0">
                <a:sym typeface="+mn-ea"/>
              </a:rPr>
              <a:t>操作后加事务控制：如果</a:t>
            </a:r>
            <a:r>
              <a:rPr lang="en-US" altLang="zh-CN" dirty="0">
                <a:sym typeface="+mn-ea"/>
              </a:rPr>
              <a:t>execute</a:t>
            </a:r>
            <a:r>
              <a:rPr lang="zh-CN" altLang="en-US" dirty="0">
                <a:sym typeface="+mn-ea"/>
              </a:rPr>
              <a:t>执行失败，则执行 </a:t>
            </a:r>
            <a:r>
              <a:rPr lang="en-US" altLang="zh-CN" dirty="0">
                <a:sym typeface="+mn-ea"/>
              </a:rPr>
              <a:t>cur</a:t>
            </a:r>
            <a:r>
              <a:rPr lang="zh-CN" altLang="en-US" dirty="0">
                <a:sym typeface="+mn-ea"/>
              </a:rPr>
              <a:t>.rollback()进行回滚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在连接数据库结束后，需要执行conn.close()操作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2A8B-FCD3-45F9-896B-CC082C8A826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zh-CN" altLang="en-US" dirty="0"/>
              <a:t>调用接口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79475" y="1581785"/>
            <a:ext cx="779272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-httplib  直接处理HTTP /HTTP请求和响应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-urllib 构建在httplib上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-pycurl C</a:t>
            </a:r>
            <a:r>
              <a:rPr lang="zh-CN" altLang="en-US"/>
              <a:t>语言编写的，速度很快，比urllib和httplib都快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-requests API </a:t>
            </a:r>
            <a:r>
              <a:rPr lang="zh-CN" altLang="en-US"/>
              <a:t>非常简洁好用 </a:t>
            </a:r>
            <a:endParaRPr lang="en-US" altLang="zh-CN"/>
          </a:p>
          <a:p>
            <a:endParaRPr lang="en-US" altLang="zh-CN"/>
          </a:p>
          <a:p>
            <a:endParaRPr lang="zh-CN" altLang="en-US" sz="2000" b="1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79475" y="3933190"/>
            <a:ext cx="7096760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Clr>
                <a:srgbClr val="0070C0"/>
              </a:buClr>
              <a:buFont typeface="Wingdings" panose="05000000000000000000" charset="0"/>
              <a:buChar char=""/>
            </a:pPr>
            <a:r>
              <a:rPr lang="zh-CN" altLang="en-US" sz="2400" dirty="0"/>
              <a:t>准备：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1.</a:t>
            </a:r>
            <a:r>
              <a:rPr lang="en-US" altLang="zh-CN">
                <a:sym typeface="+mn-ea"/>
              </a:rPr>
              <a:t>requests</a:t>
            </a:r>
            <a:r>
              <a:rPr lang="zh-CN" altLang="en-US"/>
              <a:t>库安装：</a:t>
            </a:r>
            <a:r>
              <a:rPr lang="en-US" altLang="zh-CN"/>
              <a:t>pip install requests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已使用抓包工具获得接口信息</a:t>
            </a:r>
            <a:endParaRPr lang="zh-CN" altLang="en-US"/>
          </a:p>
          <a:p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4160" y="3320415"/>
            <a:ext cx="6600190" cy="1314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2A8B-FCD3-45F9-896B-CC082C8A826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调用接口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79475" y="3642995"/>
            <a:ext cx="7096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Clr>
                <a:srgbClr val="0070C0"/>
              </a:buClr>
              <a:buFont typeface="Wingdings" panose="05000000000000000000" charset="0"/>
              <a:buNone/>
            </a:pPr>
            <a:endParaRPr lang="zh-CN" altLang="en-US"/>
          </a:p>
          <a:p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6020" y="1746250"/>
            <a:ext cx="9580880" cy="17240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020" y="3914775"/>
            <a:ext cx="5066665" cy="22193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740" y="4288155"/>
            <a:ext cx="4523740" cy="714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2A8B-FCD3-45F9-896B-CC082C8A826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zh-CN" altLang="en-US" dirty="0"/>
              <a:t>服务器操作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79475" y="1581785"/>
            <a:ext cx="77927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python中的paramiko模块是用来实现ssh连接到远程服务器上的库，在进行连接的时候，可以用来执行命令，也可以用来上传文件。</a:t>
            </a:r>
          </a:p>
          <a:p/>
          <a:p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79475" y="3642995"/>
            <a:ext cx="709676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Clr>
                <a:srgbClr val="0070C0"/>
              </a:buClr>
              <a:buFont typeface="Wingdings" panose="05000000000000000000" charset="0"/>
              <a:buChar char=""/>
            </a:pPr>
            <a:r>
              <a:rPr lang="zh-CN" altLang="en-US" sz="2400" dirty="0"/>
              <a:t>准备：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1.</a:t>
            </a:r>
            <a:r>
              <a:rPr>
                <a:sym typeface="+mn-ea"/>
              </a:rPr>
              <a:t>paramiko</a:t>
            </a:r>
            <a:r>
              <a:rPr lang="zh-CN" altLang="en-US"/>
              <a:t>库安装：</a:t>
            </a:r>
            <a:r>
              <a:rPr lang="en-US" altLang="zh-CN"/>
              <a:t>pip install </a:t>
            </a:r>
            <a:r>
              <a:rPr>
                <a:sym typeface="+mn-ea"/>
              </a:rPr>
              <a:t>paramiko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已知服务器的地址、账号密码。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2A8B-FCD3-45F9-896B-CC082C8A826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服务器</a:t>
            </a:r>
            <a:r>
              <a:rPr lang="zh-CN" altLang="en-US" dirty="0"/>
              <a:t>操作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98220" y="1110615"/>
            <a:ext cx="709676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Clr>
                <a:srgbClr val="0070C0"/>
              </a:buClr>
              <a:buFont typeface="Wingdings" panose="05000000000000000000" charset="0"/>
              <a:buChar char=""/>
            </a:pPr>
            <a:r>
              <a:rPr lang="zh-CN" altLang="en-US" sz="2400" dirty="0"/>
              <a:t>获取连接：</a:t>
            </a:r>
            <a:endParaRPr lang="zh-CN" altLang="en-US"/>
          </a:p>
          <a:p>
            <a:endParaRPr lang="zh-CN" altLang="en-US"/>
          </a:p>
          <a:p>
            <a:r>
              <a:t>ssh = paramiko.SSHClient()</a:t>
            </a:r>
          </a:p>
          <a:p>
            <a:r>
              <a:t>        ssh.set_missing_host_key_policy(paramiko.AutoAddPolicy())</a:t>
            </a:r>
          </a:p>
          <a:p/>
          <a:p>
            <a:r>
              <a:t>ssh.connect(HostIP, </a:t>
            </a:r>
            <a:r>
              <a:rPr lang="en-US"/>
              <a:t>port</a:t>
            </a:r>
            <a:r>
              <a:t>, username, passwd)</a:t>
            </a:r>
          </a:p>
          <a:p/>
          <a:p/>
          <a:p/>
          <a:p>
            <a:pPr marL="342900" indent="-342900">
              <a:buClr>
                <a:srgbClr val="2E75B6"/>
              </a:buClr>
              <a:buFont typeface="Wingdings" panose="05000000000000000000" charset="0"/>
              <a:buChar char=""/>
            </a:pPr>
            <a:r>
              <a:rPr lang="zh-CN" altLang="en-US" sz="2400" dirty="0"/>
              <a:t>执行命令：</a:t>
            </a:r>
            <a:endParaRPr lang="zh-CN" altLang="en-US" sz="2400" dirty="0"/>
          </a:p>
          <a:p>
            <a:pPr indent="0">
              <a:buClr>
                <a:srgbClr val="2E75B6"/>
              </a:buClr>
              <a:buFont typeface="Wingdings" panose="05000000000000000000" charset="0"/>
              <a:buNone/>
            </a:pPr>
            <a:r>
              <a:rPr lang="en-US" sz="1800"/>
              <a:t>return</a:t>
            </a:r>
            <a:r>
              <a:rPr sz="1800"/>
              <a:t>=ssh.exec_command('cat xiaobaitest/1.sh')</a:t>
            </a:r>
            <a:endParaRPr sz="1800"/>
          </a:p>
          <a:p>
            <a:pPr indent="0">
              <a:buClr>
                <a:srgbClr val="2E75B6"/>
              </a:buClr>
              <a:buFont typeface="Wingdings" panose="05000000000000000000" charset="0"/>
              <a:buNone/>
            </a:pPr>
            <a:r>
              <a:rPr lang="en-US" sz="1800" dirty="0"/>
              <a:t>print(return)</a:t>
            </a:r>
            <a:endParaRPr lang="en-US" sz="1800" dirty="0"/>
          </a:p>
          <a:p>
            <a:pPr indent="0">
              <a:buClr>
                <a:srgbClr val="2E75B6"/>
              </a:buClr>
              <a:buFont typeface="Wingdings" panose="05000000000000000000" charset="0"/>
              <a:buNone/>
            </a:pPr>
            <a:endParaRPr lang="zh-CN" altLang="en-US" sz="2400" dirty="0"/>
          </a:p>
          <a:p>
            <a:pPr marL="342900" indent="-342900">
              <a:buClr>
                <a:srgbClr val="2E75B6"/>
              </a:buClr>
              <a:buFont typeface="Wingdings" panose="05000000000000000000" charset="0"/>
              <a:buChar char=""/>
            </a:pPr>
            <a:endParaRPr lang="zh-CN" altLang="en-US" sz="2400" dirty="0"/>
          </a:p>
          <a:p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06690" y="1996440"/>
            <a:ext cx="3876040" cy="10001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200" y="3226435"/>
            <a:ext cx="4599940" cy="27997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2649</Words>
  <Application>WPS 演示</Application>
  <PresentationFormat>自定义</PresentationFormat>
  <Paragraphs>326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Calibri</vt:lpstr>
      <vt:lpstr>Adobe 黑体 Std R</vt:lpstr>
      <vt:lpstr>Wingdings</vt:lpstr>
      <vt:lpstr>Arial Unicode MS</vt:lpstr>
      <vt:lpstr>等线</vt:lpstr>
      <vt:lpstr>字体管家娜娜体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『梦中寻梦』</cp:lastModifiedBy>
  <cp:revision>175</cp:revision>
  <dcterms:created xsi:type="dcterms:W3CDTF">2016-04-26T07:56:00Z</dcterms:created>
  <dcterms:modified xsi:type="dcterms:W3CDTF">2018-04-16T13:00:44Z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