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90" r:id="rId3"/>
    <p:sldId id="287" r:id="rId5"/>
    <p:sldId id="292" r:id="rId6"/>
    <p:sldId id="295" r:id="rId7"/>
    <p:sldId id="297" r:id="rId8"/>
    <p:sldId id="299" r:id="rId9"/>
    <p:sldId id="300" r:id="rId10"/>
    <p:sldId id="301" r:id="rId11"/>
    <p:sldId id="28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E9E9E9"/>
    <a:srgbClr val="E6E6E6"/>
    <a:srgbClr val="ECECEC"/>
    <a:srgbClr val="E8E8E8"/>
    <a:srgbClr val="EBEBEB"/>
    <a:srgbClr val="F3F3F3"/>
    <a:srgbClr val="EFEFEF"/>
    <a:srgbClr val="FDFDFD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1" autoAdjust="0"/>
    <p:restoredTop sz="94660"/>
  </p:normalViewPr>
  <p:slideViewPr>
    <p:cSldViewPr snapToGrid="0">
      <p:cViewPr>
        <p:scale>
          <a:sx n="75" d="100"/>
          <a:sy n="75" d="100"/>
        </p:scale>
        <p:origin x="-606" y="-72"/>
      </p:cViewPr>
      <p:guideLst>
        <p:guide orient="horz" pos="21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712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DE11A-3688-4218-BF7A-C41BD6E0D5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B7A7E-9D78-404F-ADBB-9B884AB2C7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2283C-44F6-4A6F-B1A6-0C90B2A5D3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E8E10-5CE4-42DF-94A8-6EF8418790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主要是将我这一个多月的学习及了解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ECE8E10-5CE4-42DF-94A8-6EF841879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E8E10-5CE4-42DF-94A8-6EF841879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requests</a:t>
            </a:r>
            <a:r>
              <a:rPr lang="zh-CN" altLang="en-US"/>
              <a:t>比</a:t>
            </a:r>
            <a:r>
              <a:rPr lang="en-US" altLang="zh-CN"/>
              <a:t>urllib</a:t>
            </a:r>
            <a:r>
              <a:rPr lang="zh-CN" altLang="en-US"/>
              <a:t>简洁很多，</a:t>
            </a:r>
            <a:r>
              <a:rPr lang="en-US" altLang="zh-CN"/>
              <a:t>urllib</a:t>
            </a:r>
            <a:r>
              <a:rPr lang="zh-CN" altLang="en-US"/>
              <a:t>的</a:t>
            </a:r>
            <a:r>
              <a:rPr lang="en-US" altLang="zh-CN"/>
              <a:t>API</a:t>
            </a:r>
            <a:r>
              <a:rPr lang="zh-CN" altLang="en-US"/>
              <a:t>太复杂了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ECE8E10-5CE4-42DF-94A8-6EF841879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09180" y="6173787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F0C2A8B-FCD3-45F9-896B-CC082C8A826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01443" y="6384486"/>
            <a:ext cx="2743200" cy="365125"/>
          </a:xfrm>
        </p:spPr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605541" y="276294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400" b="1" spc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上海时年信息科技有限公司</a:t>
            </a:r>
            <a:endParaRPr lang="zh-CN" altLang="en-US" sz="1400" b="1" spc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01443" y="6384486"/>
            <a:ext cx="2743200" cy="365125"/>
          </a:xfrm>
        </p:spPr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等腰三角形 2"/>
          <p:cNvSpPr>
            <a:spLocks noChangeArrowheads="1"/>
          </p:cNvSpPr>
          <p:nvPr userDrawn="1"/>
        </p:nvSpPr>
        <p:spPr bwMode="auto">
          <a:xfrm rot="16200000">
            <a:off x="328082" y="331888"/>
            <a:ext cx="784580" cy="673956"/>
          </a:xfrm>
          <a:prstGeom prst="hexagon">
            <a:avLst/>
          </a:prstGeom>
          <a:solidFill>
            <a:schemeClr val="tx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7" hasCustomPrompt="1"/>
          </p:nvPr>
        </p:nvSpPr>
        <p:spPr>
          <a:xfrm>
            <a:off x="1293783" y="376035"/>
            <a:ext cx="5441950" cy="585660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单击此处添加文本框</a:t>
            </a:r>
            <a:endParaRPr lang="zh-CN" altLang="en-US" dirty="0"/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8" hasCustomPrompt="1"/>
          </p:nvPr>
        </p:nvSpPr>
        <p:spPr>
          <a:xfrm>
            <a:off x="265176" y="376035"/>
            <a:ext cx="910390" cy="5856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9"/>
          </p:nvPr>
        </p:nvSpPr>
        <p:spPr>
          <a:xfrm>
            <a:off x="383393" y="1193800"/>
            <a:ext cx="11287907" cy="5092700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  <a:defRPr sz="2400"/>
            </a:lvl1pPr>
            <a:lvl2pPr marL="685800" indent="-2286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  <a:defRPr sz="2000"/>
            </a:lvl2pPr>
            <a:lvl3pPr marL="1143000" indent="-2286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 sz="1800"/>
            </a:lvl3pPr>
            <a:lvl4pPr>
              <a:lnSpc>
                <a:spcPct val="150000"/>
              </a:lnSpc>
              <a:buClr>
                <a:srgbClr val="0070C0"/>
              </a:buClr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Picture 2" descr="D:\logo\logo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947" y="137737"/>
            <a:ext cx="2421853" cy="1036856"/>
          </a:xfrm>
          <a:prstGeom prst="rect">
            <a:avLst/>
          </a:prstGeom>
          <a:noFill/>
          <a:effectLst>
            <a:outerShdw blurRad="38100" dist="25400" dir="5400000" algn="t" rotWithShape="0">
              <a:prstClr val="black">
                <a:alpha val="9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build="p">
        <p:tmplLst>
          <p:tmpl lvl="1">
            <p:tnLst>
              <p:par>
                <p:cTn presetID="41" presetClass="entr" presetSubtype="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50000">
                          <p:val>
                            <p:strVal val="#ppt_x+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10"/>
                          </p:val>
                        </p:tav>
                        <p:tav tm="50000">
                          <p:val>
                            <p:strVal val="#ppt_h+.01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/10"/>
                          </p:val>
                        </p:tav>
                        <p:tav tm="50000">
                          <p:val>
                            <p:strVal val="#ppt_w+.01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Effect transition="in" filter="fade">
                      <p:cBhvr>
                        <p:cTn dur="500" tmFilter="0,0; .5, 1; 1, 1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AFAFA"/>
            </a:gs>
            <a:gs pos="100000">
              <a:srgbClr val="E2E2E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41536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F0C2A8B-FCD3-45F9-896B-CC082C8A826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AFAFA"/>
            </a:gs>
            <a:gs pos="50000">
              <a:schemeClr val="bg1">
                <a:lumMod val="85000"/>
                <a:alpha val="59000"/>
              </a:schemeClr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等腰三角形 2"/>
          <p:cNvSpPr>
            <a:spLocks noChangeArrowheads="1"/>
          </p:cNvSpPr>
          <p:nvPr/>
        </p:nvSpPr>
        <p:spPr bwMode="auto">
          <a:xfrm rot="16200000">
            <a:off x="4163524" y="4959822"/>
            <a:ext cx="842282" cy="735820"/>
          </a:xfrm>
          <a:prstGeom prst="hexagon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等腰三角形 2"/>
          <p:cNvSpPr>
            <a:spLocks noChangeArrowheads="1"/>
          </p:cNvSpPr>
          <p:nvPr/>
        </p:nvSpPr>
        <p:spPr bwMode="auto">
          <a:xfrm rot="16200000">
            <a:off x="6031834" y="1433769"/>
            <a:ext cx="910886" cy="795754"/>
          </a:xfrm>
          <a:prstGeom prst="hexagon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等腰三角形 2"/>
          <p:cNvSpPr>
            <a:spLocks noChangeArrowheads="1"/>
          </p:cNvSpPr>
          <p:nvPr/>
        </p:nvSpPr>
        <p:spPr bwMode="auto">
          <a:xfrm rot="16200000">
            <a:off x="6708514" y="1324740"/>
            <a:ext cx="515610" cy="450438"/>
          </a:xfrm>
          <a:prstGeom prst="hexagon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等腰三角形 2"/>
          <p:cNvSpPr>
            <a:spLocks noChangeArrowheads="1"/>
          </p:cNvSpPr>
          <p:nvPr/>
        </p:nvSpPr>
        <p:spPr bwMode="auto">
          <a:xfrm rot="16200000">
            <a:off x="10630779" y="412397"/>
            <a:ext cx="924911" cy="822391"/>
          </a:xfrm>
          <a:prstGeom prst="hexagon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文本框 5"/>
          <p:cNvSpPr txBox="1"/>
          <p:nvPr/>
        </p:nvSpPr>
        <p:spPr>
          <a:xfrm>
            <a:off x="3429032" y="3068425"/>
            <a:ext cx="829353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7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与游戏测试</a:t>
            </a:r>
            <a:endParaRPr lang="zh-CN" altLang="en-US" sz="7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16"/>
          <p:cNvSpPr txBox="1"/>
          <p:nvPr/>
        </p:nvSpPr>
        <p:spPr>
          <a:xfrm>
            <a:off x="4925006" y="4444925"/>
            <a:ext cx="265079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主讲人：小白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16"/>
          <p:cNvSpPr txBox="1"/>
          <p:nvPr/>
        </p:nvSpPr>
        <p:spPr>
          <a:xfrm>
            <a:off x="7679495" y="4444925"/>
            <a:ext cx="265079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36160" y="2760862"/>
            <a:ext cx="4185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上海时年信息科技有限公司</a:t>
            </a:r>
            <a:endParaRPr lang="zh-CN" altLang="en-US" sz="20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6812281"/>
              <a:ext cx="12192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 rot="16200000" flipV="1">
              <a:off x="8740140" y="3406140"/>
              <a:ext cx="6858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16200000" flipV="1">
              <a:off x="-3406140" y="3406139"/>
              <a:ext cx="6858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66" y="22859"/>
            <a:ext cx="4954742" cy="49821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repeatCount="3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repeatCount="3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repeatCount="3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1" presetClass="entr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1" presetClass="entr" presetSubtype="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2" grpId="0"/>
      <p:bldP spid="33" grpId="0"/>
      <p:bldP spid="34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993694" y="2279044"/>
            <a:ext cx="3177786" cy="1457785"/>
            <a:chOff x="1646241" y="2577453"/>
            <a:chExt cx="2064481" cy="947066"/>
          </a:xfrm>
        </p:grpSpPr>
        <p:sp>
          <p:nvSpPr>
            <p:cNvPr id="6" name="矩形 5"/>
            <p:cNvSpPr/>
            <p:nvPr/>
          </p:nvSpPr>
          <p:spPr>
            <a:xfrm>
              <a:off x="2436816" y="2736027"/>
              <a:ext cx="1273906" cy="339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数据库操作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等腰三角形 2"/>
            <p:cNvSpPr>
              <a:spLocks noChangeArrowheads="1"/>
            </p:cNvSpPr>
            <p:nvPr/>
          </p:nvSpPr>
          <p:spPr bwMode="auto">
            <a:xfrm rot="16200000">
              <a:off x="1590929" y="2632765"/>
              <a:ext cx="784580" cy="673956"/>
            </a:xfrm>
            <a:prstGeom prst="hexagon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687495" y="2693522"/>
              <a:ext cx="8098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</a:rPr>
                <a:t>01</a:t>
              </a:r>
              <a:endParaRPr lang="zh-CN" altLang="en-US" sz="4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87580" y="3985106"/>
            <a:ext cx="3568235" cy="1455955"/>
            <a:chOff x="1638297" y="3979897"/>
            <a:chExt cx="2318140" cy="945876"/>
          </a:xfrm>
        </p:grpSpPr>
        <p:sp>
          <p:nvSpPr>
            <p:cNvPr id="23" name="等腰三角形 2"/>
            <p:cNvSpPr>
              <a:spLocks noChangeArrowheads="1"/>
            </p:cNvSpPr>
            <p:nvPr/>
          </p:nvSpPr>
          <p:spPr bwMode="auto">
            <a:xfrm rot="16200000">
              <a:off x="1582985" y="4035209"/>
              <a:ext cx="784580" cy="673956"/>
            </a:xfrm>
            <a:prstGeom prst="hexagon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36816" y="4139658"/>
              <a:ext cx="1519621" cy="339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26410" y="4446648"/>
              <a:ext cx="870825" cy="1999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Add Your Tile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78564" y="4094776"/>
              <a:ext cx="8098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</a:rPr>
                <a:t>03</a:t>
              </a:r>
              <a:endParaRPr lang="zh-CN" altLang="en-US" sz="4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693740" y="3979195"/>
            <a:ext cx="3615899" cy="1453257"/>
            <a:chOff x="4900429" y="3974546"/>
            <a:chExt cx="2349106" cy="944124"/>
          </a:xfrm>
        </p:grpSpPr>
        <p:sp>
          <p:nvSpPr>
            <p:cNvPr id="25" name="等腰三角形 2"/>
            <p:cNvSpPr>
              <a:spLocks noChangeArrowheads="1"/>
            </p:cNvSpPr>
            <p:nvPr/>
          </p:nvSpPr>
          <p:spPr bwMode="auto">
            <a:xfrm rot="16200000">
              <a:off x="4845117" y="4029858"/>
              <a:ext cx="784580" cy="673956"/>
            </a:xfrm>
            <a:prstGeom prst="hexagon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29913" y="4087673"/>
              <a:ext cx="1519622" cy="339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51741" y="4394663"/>
              <a:ext cx="870825" cy="1999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Add Your Tile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930990" y="4087673"/>
              <a:ext cx="8098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</a:rPr>
                <a:t>04</a:t>
              </a:r>
              <a:endParaRPr lang="zh-CN" altLang="en-US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844421" y="687434"/>
            <a:ext cx="6181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6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/Contents</a:t>
            </a:r>
            <a:endParaRPr lang="zh-CN" altLang="en-US" sz="6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6712012" y="2290755"/>
            <a:ext cx="2845534" cy="1457079"/>
            <a:chOff x="4842815" y="2502021"/>
            <a:chExt cx="1848630" cy="946608"/>
          </a:xfrm>
        </p:grpSpPr>
        <p:sp>
          <p:nvSpPr>
            <p:cNvPr id="24" name="等腰三角形 2"/>
            <p:cNvSpPr>
              <a:spLocks noChangeArrowheads="1"/>
            </p:cNvSpPr>
            <p:nvPr/>
          </p:nvSpPr>
          <p:spPr bwMode="auto">
            <a:xfrm rot="16200000">
              <a:off x="4787503" y="2557333"/>
              <a:ext cx="784580" cy="673956"/>
            </a:xfrm>
            <a:prstGeom prst="hexagon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648558" y="2639307"/>
              <a:ext cx="1042887" cy="339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调用接口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885912" y="2617632"/>
              <a:ext cx="8098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</a:rPr>
                <a:t>02</a:t>
              </a:r>
              <a:endParaRPr lang="zh-CN" altLang="en-US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数据库操作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79475" y="1581785"/>
            <a:ext cx="779272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和其他语言一样，</a:t>
            </a:r>
            <a:r>
              <a:rPr lang="en-US" altLang="zh-CN"/>
              <a:t>python</a:t>
            </a:r>
            <a:r>
              <a:rPr lang="zh-CN" altLang="en-US"/>
              <a:t>可以直接对数据库进行操作。这里介绍如何用</a:t>
            </a:r>
            <a:r>
              <a:rPr lang="en-US" altLang="zh-CN"/>
              <a:t>python</a:t>
            </a:r>
            <a:r>
              <a:rPr lang="zh-CN" altLang="en-US"/>
              <a:t>对</a:t>
            </a:r>
            <a:r>
              <a:rPr lang="en-US" altLang="zh-CN"/>
              <a:t>mysql</a:t>
            </a:r>
            <a:r>
              <a:rPr lang="zh-CN" altLang="en-US"/>
              <a:t>数据库进行操作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python3</a:t>
            </a:r>
            <a:r>
              <a:rPr lang="zh-CN" altLang="en-US"/>
              <a:t>使用的库是PyMySQL，Python2中则使用mysqldb。</a:t>
            </a:r>
            <a:endParaRPr lang="zh-CN" altLang="en-US"/>
          </a:p>
          <a:p>
            <a:endParaRPr lang="zh-CN" altLang="en-US" sz="2000" b="1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9475" y="3642995"/>
            <a:ext cx="709676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Clr>
                <a:srgbClr val="0070C0"/>
              </a:buClr>
              <a:buFont typeface="Wingdings" panose="05000000000000000000" charset="0"/>
              <a:buChar char=""/>
            </a:pPr>
            <a:r>
              <a:rPr lang="zh-CN" altLang="en-US" sz="2400" dirty="0"/>
              <a:t>准备：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PyMySQL 库安装：</a:t>
            </a:r>
            <a:r>
              <a:rPr lang="en-US" altLang="zh-CN"/>
              <a:t>pip install PyMySQL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2.mysql</a:t>
            </a:r>
            <a:r>
              <a:rPr lang="zh-CN" altLang="en-US"/>
              <a:t>数据库已存在。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数据库操作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9"/>
          </p:nvPr>
        </p:nvSpPr>
        <p:spPr>
          <a:xfrm>
            <a:off x="383540" y="1193800"/>
            <a:ext cx="11287760" cy="2907665"/>
          </a:xfrm>
        </p:spPr>
        <p:txBody>
          <a:bodyPr>
            <a:normAutofit/>
          </a:bodyPr>
          <a:lstStyle/>
          <a:p>
            <a:r>
              <a:rPr lang="zh-CN" altLang="en-US" dirty="0"/>
              <a:t>连接数据库</a:t>
            </a:r>
            <a:endParaRPr lang="zh-CN" altLang="en-US" dirty="0"/>
          </a:p>
          <a:p>
            <a:pPr lvl="1"/>
            <a:r>
              <a:rPr lang="zh-CN" altLang="en-US" dirty="0"/>
              <a:t># 打开数据库连接</a:t>
            </a:r>
            <a:endParaRPr lang="zh-CN" altLang="en-US" dirty="0"/>
          </a:p>
          <a:p>
            <a:pPr lvl="1"/>
            <a:r>
              <a:rPr lang="zh-CN" altLang="en-US" dirty="0"/>
              <a:t>conn= pymysql.connect("</a:t>
            </a:r>
            <a:r>
              <a:rPr lang="en-US" altLang="zh-CN" dirty="0"/>
              <a:t>123.123.10.10</a:t>
            </a:r>
            <a:r>
              <a:rPr lang="zh-CN" altLang="en-US" dirty="0"/>
              <a:t>","testuser","test123","TESTDB" )</a:t>
            </a:r>
            <a:endParaRPr lang="zh-CN" altLang="en-US" dirty="0"/>
          </a:p>
          <a:p>
            <a:pPr lvl="1"/>
            <a:r>
              <a:rPr lang="zh-CN" altLang="en-US" dirty="0"/>
              <a:t># 使用 cursor() 方法创建一个游标对象 cursor</a:t>
            </a:r>
            <a:endParaRPr lang="zh-CN" altLang="en-US" dirty="0"/>
          </a:p>
          <a:p>
            <a:pPr lvl="1"/>
            <a:r>
              <a:rPr lang="zh-CN" altLang="en-US" dirty="0"/>
              <a:t>cur = conn.cursor()</a:t>
            </a:r>
            <a:endParaRPr lang="zh-CN" altLang="en-US" dirty="0"/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383540" y="4101465"/>
            <a:ext cx="11287760" cy="290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对数据库进行操作</a:t>
            </a:r>
            <a:endParaRPr lang="zh-CN" altLang="en-US" dirty="0"/>
          </a:p>
          <a:p>
            <a:pPr lvl="1"/>
            <a:r>
              <a:rPr lang="en-US" altLang="zh-CN" sz="2000" dirty="0"/>
              <a:t># 使用 execute()  方法执行 SQL 查询 </a:t>
            </a:r>
            <a:endParaRPr lang="en-US" altLang="zh-CN" sz="2000" dirty="0"/>
          </a:p>
          <a:p>
            <a:pPr lvl="1"/>
            <a:r>
              <a:rPr lang="en-US" altLang="zh-CN" sz="2000" dirty="0"/>
              <a:t>cur.execute("SELECT VERSION()")</a:t>
            </a:r>
            <a:endParaRPr lang="en-US" altLang="zh-CN" sz="2000" dirty="0"/>
          </a:p>
          <a:p>
            <a:pPr lvl="1"/>
            <a:r>
              <a:rPr lang="en-US" altLang="zh-CN" sz="2000" dirty="0"/>
              <a:t># 使用 fetchone() 方法获取单条数据</a:t>
            </a:r>
            <a:r>
              <a:rPr lang="zh-CN" altLang="en-US" sz="2000" dirty="0"/>
              <a:t>，及获得刚刚的执行结果</a:t>
            </a:r>
            <a:endParaRPr lang="zh-CN" altLang="en-US" sz="2000" dirty="0"/>
          </a:p>
          <a:p>
            <a:pPr lvl="1"/>
            <a:r>
              <a:rPr lang="en-US" altLang="zh-CN" sz="2000" dirty="0"/>
              <a:t>data = cur.fetchone()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数据库操作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zh-CN" altLang="en-US" dirty="0"/>
          </a:p>
          <a:p>
            <a:pPr lvl="1"/>
            <a:r>
              <a:rPr lang="zh-CN" altLang="en-US" dirty="0"/>
              <a:t>如果是插入、更新、删除等操作，需要在cur</a:t>
            </a:r>
            <a:r>
              <a:rPr lang="en-US" altLang="zh-CN" dirty="0"/>
              <a:t>.</a:t>
            </a:r>
            <a:r>
              <a:rPr lang="en-US" altLang="zh-CN" dirty="0">
                <a:sym typeface="+mn-ea"/>
              </a:rPr>
              <a:t>execute()</a:t>
            </a:r>
            <a:r>
              <a:rPr lang="zh-CN" altLang="en-US" dirty="0">
                <a:sym typeface="+mn-ea"/>
              </a:rPr>
              <a:t>执行后，进行conn.commit()操作，否则只会在程序执行的时候结果会变动，但实际数据库的值不会变</a:t>
            </a:r>
            <a:r>
              <a:rPr lang="en-US" altLang="zh-CN" dirty="0">
                <a:sym typeface="+mn-ea"/>
              </a:rPr>
              <a:t>(e.g.)</a:t>
            </a:r>
            <a:r>
              <a:rPr lang="zh-CN" altLang="en-US" dirty="0">
                <a:sym typeface="+mn-ea"/>
              </a:rPr>
              <a:t>；另外可以在</a:t>
            </a:r>
            <a:r>
              <a:rPr lang="en-US" altLang="zh-CN" dirty="0">
                <a:sym typeface="+mn-ea"/>
              </a:rPr>
              <a:t>execute</a:t>
            </a:r>
            <a:r>
              <a:rPr lang="zh-CN" altLang="en-US" dirty="0">
                <a:sym typeface="+mn-ea"/>
              </a:rPr>
              <a:t>操作后加事务控制：如果</a:t>
            </a:r>
            <a:r>
              <a:rPr lang="en-US" altLang="zh-CN" dirty="0">
                <a:sym typeface="+mn-ea"/>
              </a:rPr>
              <a:t>execute</a:t>
            </a:r>
            <a:r>
              <a:rPr lang="zh-CN" altLang="en-US" dirty="0">
                <a:sym typeface="+mn-ea"/>
              </a:rPr>
              <a:t>执行失败，则执行 </a:t>
            </a:r>
            <a:r>
              <a:rPr lang="en-US" altLang="zh-CN" dirty="0">
                <a:sym typeface="+mn-ea"/>
              </a:rPr>
              <a:t>cur</a:t>
            </a:r>
            <a:r>
              <a:rPr lang="zh-CN" altLang="en-US" dirty="0">
                <a:sym typeface="+mn-ea"/>
              </a:rPr>
              <a:t>.rollback()进行回滚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在连接数据库结束后，需要执行conn.close()操作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调用接口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79475" y="1581785"/>
            <a:ext cx="7792720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</a:t>
            </a:r>
            <a:r>
              <a:rPr lang="zh-CN" altLang="en-US"/>
              <a:t>库：</a:t>
            </a:r>
            <a:r>
              <a:rPr lang="en-US" altLang="zh-CN"/>
              <a:t>requests</a:t>
            </a:r>
            <a:r>
              <a:rPr lang="zh-CN" altLang="en-US"/>
              <a:t>和</a:t>
            </a:r>
            <a:r>
              <a:rPr lang="en-US" altLang="zh-CN"/>
              <a:t>urllib</a:t>
            </a:r>
            <a:endParaRPr lang="en-US" altLang="zh-CN"/>
          </a:p>
          <a:p>
            <a:endParaRPr lang="en-US" altLang="zh-CN"/>
          </a:p>
          <a:p>
            <a:endParaRPr lang="zh-CN" altLang="en-US" sz="2000" b="1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9475" y="3642995"/>
            <a:ext cx="709676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Clr>
                <a:srgbClr val="0070C0"/>
              </a:buClr>
              <a:buFont typeface="Wingdings" panose="05000000000000000000" charset="0"/>
              <a:buChar char=""/>
            </a:pPr>
            <a:r>
              <a:rPr lang="zh-CN" altLang="en-US" sz="2400" dirty="0"/>
              <a:t>准备：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</a:t>
            </a:r>
            <a:r>
              <a:rPr lang="en-US" altLang="zh-CN">
                <a:sym typeface="+mn-ea"/>
              </a:rPr>
              <a:t>requests</a:t>
            </a:r>
            <a:r>
              <a:rPr lang="zh-CN" altLang="en-US"/>
              <a:t>库安装：</a:t>
            </a:r>
            <a:r>
              <a:rPr lang="en-US" altLang="zh-CN"/>
              <a:t>pip install requests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已使用抓包工具获得接口信息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数据库操作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79475" y="1581785"/>
            <a:ext cx="779272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和其他语言一样，</a:t>
            </a:r>
            <a:r>
              <a:rPr lang="en-US" altLang="zh-CN"/>
              <a:t>python</a:t>
            </a:r>
            <a:r>
              <a:rPr lang="zh-CN" altLang="en-US"/>
              <a:t>可以直接对数据库进行操作。这里介绍如何用</a:t>
            </a:r>
            <a:r>
              <a:rPr lang="en-US" altLang="zh-CN"/>
              <a:t>python</a:t>
            </a:r>
            <a:r>
              <a:rPr lang="zh-CN" altLang="en-US"/>
              <a:t>对</a:t>
            </a:r>
            <a:r>
              <a:rPr lang="en-US" altLang="zh-CN"/>
              <a:t>mysql</a:t>
            </a:r>
            <a:r>
              <a:rPr lang="zh-CN" altLang="en-US"/>
              <a:t>数据库进行操作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python3</a:t>
            </a:r>
            <a:r>
              <a:rPr lang="zh-CN" altLang="en-US"/>
              <a:t>使用的库是PyMySQL，Python2中则使用mysqldb。</a:t>
            </a:r>
            <a:endParaRPr lang="zh-CN" altLang="en-US"/>
          </a:p>
          <a:p>
            <a:endParaRPr lang="zh-CN" altLang="en-US" sz="2000" b="1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9475" y="3642995"/>
            <a:ext cx="709676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Clr>
                <a:srgbClr val="0070C0"/>
              </a:buClr>
              <a:buFont typeface="Wingdings" panose="05000000000000000000" charset="0"/>
              <a:buChar char=""/>
            </a:pPr>
            <a:r>
              <a:rPr lang="zh-CN" altLang="en-US" sz="2400" dirty="0"/>
              <a:t>准备：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PyMySQL 库安装：</a:t>
            </a:r>
            <a:r>
              <a:rPr lang="en-US" altLang="zh-CN"/>
              <a:t>pip install PyMySQL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2.mysql</a:t>
            </a:r>
            <a:r>
              <a:rPr lang="zh-CN" altLang="en-US"/>
              <a:t>数据库已存在。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数据库操作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79475" y="1581785"/>
            <a:ext cx="779272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和其他语言一样，</a:t>
            </a:r>
            <a:r>
              <a:rPr lang="en-US" altLang="zh-CN"/>
              <a:t>python</a:t>
            </a:r>
            <a:r>
              <a:rPr lang="zh-CN" altLang="en-US"/>
              <a:t>可以直接对数据库进行操作。这里介绍如何用</a:t>
            </a:r>
            <a:r>
              <a:rPr lang="en-US" altLang="zh-CN"/>
              <a:t>python</a:t>
            </a:r>
            <a:r>
              <a:rPr lang="zh-CN" altLang="en-US"/>
              <a:t>对</a:t>
            </a:r>
            <a:r>
              <a:rPr lang="en-US" altLang="zh-CN"/>
              <a:t>mysql</a:t>
            </a:r>
            <a:r>
              <a:rPr lang="zh-CN" altLang="en-US"/>
              <a:t>数据库进行操作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python3</a:t>
            </a:r>
            <a:r>
              <a:rPr lang="zh-CN" altLang="en-US"/>
              <a:t>使用的库是PyMySQL，Python2中则使用mysqldb。</a:t>
            </a:r>
            <a:endParaRPr lang="zh-CN" altLang="en-US"/>
          </a:p>
          <a:p>
            <a:endParaRPr lang="zh-CN" altLang="en-US" sz="2000" b="1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9475" y="3642995"/>
            <a:ext cx="709676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Clr>
                <a:srgbClr val="0070C0"/>
              </a:buClr>
              <a:buFont typeface="Wingdings" panose="05000000000000000000" charset="0"/>
              <a:buChar char=""/>
            </a:pPr>
            <a:r>
              <a:rPr lang="zh-CN" altLang="en-US" sz="2400" dirty="0"/>
              <a:t>准备：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PyMySQL 库安装：</a:t>
            </a:r>
            <a:r>
              <a:rPr lang="en-US" altLang="zh-CN"/>
              <a:t>pip install PyMySQL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2.mysql</a:t>
            </a:r>
            <a:r>
              <a:rPr lang="zh-CN" altLang="en-US"/>
              <a:t>数据库已存在。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AFAFA"/>
            </a:gs>
            <a:gs pos="50000">
              <a:schemeClr val="bg1">
                <a:lumMod val="85000"/>
                <a:alpha val="59000"/>
              </a:schemeClr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/>
          <p:nvPr/>
        </p:nvSpPr>
        <p:spPr>
          <a:xfrm>
            <a:off x="1904144" y="2743554"/>
            <a:ext cx="5186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谢谢欣赏</a:t>
            </a:r>
            <a:endParaRPr lang="zh-CN" altLang="en-US" sz="8800" b="1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6812281"/>
              <a:ext cx="12192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 rot="16200000" flipV="1">
              <a:off x="8740140" y="3406140"/>
              <a:ext cx="6858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16200000" flipV="1">
              <a:off x="-3406140" y="3406139"/>
              <a:ext cx="6858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等腰三角形 2"/>
          <p:cNvSpPr>
            <a:spLocks noChangeArrowheads="1"/>
          </p:cNvSpPr>
          <p:nvPr/>
        </p:nvSpPr>
        <p:spPr bwMode="auto">
          <a:xfrm rot="5400000" flipH="1">
            <a:off x="7222575" y="4936962"/>
            <a:ext cx="842282" cy="735820"/>
          </a:xfrm>
          <a:prstGeom prst="hexagon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等腰三角形 2"/>
          <p:cNvSpPr>
            <a:spLocks noChangeArrowheads="1"/>
          </p:cNvSpPr>
          <p:nvPr/>
        </p:nvSpPr>
        <p:spPr bwMode="auto">
          <a:xfrm rot="5400000" flipH="1">
            <a:off x="5285661" y="1410909"/>
            <a:ext cx="910886" cy="795754"/>
          </a:xfrm>
          <a:prstGeom prst="hexagon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等腰三角形 2"/>
          <p:cNvSpPr>
            <a:spLocks noChangeArrowheads="1"/>
          </p:cNvSpPr>
          <p:nvPr/>
        </p:nvSpPr>
        <p:spPr bwMode="auto">
          <a:xfrm rot="5400000" flipH="1">
            <a:off x="5004257" y="1301880"/>
            <a:ext cx="515610" cy="450438"/>
          </a:xfrm>
          <a:prstGeom prst="hexagon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等腰三角形 2"/>
          <p:cNvSpPr>
            <a:spLocks noChangeArrowheads="1"/>
          </p:cNvSpPr>
          <p:nvPr/>
        </p:nvSpPr>
        <p:spPr bwMode="auto">
          <a:xfrm rot="5400000" flipH="1">
            <a:off x="672691" y="389537"/>
            <a:ext cx="924911" cy="822391"/>
          </a:xfrm>
          <a:prstGeom prst="hexagon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164080" y="4270863"/>
            <a:ext cx="4632960" cy="369332"/>
            <a:chOff x="1198880" y="4270863"/>
            <a:chExt cx="4632960" cy="369332"/>
          </a:xfrm>
        </p:grpSpPr>
        <p:sp>
          <p:nvSpPr>
            <p:cNvPr id="20" name="文本框 16"/>
            <p:cNvSpPr txBox="1"/>
            <p:nvPr/>
          </p:nvSpPr>
          <p:spPr>
            <a:xfrm>
              <a:off x="1364868" y="4270863"/>
              <a:ext cx="433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YOU</a:t>
              </a:r>
              <a:endParaRPr lang="zh-CN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4480560" y="4455529"/>
              <a:ext cx="13512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198880" y="4455529"/>
              <a:ext cx="12496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75806" y="0"/>
            <a:ext cx="4954742" cy="4982116"/>
          </a:xfrm>
          <a:prstGeom prst="rect">
            <a:avLst/>
          </a:prstGeom>
        </p:spPr>
      </p:pic>
      <p:sp>
        <p:nvSpPr>
          <p:cNvPr id="33" name="灯片编号占位符 1"/>
          <p:cNvSpPr txBox="1"/>
          <p:nvPr/>
        </p:nvSpPr>
        <p:spPr>
          <a:xfrm>
            <a:off x="9201443" y="63844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0C2A8B-FCD3-45F9-896B-CC082C8A826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repeatCount="4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repeatCount="4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repeatCount="4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 animBg="1"/>
      <p:bldP spid="28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1097</Words>
  <Application>WPS 演示</Application>
  <PresentationFormat>自定义</PresentationFormat>
  <Paragraphs>146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Adobe 黑体 Std R</vt:lpstr>
      <vt:lpstr>Wingdings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『梦中寻梦』</cp:lastModifiedBy>
  <cp:revision>137</cp:revision>
  <dcterms:created xsi:type="dcterms:W3CDTF">2016-04-26T07:56:00Z</dcterms:created>
  <dcterms:modified xsi:type="dcterms:W3CDTF">2018-04-12T01:21:05Z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