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6" r:id="rId7"/>
    <p:sldId id="261" r:id="rId8"/>
    <p:sldId id="262" r:id="rId9"/>
    <p:sldId id="267" r:id="rId10"/>
    <p:sldId id="263" r:id="rId11"/>
    <p:sldId id="268" r:id="rId12"/>
    <p:sldId id="269"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4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6CC948-6317-40A1-8B14-7A39AFD583DB}"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90C1D-4E89-4D6C-9239-F10A00F8CD3A}" type="slidenum">
              <a:rPr lang="en-US" smtClean="0"/>
              <a:t>‹#›</a:t>
            </a:fld>
            <a:endParaRPr lang="en-US"/>
          </a:p>
        </p:txBody>
      </p:sp>
    </p:spTree>
    <p:extLst>
      <p:ext uri="{BB962C8B-B14F-4D97-AF65-F5344CB8AC3E}">
        <p14:creationId xmlns:p14="http://schemas.microsoft.com/office/powerpoint/2010/main" val="331768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86CC948-6317-40A1-8B14-7A39AFD583DB}"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90C1D-4E89-4D6C-9239-F10A00F8CD3A}" type="slidenum">
              <a:rPr lang="en-US" smtClean="0"/>
              <a:t>‹#›</a:t>
            </a:fld>
            <a:endParaRPr lang="en-US"/>
          </a:p>
        </p:txBody>
      </p:sp>
    </p:spTree>
    <p:extLst>
      <p:ext uri="{BB962C8B-B14F-4D97-AF65-F5344CB8AC3E}">
        <p14:creationId xmlns:p14="http://schemas.microsoft.com/office/powerpoint/2010/main" val="2557239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86CC948-6317-40A1-8B14-7A39AFD583DB}"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90C1D-4E89-4D6C-9239-F10A00F8CD3A}" type="slidenum">
              <a:rPr lang="en-US" smtClean="0"/>
              <a:t>‹#›</a:t>
            </a:fld>
            <a:endParaRPr lang="en-US"/>
          </a:p>
        </p:txBody>
      </p:sp>
    </p:spTree>
    <p:extLst>
      <p:ext uri="{BB962C8B-B14F-4D97-AF65-F5344CB8AC3E}">
        <p14:creationId xmlns:p14="http://schemas.microsoft.com/office/powerpoint/2010/main" val="1944461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86CC948-6317-40A1-8B14-7A39AFD583DB}"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90C1D-4E89-4D6C-9239-F10A00F8CD3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64515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6CC948-6317-40A1-8B14-7A39AFD583DB}"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90C1D-4E89-4D6C-9239-F10A00F8CD3A}" type="slidenum">
              <a:rPr lang="en-US" smtClean="0"/>
              <a:t>‹#›</a:t>
            </a:fld>
            <a:endParaRPr lang="en-US"/>
          </a:p>
        </p:txBody>
      </p:sp>
    </p:spTree>
    <p:extLst>
      <p:ext uri="{BB962C8B-B14F-4D97-AF65-F5344CB8AC3E}">
        <p14:creationId xmlns:p14="http://schemas.microsoft.com/office/powerpoint/2010/main" val="2604124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6CC948-6317-40A1-8B14-7A39AFD583DB}" type="datetimeFigureOut">
              <a:rPr lang="en-US" smtClean="0"/>
              <a:t>5/20/2022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90C1D-4E89-4D6C-9239-F10A00F8CD3A}" type="slidenum">
              <a:rPr lang="en-US" smtClean="0"/>
              <a:t>‹#›</a:t>
            </a:fld>
            <a:endParaRPr lang="en-US"/>
          </a:p>
        </p:txBody>
      </p:sp>
    </p:spTree>
    <p:extLst>
      <p:ext uri="{BB962C8B-B14F-4D97-AF65-F5344CB8AC3E}">
        <p14:creationId xmlns:p14="http://schemas.microsoft.com/office/powerpoint/2010/main" val="3304084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6CC948-6317-40A1-8B14-7A39AFD583DB}" type="datetimeFigureOut">
              <a:rPr lang="en-US" smtClean="0"/>
              <a:t>5/20/2022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90C1D-4E89-4D6C-9239-F10A00F8CD3A}" type="slidenum">
              <a:rPr lang="en-US" smtClean="0"/>
              <a:t>‹#›</a:t>
            </a:fld>
            <a:endParaRPr lang="en-US"/>
          </a:p>
        </p:txBody>
      </p:sp>
    </p:spTree>
    <p:extLst>
      <p:ext uri="{BB962C8B-B14F-4D97-AF65-F5344CB8AC3E}">
        <p14:creationId xmlns:p14="http://schemas.microsoft.com/office/powerpoint/2010/main" val="271276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6CC948-6317-40A1-8B14-7A39AFD583DB}"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90C1D-4E89-4D6C-9239-F10A00F8CD3A}" type="slidenum">
              <a:rPr lang="en-US" smtClean="0"/>
              <a:t>‹#›</a:t>
            </a:fld>
            <a:endParaRPr lang="en-US"/>
          </a:p>
        </p:txBody>
      </p:sp>
    </p:spTree>
    <p:extLst>
      <p:ext uri="{BB962C8B-B14F-4D97-AF65-F5344CB8AC3E}">
        <p14:creationId xmlns:p14="http://schemas.microsoft.com/office/powerpoint/2010/main" val="67791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6CC948-6317-40A1-8B14-7A39AFD583DB}"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90C1D-4E89-4D6C-9239-F10A00F8CD3A}" type="slidenum">
              <a:rPr lang="en-US" smtClean="0"/>
              <a:t>‹#›</a:t>
            </a:fld>
            <a:endParaRPr lang="en-US"/>
          </a:p>
        </p:txBody>
      </p:sp>
    </p:spTree>
    <p:extLst>
      <p:ext uri="{BB962C8B-B14F-4D97-AF65-F5344CB8AC3E}">
        <p14:creationId xmlns:p14="http://schemas.microsoft.com/office/powerpoint/2010/main" val="56147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86CC948-6317-40A1-8B14-7A39AFD583DB}"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90C1D-4E89-4D6C-9239-F10A00F8CD3A}" type="slidenum">
              <a:rPr lang="en-US" smtClean="0"/>
              <a:t>‹#›</a:t>
            </a:fld>
            <a:endParaRPr lang="en-US"/>
          </a:p>
        </p:txBody>
      </p:sp>
    </p:spTree>
    <p:extLst>
      <p:ext uri="{BB962C8B-B14F-4D97-AF65-F5344CB8AC3E}">
        <p14:creationId xmlns:p14="http://schemas.microsoft.com/office/powerpoint/2010/main" val="4200289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6CC948-6317-40A1-8B14-7A39AFD583DB}"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90C1D-4E89-4D6C-9239-F10A00F8CD3A}" type="slidenum">
              <a:rPr lang="en-US" smtClean="0"/>
              <a:t>‹#›</a:t>
            </a:fld>
            <a:endParaRPr lang="en-US"/>
          </a:p>
        </p:txBody>
      </p:sp>
    </p:spTree>
    <p:extLst>
      <p:ext uri="{BB962C8B-B14F-4D97-AF65-F5344CB8AC3E}">
        <p14:creationId xmlns:p14="http://schemas.microsoft.com/office/powerpoint/2010/main" val="3389271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6CC948-6317-40A1-8B14-7A39AFD583DB}"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90C1D-4E89-4D6C-9239-F10A00F8CD3A}" type="slidenum">
              <a:rPr lang="en-US" smtClean="0"/>
              <a:t>‹#›</a:t>
            </a:fld>
            <a:endParaRPr lang="en-US"/>
          </a:p>
        </p:txBody>
      </p:sp>
    </p:spTree>
    <p:extLst>
      <p:ext uri="{BB962C8B-B14F-4D97-AF65-F5344CB8AC3E}">
        <p14:creationId xmlns:p14="http://schemas.microsoft.com/office/powerpoint/2010/main" val="2423079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6CC948-6317-40A1-8B14-7A39AFD583DB}" type="datetimeFigureOut">
              <a:rPr lang="en-US" smtClean="0"/>
              <a:t>5/20/2022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090C1D-4E89-4D6C-9239-F10A00F8CD3A}" type="slidenum">
              <a:rPr lang="en-US" smtClean="0"/>
              <a:t>‹#›</a:t>
            </a:fld>
            <a:endParaRPr lang="en-US"/>
          </a:p>
        </p:txBody>
      </p:sp>
    </p:spTree>
    <p:extLst>
      <p:ext uri="{BB962C8B-B14F-4D97-AF65-F5344CB8AC3E}">
        <p14:creationId xmlns:p14="http://schemas.microsoft.com/office/powerpoint/2010/main" val="2600662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86CC948-6317-40A1-8B14-7A39AFD583DB}" type="datetimeFigureOut">
              <a:rPr lang="en-US" smtClean="0"/>
              <a:t>5/20/2022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4090C1D-4E89-4D6C-9239-F10A00F8CD3A}" type="slidenum">
              <a:rPr lang="en-US" smtClean="0"/>
              <a:t>‹#›</a:t>
            </a:fld>
            <a:endParaRPr lang="en-US"/>
          </a:p>
        </p:txBody>
      </p:sp>
    </p:spTree>
    <p:extLst>
      <p:ext uri="{BB962C8B-B14F-4D97-AF65-F5344CB8AC3E}">
        <p14:creationId xmlns:p14="http://schemas.microsoft.com/office/powerpoint/2010/main" val="1898941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86CC948-6317-40A1-8B14-7A39AFD583DB}" type="datetimeFigureOut">
              <a:rPr lang="en-US" smtClean="0"/>
              <a:t>5/20/2022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4090C1D-4E89-4D6C-9239-F10A00F8CD3A}" type="slidenum">
              <a:rPr lang="en-US" smtClean="0"/>
              <a:t>‹#›</a:t>
            </a:fld>
            <a:endParaRPr lang="en-US"/>
          </a:p>
        </p:txBody>
      </p:sp>
    </p:spTree>
    <p:extLst>
      <p:ext uri="{BB962C8B-B14F-4D97-AF65-F5344CB8AC3E}">
        <p14:creationId xmlns:p14="http://schemas.microsoft.com/office/powerpoint/2010/main" val="1948636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786CC948-6317-40A1-8B14-7A39AFD583DB}" type="datetimeFigureOut">
              <a:rPr lang="en-US" smtClean="0"/>
              <a:t>5/20/2022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4090C1D-4E89-4D6C-9239-F10A00F8CD3A}" type="slidenum">
              <a:rPr lang="en-US" smtClean="0"/>
              <a:t>‹#›</a:t>
            </a:fld>
            <a:endParaRPr lang="en-US"/>
          </a:p>
        </p:txBody>
      </p:sp>
    </p:spTree>
    <p:extLst>
      <p:ext uri="{BB962C8B-B14F-4D97-AF65-F5344CB8AC3E}">
        <p14:creationId xmlns:p14="http://schemas.microsoft.com/office/powerpoint/2010/main" val="49818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86CC948-6317-40A1-8B14-7A39AFD583DB}"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90C1D-4E89-4D6C-9239-F10A00F8CD3A}" type="slidenum">
              <a:rPr lang="en-US" smtClean="0"/>
              <a:t>‹#›</a:t>
            </a:fld>
            <a:endParaRPr lang="en-US"/>
          </a:p>
        </p:txBody>
      </p:sp>
    </p:spTree>
    <p:extLst>
      <p:ext uri="{BB962C8B-B14F-4D97-AF65-F5344CB8AC3E}">
        <p14:creationId xmlns:p14="http://schemas.microsoft.com/office/powerpoint/2010/main" val="242558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86CC948-6317-40A1-8B14-7A39AFD583DB}" type="datetimeFigureOut">
              <a:rPr lang="en-US" smtClean="0"/>
              <a:t>5/20/2022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4090C1D-4E89-4D6C-9239-F10A00F8CD3A}" type="slidenum">
              <a:rPr lang="en-US" smtClean="0"/>
              <a:t>‹#›</a:t>
            </a:fld>
            <a:endParaRPr lang="en-US"/>
          </a:p>
        </p:txBody>
      </p:sp>
    </p:spTree>
    <p:extLst>
      <p:ext uri="{BB962C8B-B14F-4D97-AF65-F5344CB8AC3E}">
        <p14:creationId xmlns:p14="http://schemas.microsoft.com/office/powerpoint/2010/main" val="523638488"/>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6.pn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3409" y="524608"/>
            <a:ext cx="8825658" cy="3329581"/>
          </a:xfrm>
        </p:spPr>
        <p:txBody>
          <a:bodyPr/>
          <a:lstStyle/>
          <a:p>
            <a:r>
              <a:rPr lang="en-US" b="1" dirty="0" smtClean="0">
                <a:solidFill>
                  <a:schemeClr val="tx1">
                    <a:lumMod val="95000"/>
                  </a:schemeClr>
                </a:solidFill>
                <a:latin typeface="Arial" panose="020B0604020202020204" pitchFamily="34" charset="0"/>
                <a:cs typeface="Arial" panose="020B0604020202020204" pitchFamily="34" charset="0"/>
              </a:rPr>
              <a:t>Timer with Light </a:t>
            </a:r>
            <a:r>
              <a:rPr lang="en-US" b="1" dirty="0">
                <a:solidFill>
                  <a:schemeClr val="tx1">
                    <a:lumMod val="95000"/>
                  </a:schemeClr>
                </a:solidFill>
                <a:latin typeface="Arial" panose="020B0604020202020204" pitchFamily="34" charset="0"/>
                <a:cs typeface="Arial" panose="020B0604020202020204" pitchFamily="34" charset="0"/>
              </a:rPr>
              <a:t>G</a:t>
            </a:r>
            <a:r>
              <a:rPr lang="en-US" b="1" dirty="0" smtClean="0">
                <a:solidFill>
                  <a:schemeClr val="tx1">
                    <a:lumMod val="95000"/>
                  </a:schemeClr>
                </a:solidFill>
                <a:latin typeface="Arial" panose="020B0604020202020204" pitchFamily="34" charset="0"/>
                <a:cs typeface="Arial" panose="020B0604020202020204" pitchFamily="34" charset="0"/>
              </a:rPr>
              <a:t>ate Project </a:t>
            </a:r>
            <a:endParaRPr lang="en-US" b="1" dirty="0">
              <a:solidFill>
                <a:schemeClr val="tx1">
                  <a:lumMod val="95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313217" y="4575157"/>
            <a:ext cx="8825658" cy="861420"/>
          </a:xfrm>
        </p:spPr>
        <p:txBody>
          <a:bodyPr>
            <a:noAutofit/>
          </a:bodyPr>
          <a:lstStyle/>
          <a:p>
            <a:r>
              <a:rPr lang="en-US" sz="2800" u="sng" dirty="0" smtClean="0">
                <a:latin typeface="Arial" panose="020B0604020202020204" pitchFamily="34" charset="0"/>
                <a:cs typeface="Arial" panose="020B0604020202020204" pitchFamily="34" charset="0"/>
              </a:rPr>
              <a:t>David </a:t>
            </a:r>
            <a:r>
              <a:rPr lang="en-US" sz="2800" u="sng" dirty="0" err="1" smtClean="0">
                <a:latin typeface="Arial" panose="020B0604020202020204" pitchFamily="34" charset="0"/>
                <a:cs typeface="Arial" panose="020B0604020202020204" pitchFamily="34" charset="0"/>
              </a:rPr>
              <a:t>Ispiryan</a:t>
            </a:r>
            <a:endParaRPr lang="en-US" sz="2800" u="sng" dirty="0" smtClean="0">
              <a:latin typeface="Arial" panose="020B0604020202020204" pitchFamily="34" charset="0"/>
              <a:cs typeface="Arial" panose="020B0604020202020204" pitchFamily="34" charset="0"/>
            </a:endParaRPr>
          </a:p>
          <a:p>
            <a:r>
              <a:rPr lang="en-US" sz="2800" u="sng" dirty="0" err="1" smtClean="0">
                <a:latin typeface="Arial" panose="020B0604020202020204" pitchFamily="34" charset="0"/>
                <a:cs typeface="Arial" panose="020B0604020202020204" pitchFamily="34" charset="0"/>
              </a:rPr>
              <a:t>SuperViser</a:t>
            </a:r>
            <a:r>
              <a:rPr lang="en-US" sz="2800" u="sng" dirty="0" smtClean="0">
                <a:latin typeface="Arial" panose="020B0604020202020204" pitchFamily="34" charset="0"/>
                <a:cs typeface="Arial" panose="020B0604020202020204" pitchFamily="34" charset="0"/>
              </a:rPr>
              <a:t> – </a:t>
            </a:r>
            <a:r>
              <a:rPr lang="en-US" sz="2800" u="sng" dirty="0" err="1" smtClean="0">
                <a:latin typeface="Arial" panose="020B0604020202020204" pitchFamily="34" charset="0"/>
                <a:cs typeface="Arial" panose="020B0604020202020204" pitchFamily="34" charset="0"/>
              </a:rPr>
              <a:t>Bilor</a:t>
            </a:r>
            <a:r>
              <a:rPr lang="en-US" sz="2800" u="sng" dirty="0" smtClean="0">
                <a:latin typeface="Arial" panose="020B0604020202020204" pitchFamily="34" charset="0"/>
                <a:cs typeface="Arial" panose="020B0604020202020204" pitchFamily="34" charset="0"/>
              </a:rPr>
              <a:t> </a:t>
            </a:r>
            <a:r>
              <a:rPr lang="en-US" sz="2800" u="sng" dirty="0" err="1" smtClean="0">
                <a:latin typeface="Arial" panose="020B0604020202020204" pitchFamily="34" charset="0"/>
                <a:cs typeface="Arial" panose="020B0604020202020204" pitchFamily="34" charset="0"/>
              </a:rPr>
              <a:t>kurghinyAN</a:t>
            </a:r>
            <a:endParaRPr lang="en-US" sz="2800" u="sng"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8807" y="2562184"/>
            <a:ext cx="2469853" cy="3293138"/>
          </a:xfrm>
          <a:prstGeom prst="rect">
            <a:avLst/>
          </a:prstGeom>
        </p:spPr>
      </p:pic>
    </p:spTree>
    <p:extLst>
      <p:ext uri="{BB962C8B-B14F-4D97-AF65-F5344CB8AC3E}">
        <p14:creationId xmlns:p14="http://schemas.microsoft.com/office/powerpoint/2010/main" val="3552200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Environment/Use cases</a:t>
            </a:r>
            <a:endParaRPr lang="en-US" dirty="0"/>
          </a:p>
        </p:txBody>
      </p:sp>
      <p:sp>
        <p:nvSpPr>
          <p:cNvPr id="3" name="Content Placeholder 2"/>
          <p:cNvSpPr>
            <a:spLocks noGrp="1"/>
          </p:cNvSpPr>
          <p:nvPr>
            <p:ph idx="1"/>
          </p:nvPr>
        </p:nvSpPr>
        <p:spPr/>
        <p:txBody>
          <a:bodyPr/>
          <a:lstStyle/>
          <a:p>
            <a:r>
              <a:rPr lang="en-US" dirty="0"/>
              <a:t>The user m</a:t>
            </a:r>
            <a:r>
              <a:rPr lang="hy-AM" dirty="0"/>
              <a:t>ust avoid </a:t>
            </a:r>
            <a:r>
              <a:rPr lang="en-US" dirty="0"/>
              <a:t>applying</a:t>
            </a:r>
            <a:r>
              <a:rPr lang="hy-AM" dirty="0"/>
              <a:t> </a:t>
            </a:r>
            <a:r>
              <a:rPr lang="en-US" dirty="0" smtClean="0"/>
              <a:t>hi</a:t>
            </a:r>
            <a:r>
              <a:rPr lang="hy-AM" dirty="0" smtClean="0"/>
              <a:t>gh </a:t>
            </a:r>
            <a:r>
              <a:rPr lang="hy-AM" dirty="0"/>
              <a:t>voltages to the system</a:t>
            </a:r>
            <a:r>
              <a:rPr lang="en-US" dirty="0"/>
              <a:t>s input (out of the range 5V-12 V</a:t>
            </a:r>
            <a:r>
              <a:rPr lang="en-US" dirty="0" smtClean="0"/>
              <a:t>)</a:t>
            </a:r>
          </a:p>
          <a:p>
            <a:r>
              <a:rPr lang="en-US" dirty="0"/>
              <a:t>And the use of this device will rise the accuracy of the measurements of the free fall </a:t>
            </a:r>
            <a:r>
              <a:rPr lang="en-US" dirty="0" smtClean="0"/>
              <a:t>acceleration may </a:t>
            </a:r>
            <a:r>
              <a:rPr lang="en-US" dirty="0"/>
              <a:t>be used for measuring the instantaneous speeds, for measuring the period of various oscillating systems. </a:t>
            </a:r>
          </a:p>
        </p:txBody>
      </p:sp>
    </p:spTree>
    <p:extLst>
      <p:ext uri="{BB962C8B-B14F-4D97-AF65-F5344CB8AC3E}">
        <p14:creationId xmlns:p14="http://schemas.microsoft.com/office/powerpoint/2010/main" val="526524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Part</a:t>
            </a:r>
            <a:br>
              <a:rPr lang="en-US" dirty="0" smtClean="0"/>
            </a:br>
            <a:r>
              <a:rPr lang="en-US" sz="4000" i="1" dirty="0" smtClean="0"/>
              <a:t>Testing the device</a:t>
            </a:r>
            <a:endParaRPr lang="en-US" sz="4000" i="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4126" y="1140278"/>
            <a:ext cx="5115565" cy="4960076"/>
          </a:xfrm>
        </p:spPr>
      </p:pic>
      <p:sp>
        <p:nvSpPr>
          <p:cNvPr id="5" name="TextBox 4"/>
          <p:cNvSpPr txBox="1"/>
          <p:nvPr/>
        </p:nvSpPr>
        <p:spPr>
          <a:xfrm>
            <a:off x="646110" y="2086572"/>
            <a:ext cx="6094323" cy="1569660"/>
          </a:xfrm>
          <a:prstGeom prst="rect">
            <a:avLst/>
          </a:prstGeom>
          <a:noFill/>
        </p:spPr>
        <p:txBody>
          <a:bodyPr wrap="square" rtlCol="0">
            <a:spAutoFit/>
          </a:bodyPr>
          <a:lstStyle/>
          <a:p>
            <a:r>
              <a:rPr lang="en-US" sz="2400" dirty="0" smtClean="0"/>
              <a:t>As we have everything we need, we can input in our formula</a:t>
            </a:r>
          </a:p>
          <a:p>
            <a:r>
              <a:rPr lang="en-US" sz="2400" dirty="0" smtClean="0"/>
              <a:t>As a result, we got 9.81 ± 0.005 m/s^2 for g </a:t>
            </a:r>
            <a:r>
              <a:rPr lang="en-US" sz="2400" dirty="0" smtClean="0"/>
              <a:t>( (</a:t>
            </a:r>
            <a:r>
              <a:rPr lang="en-US" sz="2400" dirty="0"/>
              <a:t>N-1)/2 = cycle </a:t>
            </a:r>
            <a:r>
              <a:rPr lang="en-US" sz="2400" dirty="0" smtClean="0"/>
              <a:t>measure)</a:t>
            </a:r>
            <a:endParaRPr lang="en-US" sz="24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784" y="4081726"/>
            <a:ext cx="3945296" cy="2425472"/>
          </a:xfrm>
          <a:prstGeom prst="rect">
            <a:avLst/>
          </a:prstGeom>
        </p:spPr>
      </p:pic>
    </p:spTree>
    <p:extLst>
      <p:ext uri="{BB962C8B-B14F-4D97-AF65-F5344CB8AC3E}">
        <p14:creationId xmlns:p14="http://schemas.microsoft.com/office/powerpoint/2010/main" val="1820056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(N-1)/2 = cycle measure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95353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4953" y="2842992"/>
            <a:ext cx="9404723" cy="1400530"/>
          </a:xfrm>
        </p:spPr>
        <p:txBody>
          <a:bodyPr/>
          <a:lstStyle/>
          <a:p>
            <a:r>
              <a:rPr lang="en-US" dirty="0" smtClean="0"/>
              <a:t>Thank you</a:t>
            </a:r>
            <a:endParaRPr lang="en-US" dirty="0"/>
          </a:p>
        </p:txBody>
      </p:sp>
    </p:spTree>
    <p:extLst>
      <p:ext uri="{BB962C8B-B14F-4D97-AF65-F5344CB8AC3E}">
        <p14:creationId xmlns:p14="http://schemas.microsoft.com/office/powerpoint/2010/main" val="227529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 with background</a:t>
            </a:r>
            <a:endParaRPr lang="en-US" dirty="0"/>
          </a:p>
        </p:txBody>
      </p:sp>
      <p:sp>
        <p:nvSpPr>
          <p:cNvPr id="3" name="Content Placeholder 2"/>
          <p:cNvSpPr>
            <a:spLocks noGrp="1"/>
          </p:cNvSpPr>
          <p:nvPr>
            <p:ph idx="1"/>
          </p:nvPr>
        </p:nvSpPr>
        <p:spPr/>
        <p:txBody>
          <a:bodyPr/>
          <a:lstStyle/>
          <a:p>
            <a:r>
              <a:rPr lang="en-US" dirty="0"/>
              <a:t>Our main goal is to build a timer of millisecond precision. The main component of the timer is the light gate that will record the instants of crossing its line of sight. </a:t>
            </a:r>
            <a:endParaRPr lang="en-US" dirty="0" smtClean="0"/>
          </a:p>
          <a:p>
            <a:r>
              <a:rPr lang="en-US" dirty="0"/>
              <a:t>M</a:t>
            </a:r>
            <a:r>
              <a:rPr lang="en-US" dirty="0" smtClean="0"/>
              <a:t>easuring </a:t>
            </a:r>
            <a:r>
              <a:rPr lang="en-US" dirty="0"/>
              <a:t>periods of the </a:t>
            </a:r>
            <a:r>
              <a:rPr lang="en-US" dirty="0" smtClean="0"/>
              <a:t>oscillations</a:t>
            </a:r>
          </a:p>
          <a:p>
            <a:r>
              <a:rPr lang="en-US" dirty="0" smtClean="0"/>
              <a:t>Determining free </a:t>
            </a:r>
            <a:r>
              <a:rPr lang="en-US" dirty="0"/>
              <a:t>fall </a:t>
            </a:r>
            <a:r>
              <a:rPr lang="en-US" dirty="0" smtClean="0"/>
              <a:t>acceleration with the use of our timer</a:t>
            </a:r>
          </a:p>
          <a:p>
            <a:endParaRPr lang="en-US" dirty="0" smtClean="0"/>
          </a:p>
          <a:p>
            <a:endParaRPr lang="en-US" dirty="0"/>
          </a:p>
          <a:p>
            <a:endParaRPr lang="en-US" dirty="0"/>
          </a:p>
        </p:txBody>
      </p:sp>
    </p:spTree>
    <p:extLst>
      <p:ext uri="{BB962C8B-B14F-4D97-AF65-F5344CB8AC3E}">
        <p14:creationId xmlns:p14="http://schemas.microsoft.com/office/powerpoint/2010/main" val="185756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For The Execution </a:t>
            </a:r>
            <a:endParaRPr lang="en-US" dirty="0"/>
          </a:p>
        </p:txBody>
      </p:sp>
      <p:sp>
        <p:nvSpPr>
          <p:cNvPr id="3" name="Content Placeholder 2"/>
          <p:cNvSpPr>
            <a:spLocks noGrp="1"/>
          </p:cNvSpPr>
          <p:nvPr>
            <p:ph idx="1"/>
          </p:nvPr>
        </p:nvSpPr>
        <p:spPr/>
        <p:txBody>
          <a:bodyPr/>
          <a:lstStyle/>
          <a:p>
            <a:pPr lvl="0"/>
            <a:r>
              <a:rPr lang="en-US" dirty="0"/>
              <a:t>Learning Arduino environment</a:t>
            </a:r>
          </a:p>
          <a:p>
            <a:pPr lvl="0"/>
            <a:r>
              <a:rPr lang="en-US" dirty="0"/>
              <a:t>Research for the methods of the execution of the project.</a:t>
            </a:r>
          </a:p>
          <a:p>
            <a:pPr lvl="0"/>
            <a:r>
              <a:rPr lang="en-US" dirty="0"/>
              <a:t>Building and testing the circuit of the device.</a:t>
            </a:r>
          </a:p>
          <a:p>
            <a:pPr lvl="0"/>
            <a:r>
              <a:rPr lang="en-US" dirty="0"/>
              <a:t>Construction of the mechanical parts of the device</a:t>
            </a:r>
          </a:p>
          <a:p>
            <a:pPr lvl="0"/>
            <a:r>
              <a:rPr lang="en-US" dirty="0"/>
              <a:t>Developing the software part of the project</a:t>
            </a:r>
          </a:p>
          <a:p>
            <a:pPr lvl="0"/>
            <a:r>
              <a:rPr lang="en-US" dirty="0"/>
              <a:t>Testing the device and comparing the results with the results obtained with traditional methods of measuring the period of oscillations.</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0919" y="1593669"/>
            <a:ext cx="2478677" cy="3304902"/>
          </a:xfrm>
          <a:prstGeom prst="rect">
            <a:avLst/>
          </a:prstGeom>
        </p:spPr>
      </p:pic>
    </p:spTree>
    <p:extLst>
      <p:ext uri="{BB962C8B-B14F-4D97-AF65-F5344CB8AC3E}">
        <p14:creationId xmlns:p14="http://schemas.microsoft.com/office/powerpoint/2010/main" val="267819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&amp; Constraints</a:t>
            </a:r>
            <a:endParaRPr lang="en-US" dirty="0"/>
          </a:p>
        </p:txBody>
      </p:sp>
      <p:sp>
        <p:nvSpPr>
          <p:cNvPr id="3" name="Content Placeholder 2"/>
          <p:cNvSpPr>
            <a:spLocks noGrp="1"/>
          </p:cNvSpPr>
          <p:nvPr>
            <p:ph idx="1"/>
          </p:nvPr>
        </p:nvSpPr>
        <p:spPr/>
        <p:txBody>
          <a:bodyPr/>
          <a:lstStyle/>
          <a:p>
            <a:r>
              <a:rPr lang="en-US" dirty="0" smtClean="0"/>
              <a:t>Finding an </a:t>
            </a:r>
            <a:r>
              <a:rPr lang="en-US" dirty="0"/>
              <a:t>appropriate protocol for IR remote communication that will be suitable for our </a:t>
            </a:r>
            <a:r>
              <a:rPr lang="en-US" dirty="0" smtClean="0"/>
              <a:t>device</a:t>
            </a:r>
          </a:p>
          <a:p>
            <a:r>
              <a:rPr lang="en-US" dirty="0" smtClean="0"/>
              <a:t>Providing </a:t>
            </a:r>
            <a:r>
              <a:rPr lang="en-US" dirty="0"/>
              <a:t>an accuracy of 1 </a:t>
            </a:r>
            <a:r>
              <a:rPr lang="en-US" dirty="0" smtClean="0"/>
              <a:t>millisecond, further </a:t>
            </a:r>
            <a:r>
              <a:rPr lang="en-US" dirty="0"/>
              <a:t>testing will show does it make sense to </a:t>
            </a:r>
            <a:r>
              <a:rPr lang="hy-AM" dirty="0"/>
              <a:t>imp</a:t>
            </a:r>
            <a:r>
              <a:rPr lang="en-US" dirty="0"/>
              <a:t>r</a:t>
            </a:r>
            <a:r>
              <a:rPr lang="hy-AM" dirty="0"/>
              <a:t>ove the accuracy of time measurment (</a:t>
            </a:r>
            <a:r>
              <a:rPr lang="en-US" dirty="0"/>
              <a:t>up to</a:t>
            </a:r>
            <a:r>
              <a:rPr lang="hy-AM" dirty="0"/>
              <a:t> 0.1 ms, 0.01 ms or</a:t>
            </a:r>
            <a:r>
              <a:rPr lang="en-US" dirty="0"/>
              <a:t> microseconds</a:t>
            </a:r>
            <a:endParaRPr lang="en-US" dirty="0" smtClean="0"/>
          </a:p>
          <a:p>
            <a:r>
              <a:rPr lang="en-US" dirty="0"/>
              <a:t>The alternative approach is based on the laser beam and a receiver based in the </a:t>
            </a:r>
            <a:r>
              <a:rPr lang="en-US" dirty="0" smtClean="0"/>
              <a:t>photo resistor </a:t>
            </a:r>
          </a:p>
          <a:p>
            <a:r>
              <a:rPr lang="en-US" dirty="0"/>
              <a:t>The device has to be developed and tested till the </a:t>
            </a:r>
            <a:r>
              <a:rPr lang="en-US" dirty="0" smtClean="0"/>
              <a:t>May</a:t>
            </a:r>
          </a:p>
          <a:p>
            <a:endParaRPr lang="en-US" dirty="0"/>
          </a:p>
        </p:txBody>
      </p:sp>
    </p:spTree>
    <p:extLst>
      <p:ext uri="{BB962C8B-B14F-4D97-AF65-F5344CB8AC3E}">
        <p14:creationId xmlns:p14="http://schemas.microsoft.com/office/powerpoint/2010/main" val="375514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Components </a:t>
            </a:r>
            <a:br>
              <a:rPr lang="en-US" dirty="0" smtClean="0"/>
            </a:br>
            <a:r>
              <a:rPr lang="en-US" sz="3200" u="sng" dirty="0" smtClean="0"/>
              <a:t>(Transmitter &amp; Receiver)</a:t>
            </a:r>
            <a:endParaRPr lang="en-US" sz="3200" u="sng" dirty="0"/>
          </a:p>
        </p:txBody>
      </p:sp>
      <p:sp>
        <p:nvSpPr>
          <p:cNvPr id="3" name="Content Placeholder 2"/>
          <p:cNvSpPr>
            <a:spLocks noGrp="1"/>
          </p:cNvSpPr>
          <p:nvPr>
            <p:ph idx="1"/>
          </p:nvPr>
        </p:nvSpPr>
        <p:spPr>
          <a:xfrm>
            <a:off x="1103312" y="2052918"/>
            <a:ext cx="5441179" cy="4195481"/>
          </a:xfrm>
        </p:spPr>
        <p:txBody>
          <a:bodyPr/>
          <a:lstStyle/>
          <a:p>
            <a:r>
              <a:rPr lang="en-US" dirty="0" smtClean="0"/>
              <a:t>The </a:t>
            </a:r>
            <a:r>
              <a:rPr lang="en-US" dirty="0"/>
              <a:t>transmitter should send signal of a certain carrying frequency and </a:t>
            </a:r>
            <a:r>
              <a:rPr lang="en-US" dirty="0" smtClean="0"/>
              <a:t>modulation</a:t>
            </a:r>
          </a:p>
          <a:p>
            <a:r>
              <a:rPr lang="hy-AM" dirty="0"/>
              <a:t>As </a:t>
            </a:r>
            <a:r>
              <a:rPr lang="en-US" dirty="0"/>
              <a:t>the receiver is sensitive to that carrying frequency,</a:t>
            </a:r>
            <a:r>
              <a:rPr lang="hy-AM" dirty="0"/>
              <a:t> it </a:t>
            </a:r>
            <a:r>
              <a:rPr lang="en-US" dirty="0"/>
              <a:t>will “ignore” </a:t>
            </a:r>
            <a:r>
              <a:rPr lang="hy-AM" dirty="0"/>
              <a:t>background radiation such as</a:t>
            </a:r>
            <a:r>
              <a:rPr lang="en-US" dirty="0"/>
              <a:t> IR part in the spectrum of the </a:t>
            </a:r>
            <a:r>
              <a:rPr lang="hy-AM" dirty="0"/>
              <a:t>sun ray</a:t>
            </a:r>
            <a:r>
              <a:rPr lang="en-US" dirty="0"/>
              <a:t>s</a:t>
            </a:r>
            <a:r>
              <a:rPr lang="hy-AM" dirty="0"/>
              <a:t>, </a:t>
            </a:r>
            <a:r>
              <a:rPr lang="en-US" dirty="0"/>
              <a:t>bulb </a:t>
            </a:r>
            <a:r>
              <a:rPr lang="hy-AM" dirty="0"/>
              <a:t>light</a:t>
            </a:r>
            <a:r>
              <a:rPr lang="en-US" dirty="0"/>
              <a:t>s</a:t>
            </a:r>
            <a:r>
              <a:rPr lang="hy-AM" dirty="0"/>
              <a:t> and </a:t>
            </a:r>
            <a:r>
              <a:rPr lang="hy-AM" dirty="0" smtClean="0"/>
              <a:t>etc</a:t>
            </a:r>
            <a:r>
              <a:rPr lang="en-US" dirty="0" smtClean="0"/>
              <a:t>.</a:t>
            </a:r>
          </a:p>
          <a:p>
            <a:r>
              <a:rPr lang="en-US" dirty="0" smtClean="0"/>
              <a:t>Object crossing the line </a:t>
            </a:r>
          </a:p>
          <a:p>
            <a:r>
              <a:rPr lang="hy-AM" dirty="0"/>
              <a:t>The microcontrol</a:t>
            </a:r>
            <a:r>
              <a:rPr lang="en-US" dirty="0"/>
              <a:t>l</a:t>
            </a:r>
            <a:r>
              <a:rPr lang="hy-AM" dirty="0"/>
              <a:t>er </a:t>
            </a:r>
            <a:r>
              <a:rPr lang="en-US" dirty="0"/>
              <a:t>operates the IR emitter to send signals with the desired carrying frequency and </a:t>
            </a:r>
            <a:r>
              <a:rPr lang="en-US" dirty="0" smtClean="0"/>
              <a:t>modulation.</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858" y="1152983"/>
            <a:ext cx="3914341" cy="5219122"/>
          </a:xfrm>
          <a:prstGeom prst="rect">
            <a:avLst/>
          </a:prstGeom>
        </p:spPr>
      </p:pic>
    </p:spTree>
    <p:extLst>
      <p:ext uri="{BB962C8B-B14F-4D97-AF65-F5344CB8AC3E}">
        <p14:creationId xmlns:p14="http://schemas.microsoft.com/office/powerpoint/2010/main" val="452245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s://jrowing.com/_image_cache/3a5ebd55-50ff-49c7-b516-ef249d46e756.jpg"/>
          <p:cNvPicPr/>
          <p:nvPr/>
        </p:nvPicPr>
        <p:blipFill>
          <a:blip r:embed="rId2">
            <a:extLst>
              <a:ext uri="{28A0092B-C50C-407E-A947-70E740481C1C}">
                <a14:useLocalDpi xmlns:a14="http://schemas.microsoft.com/office/drawing/2010/main" val="0"/>
              </a:ext>
            </a:extLst>
          </a:blip>
          <a:srcRect/>
          <a:stretch>
            <a:fillRect/>
          </a:stretch>
        </p:blipFill>
        <p:spPr bwMode="auto">
          <a:xfrm>
            <a:off x="402452" y="4198998"/>
            <a:ext cx="4618219" cy="2633714"/>
          </a:xfrm>
          <a:prstGeom prst="rect">
            <a:avLst/>
          </a:prstGeom>
          <a:noFill/>
          <a:ln>
            <a:noFill/>
          </a:ln>
        </p:spPr>
      </p:pic>
      <p:pic>
        <p:nvPicPr>
          <p:cNvPr id="6" name="Picture 5" descr="GitHub - tsaarni/ir-remote-control-repeater: DYI IR remote control signal  extender"/>
          <p:cNvPicPr/>
          <p:nvPr/>
        </p:nvPicPr>
        <p:blipFill>
          <a:blip r:embed="rId3">
            <a:extLst>
              <a:ext uri="{28A0092B-C50C-407E-A947-70E740481C1C}">
                <a14:useLocalDpi xmlns:a14="http://schemas.microsoft.com/office/drawing/2010/main" val="0"/>
              </a:ext>
            </a:extLst>
          </a:blip>
          <a:srcRect/>
          <a:stretch>
            <a:fillRect/>
          </a:stretch>
        </p:blipFill>
        <p:spPr bwMode="auto">
          <a:xfrm>
            <a:off x="5020671" y="4198998"/>
            <a:ext cx="5949632" cy="2633714"/>
          </a:xfrm>
          <a:prstGeom prst="rect">
            <a:avLst/>
          </a:prstGeom>
          <a:noFill/>
          <a:ln>
            <a:noFill/>
          </a:ln>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2452" y="249963"/>
            <a:ext cx="8354228" cy="4195762"/>
          </a:xfrm>
        </p:spPr>
      </p:pic>
    </p:spTree>
    <p:extLst>
      <p:ext uri="{BB962C8B-B14F-4D97-AF65-F5344CB8AC3E}">
        <p14:creationId xmlns:p14="http://schemas.microsoft.com/office/powerpoint/2010/main" val="674655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7845" y="491705"/>
            <a:ext cx="8946541" cy="4195481"/>
          </a:xfrm>
        </p:spPr>
        <p:txBody>
          <a:bodyPr/>
          <a:lstStyle/>
          <a:p>
            <a:r>
              <a:rPr lang="en-US" dirty="0" smtClean="0"/>
              <a:t>The </a:t>
            </a:r>
            <a:r>
              <a:rPr lang="en-US" dirty="0"/>
              <a:t>transition time delay of the IR receiver is also a source of errors and its impact on the precision of time detection should be </a:t>
            </a:r>
            <a:r>
              <a:rPr lang="en-US" dirty="0" smtClean="0"/>
              <a:t>estimated (less than in  60 microseconds)</a:t>
            </a:r>
          </a:p>
        </p:txBody>
      </p:sp>
      <p:pic>
        <p:nvPicPr>
          <p:cNvPr id="5" name="Picture 4" descr="C:\Users\Admin\AppData\Local\Microsoft\Windows\INetCache\Content.Word\prob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8104" y="2112368"/>
            <a:ext cx="5894322" cy="3846569"/>
          </a:xfrm>
          <a:prstGeom prst="rect">
            <a:avLst/>
          </a:prstGeom>
          <a:noFill/>
          <a:ln>
            <a:no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9021" y="2112368"/>
            <a:ext cx="2163695" cy="3846569"/>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112368"/>
            <a:ext cx="4612756" cy="3846569"/>
          </a:xfrm>
          <a:prstGeom prst="rect">
            <a:avLst/>
          </a:prstGeom>
        </p:spPr>
      </p:pic>
    </p:spTree>
    <p:extLst>
      <p:ext uri="{BB962C8B-B14F-4D97-AF65-F5344CB8AC3E}">
        <p14:creationId xmlns:p14="http://schemas.microsoft.com/office/powerpoint/2010/main" val="198870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Environment</a:t>
            </a:r>
            <a:endParaRPr lang="en-US" dirty="0"/>
          </a:p>
        </p:txBody>
      </p:sp>
      <p:sp>
        <p:nvSpPr>
          <p:cNvPr id="3" name="Content Placeholder 2"/>
          <p:cNvSpPr>
            <a:spLocks noGrp="1"/>
          </p:cNvSpPr>
          <p:nvPr>
            <p:ph idx="1"/>
          </p:nvPr>
        </p:nvSpPr>
        <p:spPr/>
        <p:txBody>
          <a:bodyPr/>
          <a:lstStyle/>
          <a:p>
            <a:r>
              <a:rPr lang="en-US" dirty="0"/>
              <a:t>The operating supply voltage for the device is 5 </a:t>
            </a:r>
            <a:r>
              <a:rPr lang="en-US" dirty="0" smtClean="0"/>
              <a:t>V. </a:t>
            </a:r>
            <a:r>
              <a:rPr lang="en-US" dirty="0"/>
              <a:t>The voltage </a:t>
            </a:r>
            <a:r>
              <a:rPr lang="en-US" dirty="0" smtClean="0"/>
              <a:t>may </a:t>
            </a:r>
            <a:r>
              <a:rPr lang="en-US" dirty="0"/>
              <a:t>be supplied by the USB cable</a:t>
            </a:r>
            <a:r>
              <a:rPr lang="en-US" dirty="0" smtClean="0"/>
              <a:t>.</a:t>
            </a:r>
          </a:p>
          <a:p>
            <a:pPr lvl="0"/>
            <a:r>
              <a:rPr lang="en-US" dirty="0" smtClean="0"/>
              <a:t>The </a:t>
            </a:r>
            <a:r>
              <a:rPr lang="en-US" dirty="0"/>
              <a:t>background IR radiation frequency must have low intensity at frequency close to 35-37 kHz bandwidth.</a:t>
            </a:r>
          </a:p>
          <a:p>
            <a:pPr lvl="0"/>
            <a:r>
              <a:rPr lang="en-US" dirty="0"/>
              <a:t>The device will be suited to the conditions provided in the university or school lab. The environment in which the system is expected to work during its lifecycle is room temperature, normal pressure. </a:t>
            </a:r>
            <a:endParaRPr lang="en-US" dirty="0" smtClean="0"/>
          </a:p>
          <a:p>
            <a:r>
              <a:rPr lang="en-US" dirty="0"/>
              <a:t>The system relies on a low cost materials and requires an educational practice</a:t>
            </a:r>
          </a:p>
        </p:txBody>
      </p:sp>
    </p:spTree>
    <p:extLst>
      <p:ext uri="{BB962C8B-B14F-4D97-AF65-F5344CB8AC3E}">
        <p14:creationId xmlns:p14="http://schemas.microsoft.com/office/powerpoint/2010/main" val="2685320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694" y="0"/>
            <a:ext cx="8946541" cy="4195481"/>
          </a:xfrm>
        </p:spPr>
        <p:txBody>
          <a:bodyPr/>
          <a:lstStyle/>
          <a:p>
            <a:r>
              <a:rPr lang="en-US" dirty="0" smtClean="0"/>
              <a:t>Calculation of the prescaler</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390127" y="-485601"/>
            <a:ext cx="6014596" cy="8019461"/>
          </a:xfrm>
          <a:prstGeom prst="rect">
            <a:avLst/>
          </a:prstGeom>
        </p:spPr>
      </p:pic>
      <p:pic>
        <p:nvPicPr>
          <p:cNvPr id="5" name="video-1651228306">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8407156" y="516831"/>
            <a:ext cx="3336353" cy="6005435"/>
          </a:xfrm>
          <a:prstGeom prst="rect">
            <a:avLst/>
          </a:prstGeom>
        </p:spPr>
      </p:pic>
    </p:spTree>
    <p:extLst>
      <p:ext uri="{BB962C8B-B14F-4D97-AF65-F5344CB8AC3E}">
        <p14:creationId xmlns:p14="http://schemas.microsoft.com/office/powerpoint/2010/main" val="209684608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286</TotalTime>
  <Words>512</Words>
  <Application>Microsoft Office PowerPoint</Application>
  <PresentationFormat>Widescreen</PresentationFormat>
  <Paragraphs>40</Paragraphs>
  <Slides>13</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Timer with Light Gate Project </vt:lpstr>
      <vt:lpstr>Project Description with background</vt:lpstr>
      <vt:lpstr>Stages For The Execution </vt:lpstr>
      <vt:lpstr>Assumptions &amp; Constraints</vt:lpstr>
      <vt:lpstr>Main Components  (Transmitter &amp; Receiver)</vt:lpstr>
      <vt:lpstr>PowerPoint Presentation</vt:lpstr>
      <vt:lpstr>PowerPoint Presentation</vt:lpstr>
      <vt:lpstr>Physical Environment</vt:lpstr>
      <vt:lpstr>PowerPoint Presentation</vt:lpstr>
      <vt:lpstr>Support Environment/Use cases</vt:lpstr>
      <vt:lpstr>Final Part Testing the device</vt:lpstr>
      <vt:lpstr>(N-1)/2 = cycle measure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gate project</dc:title>
  <dc:creator>Admin</dc:creator>
  <cp:lastModifiedBy>Admin</cp:lastModifiedBy>
  <cp:revision>27</cp:revision>
  <dcterms:created xsi:type="dcterms:W3CDTF">2022-03-29T11:36:53Z</dcterms:created>
  <dcterms:modified xsi:type="dcterms:W3CDTF">2022-05-20T08:35:49Z</dcterms:modified>
</cp:coreProperties>
</file>