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257" r:id="rId4"/>
    <p:sldId id="375" r:id="rId5"/>
    <p:sldId id="398" r:id="rId6"/>
    <p:sldId id="376" r:id="rId7"/>
    <p:sldId id="397" r:id="rId8"/>
    <p:sldId id="451" r:id="rId9"/>
    <p:sldId id="399" r:id="rId10"/>
    <p:sldId id="400" r:id="rId11"/>
    <p:sldId id="402" r:id="rId12"/>
    <p:sldId id="401" r:id="rId13"/>
    <p:sldId id="403" r:id="rId14"/>
    <p:sldId id="452" r:id="rId15"/>
    <p:sldId id="404" r:id="rId16"/>
    <p:sldId id="405" r:id="rId17"/>
    <p:sldId id="406" r:id="rId18"/>
    <p:sldId id="407" r:id="rId19"/>
    <p:sldId id="453" r:id="rId20"/>
    <p:sldId id="408" r:id="rId21"/>
    <p:sldId id="409" r:id="rId22"/>
    <p:sldId id="410" r:id="rId23"/>
    <p:sldId id="454" r:id="rId24"/>
    <p:sldId id="411" r:id="rId25"/>
    <p:sldId id="412" r:id="rId26"/>
    <p:sldId id="413" r:id="rId27"/>
    <p:sldId id="455" r:id="rId28"/>
    <p:sldId id="414" r:id="rId29"/>
    <p:sldId id="415" r:id="rId30"/>
    <p:sldId id="416" r:id="rId31"/>
    <p:sldId id="456" r:id="rId32"/>
    <p:sldId id="417" r:id="rId33"/>
    <p:sldId id="418" r:id="rId34"/>
    <p:sldId id="419" r:id="rId35"/>
    <p:sldId id="457" r:id="rId36"/>
    <p:sldId id="458" r:id="rId37"/>
    <p:sldId id="420" r:id="rId38"/>
    <p:sldId id="421" r:id="rId39"/>
    <p:sldId id="422" r:id="rId40"/>
    <p:sldId id="459" r:id="rId41"/>
    <p:sldId id="426" r:id="rId42"/>
    <p:sldId id="427" r:id="rId43"/>
    <p:sldId id="428" r:id="rId44"/>
    <p:sldId id="423" r:id="rId45"/>
    <p:sldId id="424" r:id="rId46"/>
    <p:sldId id="425" r:id="rId47"/>
    <p:sldId id="460" r:id="rId48"/>
    <p:sldId id="429" r:id="rId49"/>
    <p:sldId id="430" r:id="rId50"/>
    <p:sldId id="432" r:id="rId51"/>
    <p:sldId id="461" r:id="rId52"/>
    <p:sldId id="433" r:id="rId53"/>
    <p:sldId id="434" r:id="rId54"/>
    <p:sldId id="435" r:id="rId55"/>
    <p:sldId id="462" r:id="rId56"/>
    <p:sldId id="436" r:id="rId57"/>
    <p:sldId id="438" r:id="rId58"/>
    <p:sldId id="463" r:id="rId59"/>
    <p:sldId id="439" r:id="rId60"/>
    <p:sldId id="440" r:id="rId61"/>
    <p:sldId id="441" r:id="rId62"/>
    <p:sldId id="442" r:id="rId63"/>
    <p:sldId id="443" r:id="rId64"/>
    <p:sldId id="444" r:id="rId65"/>
    <p:sldId id="445" r:id="rId66"/>
    <p:sldId id="446" r:id="rId67"/>
    <p:sldId id="447" r:id="rId68"/>
    <p:sldId id="464" r:id="rId69"/>
    <p:sldId id="448" r:id="rId70"/>
    <p:sldId id="449" r:id="rId71"/>
    <p:sldId id="45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CC00CC"/>
    <a:srgbClr val="FF33CC"/>
    <a:srgbClr val="FF00FF"/>
    <a:srgbClr val="000000"/>
    <a:srgbClr val="FAFAFA"/>
    <a:srgbClr val="FFFFFF"/>
    <a:srgbClr val="EAEFF7"/>
    <a:srgbClr val="990000"/>
    <a:srgbClr val="F15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1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1053" y="1352937"/>
            <a:ext cx="1053426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FCFA-D1F3-43FC-AE29-526F40D46AA0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0"/>
            <a:ext cx="35814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581400" y="0"/>
            <a:ext cx="3581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62800" y="0"/>
            <a:ext cx="293292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0095722" y="0"/>
            <a:ext cx="209627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6858000"/>
            <a:ext cx="3581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581400" y="6858000"/>
            <a:ext cx="35814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162800" y="6858000"/>
            <a:ext cx="29329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095722" y="6858000"/>
            <a:ext cx="2096278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2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3451" y="2952009"/>
            <a:ext cx="9738360" cy="1645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Course: Java programming </a:t>
            </a:r>
            <a:r>
              <a:rPr lang="en-US" dirty="0" err="1"/>
              <a:t>i</a:t>
            </a:r>
            <a:endParaRPr lang="en-US" dirty="0"/>
          </a:p>
          <a:p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	</a:t>
            </a: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Mr. Chenda Sovisal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AA4C1-976E-4F7F-9A16-E60E0A0C2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1" y="92060"/>
            <a:ext cx="25527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JLabel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44064"/>
              </p:ext>
            </p:extLst>
          </p:nvPr>
        </p:nvGraphicFramePr>
        <p:xfrm>
          <a:off x="838199" y="2209799"/>
          <a:ext cx="10947400" cy="448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JLabel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JLabel instance with no image and with an empty string for the title.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JLabel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(Icon image)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JLabel instance with the specified image.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720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JLabel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(Icon image, int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horizontalAlignment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JLabel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instance with the specified image and horizontal alignment.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6005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JLabel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(String text)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JLabel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instance with the specified text.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46821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JLabel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(String text, Icon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icon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, int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horizontalAlignment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JLabel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instance with the specified text, image, and horizontal alignment.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9836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JLabel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(String text, int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horizontalAlignment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JLabel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instance with the specified text and horizontal alignment.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3372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8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JLabel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83669"/>
              </p:ext>
            </p:extLst>
          </p:nvPr>
        </p:nvGraphicFramePr>
        <p:xfrm>
          <a:off x="838198" y="2125129"/>
          <a:ext cx="10947401" cy="39534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void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setText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(String text)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text of label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void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setIcon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ImageIcon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icon)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image in label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87073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void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setHorizontalTextPosition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(int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textPosition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Sets the horizontal position of the label's text, relative to its image such as: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LEFT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CENTER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RIGHT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LEADING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TRAILING (the default)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648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29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JLabel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38309"/>
              </p:ext>
            </p:extLst>
          </p:nvPr>
        </p:nvGraphicFramePr>
        <p:xfrm>
          <a:off x="838198" y="2125129"/>
          <a:ext cx="10947401" cy="46466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void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setVerticalTextPosition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(int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textPosition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Sets the vertical position of the label's text, relative to its image such as: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TOP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CENTER (the default)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BOTTOM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80922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void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setForeground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(Color color)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font color of text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92925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void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setIconTextGap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(int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iconTextGap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gap of text to image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65937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void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setBackground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(Color color)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background color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5078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void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setOpaque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boolean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status)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Display background color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0616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JLabel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33231"/>
              </p:ext>
            </p:extLst>
          </p:nvPr>
        </p:nvGraphicFramePr>
        <p:xfrm>
          <a:off x="838198" y="2125129"/>
          <a:ext cx="10947401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void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setVerticalAlignment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(int alignment)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vertical position of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icon+text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within label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void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setHorizontalAlignment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(int alignment)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horizontal position of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icon+text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within label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286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23A95-AB3F-4D30-80A7-01F24CCA8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2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JButton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JButton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63802"/>
              </p:ext>
            </p:extLst>
          </p:nvPr>
        </p:nvGraphicFramePr>
        <p:xfrm>
          <a:off x="838199" y="2209799"/>
          <a:ext cx="10947400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JButton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button with no set text or icon.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JButton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ImageIcon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icon)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button with an icon.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720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JButton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(String text)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button with text.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6005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JButton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(String text,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ImageIcon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icon)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button with initial text and an icon.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4682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19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JButton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699142"/>
              </p:ext>
            </p:extLst>
          </p:nvPr>
        </p:nvGraphicFramePr>
        <p:xfrm>
          <a:off x="838198" y="1989662"/>
          <a:ext cx="10947401" cy="48126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setText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(String text)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text in button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setFocusable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boolean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focusable)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Sets the focusable state of this Component to the specified value. This value overrides the Component's default focusability.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2863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setIcon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(Image icon)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icon for Button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35705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setHorizontalTextPosition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(int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textPosition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Sets the horizontal position of the button’s text, relative to its image such as: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LEFT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CENTER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RIGHT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LEADING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TRAILING (the default)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639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8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JButton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20265"/>
              </p:ext>
            </p:extLst>
          </p:nvPr>
        </p:nvGraphicFramePr>
        <p:xfrm>
          <a:off x="838198" y="2125129"/>
          <a:ext cx="10947401" cy="27263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setVerticalTextPosition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(int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textPosition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Sets the vertical position of the button’s text, relative to its image such as: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TOP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CENTER (the default)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BOTTOM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44258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setEnable(boolean status)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Disable or enable button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1391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0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B60AC-BBDA-4F4D-ADAD-DAD5FC459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8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Chapter 13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0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JTextField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9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JTextField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141247"/>
              </p:ext>
            </p:extLst>
          </p:nvPr>
        </p:nvGraphicFramePr>
        <p:xfrm>
          <a:off x="838199" y="2209799"/>
          <a:ext cx="10947400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JTextField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new TextField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JTextField(String text)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new TextField initialized with the specified text.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720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JTextField(String text, int columns)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new TextField initialized with the specified text and columns.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6005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JTextField(int columns)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new empty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TextField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with the specified number of columns.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4682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3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JTextField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58053"/>
              </p:ext>
            </p:extLst>
          </p:nvPr>
        </p:nvGraphicFramePr>
        <p:xfrm>
          <a:off x="838198" y="1989662"/>
          <a:ext cx="10947401" cy="384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setFont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(Font font)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specific font, size and style for textfield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setForeground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(Color color)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font color for textfield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2863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setBackground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(Color color)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color for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textfield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background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35705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setCaretColor(Color color)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cursor color in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textfield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43159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setEditable(boolean status)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Disable or enable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textfield</a:t>
                      </a:r>
                      <a:endParaRPr lang="en-US" sz="1800" dirty="0">
                        <a:effectLst/>
                        <a:latin typeface="+mn-lt"/>
                        <a:ea typeface="DengXian" panose="02010600030101010101" pitchFamily="2" charset="-122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639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676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0BEFF-0AD4-48A1-A29B-F85B48847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67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JTextArea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32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JTextArea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81204"/>
              </p:ext>
            </p:extLst>
          </p:nvPr>
        </p:nvGraphicFramePr>
        <p:xfrm>
          <a:off x="838199" y="2209799"/>
          <a:ext cx="10947400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JTextArea(String 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text area that displays specified text initially.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JTextArea(int row, int column)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text area with the specified number of rows and columns that displays no text initially.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720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JTextArea(String s, int row, int column)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text area with the specified number of rows and columns that displays specified text.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6005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JTextArea(String 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text area that displays specified text initially.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4682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291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JTextArea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40351"/>
              </p:ext>
            </p:extLst>
          </p:nvPr>
        </p:nvGraphicFramePr>
        <p:xfrm>
          <a:off x="838198" y="1989662"/>
          <a:ext cx="10947401" cy="384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setRows(int rows)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set specified number of rows.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setColumns(int cols)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set specified number of columns.</a:t>
                      </a:r>
                      <a:endParaRPr lang="en-US" sz="1800">
                        <a:effectLst/>
                        <a:latin typeface="+mn-lt"/>
                        <a:ea typeface="DengXian" panose="02010600030101010101" pitchFamily="2" charset="-122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2863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getText()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Get text from textarea.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35705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setText()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text to textarea.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43159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append(String 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append the given text to the end of the document.</a:t>
                      </a:r>
                      <a:endParaRPr lang="en-US" sz="1800" dirty="0">
                        <a:effectLst/>
                        <a:latin typeface="+mn-lt"/>
                        <a:ea typeface="DengXian" panose="02010600030101010101" pitchFamily="2" charset="-122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639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649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6ABB90-12E2-4078-B187-6D4B90B5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5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JPasswordField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12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JPasswordField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93072"/>
              </p:ext>
            </p:extLst>
          </p:nvPr>
        </p:nvGraphicFramePr>
        <p:xfrm>
          <a:off x="838199" y="2209799"/>
          <a:ext cx="10947400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JPasswordField()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Constructs a new JPasswordField, with a default document, null starting text string, and 0 column width.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JPasswordField(int columns)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Constructs a new empty JPasswordField with the specified number of columns.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720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JPasswordField(String text)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Constructs a new JPasswordField initialized with the specified text.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6005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JPasswordField(String text, int columns)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Construct a new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JPasswordField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initialized with the specified text and columns.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4682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14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Introduction to SWING</a:t>
            </a:r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Create Java SWING</a:t>
            </a:r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Layout Manager</a:t>
            </a:r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SWING Components</a:t>
            </a:r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/>
              <a:t>SWING Event Handling</a:t>
            </a:r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endParaRPr lang="en-US" sz="2000" dirty="0"/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endParaRPr lang="en-US" sz="2000" dirty="0"/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endParaRPr lang="en-US" sz="2000" dirty="0"/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endParaRPr lang="en-US" sz="2000" dirty="0"/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33" y="1690688"/>
            <a:ext cx="2292998" cy="31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JPasswordField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94706"/>
              </p:ext>
            </p:extLst>
          </p:nvPr>
        </p:nvGraphicFramePr>
        <p:xfrm>
          <a:off x="838198" y="1989662"/>
          <a:ext cx="10947401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getPassword()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Returns the text contained in this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JPasswordField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725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70A91-2A99-4EDF-BFFC-EDD6CCED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18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JCheckBox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79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JCheckBox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750348"/>
              </p:ext>
            </p:extLst>
          </p:nvPr>
        </p:nvGraphicFramePr>
        <p:xfrm>
          <a:off x="838199" y="2209799"/>
          <a:ext cx="1094740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JCheckBox()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an initially unselected check box button with no text, no icon.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JChechBox(String 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an initially unselected check box with text.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720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JCheckBox(String text, boolean selected)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check box with text and specifies whether or not it is initially selected.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600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192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JCheckBox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5898"/>
              </p:ext>
            </p:extLst>
          </p:nvPr>
        </p:nvGraphicFramePr>
        <p:xfrm>
          <a:off x="838198" y="1989662"/>
          <a:ext cx="10947401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setFocus(boolean status)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Disable or enable focus on checkbox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setFont(Font font)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font for checkbox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2863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setIcon(ImageIcon image)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default icon for checkbox rather than the default checkbox icon.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35705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setSelectedIcon(ImageIcon image)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icon for selected checkbook.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431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725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EFF7D-E21F-4B44-A10D-C68139810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89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10F0A-2758-4083-9F11-6B6C54F99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02" y="1168401"/>
            <a:ext cx="10191054" cy="40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58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JRadioButton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58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JRadioButton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84528"/>
              </p:ext>
            </p:extLst>
          </p:nvPr>
        </p:nvGraphicFramePr>
        <p:xfrm>
          <a:off x="838199" y="2209799"/>
          <a:ext cx="1094740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JRadioButton()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an unselected radio button with no text.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JRadioButton(String 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an unselected radio button with specified text.</a:t>
                      </a:r>
                      <a:endParaRPr lang="en-US" sz="1800">
                        <a:effectLst/>
                        <a:latin typeface="+mn-lt"/>
                        <a:ea typeface="DengXian" panose="02010600030101010101" pitchFamily="2" charset="-122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720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JRadioButton(String s, boolean selected)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radio button with the specified text and selected status.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600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982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JRadioButton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35757"/>
              </p:ext>
            </p:extLst>
          </p:nvPr>
        </p:nvGraphicFramePr>
        <p:xfrm>
          <a:off x="838198" y="1989662"/>
          <a:ext cx="10947401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setIcon(ImageIcon image)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default icon for radio button.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getText()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Get string text from radio button.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2863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ButtonGroup()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35705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add(JRadioButton radiobutton)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Add Radio buttons into a group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23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42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77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3D17B-CE2D-4593-A341-3361C34EF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163" y="1189272"/>
            <a:ext cx="6665673" cy="44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92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ButtonGroup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08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a typeface="DengXian" panose="02010600030101010101" pitchFamily="2" charset="-122"/>
                <a:cs typeface="Arial Unicode MS"/>
              </a:rPr>
              <a:t>ButtonGroup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34731"/>
              </p:ext>
            </p:extLst>
          </p:nvPr>
        </p:nvGraphicFramePr>
        <p:xfrm>
          <a:off x="838199" y="2209799"/>
          <a:ext cx="10947400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ButtonGroup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an object for group.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481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a typeface="DengXian" panose="02010600030101010101" pitchFamily="2" charset="-122"/>
                <a:cs typeface="Arial Unicode MS"/>
              </a:rPr>
              <a:t>ButtonGroup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96433"/>
              </p:ext>
            </p:extLst>
          </p:nvPr>
        </p:nvGraphicFramePr>
        <p:xfrm>
          <a:off x="838198" y="1989662"/>
          <a:ext cx="10947401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add(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JRadioButton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radiobutton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Add Radio buttons into a group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4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JComboBox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71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JComboBox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39880"/>
              </p:ext>
            </p:extLst>
          </p:nvPr>
        </p:nvGraphicFramePr>
        <p:xfrm>
          <a:off x="838199" y="2209799"/>
          <a:ext cx="1094740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JComboBox()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JComboBox with a default data model.</a:t>
                      </a:r>
                      <a:endParaRPr lang="en-US" sz="1800">
                        <a:effectLst/>
                        <a:latin typeface="+mn-lt"/>
                        <a:ea typeface="DengXian" panose="02010600030101010101" pitchFamily="2" charset="-122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JComboBox(Object[] items)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JComboBox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that contains the elements in the specified array.</a:t>
                      </a:r>
                      <a:endParaRPr lang="en-US" sz="1800" dirty="0">
                        <a:effectLst/>
                        <a:latin typeface="+mn-lt"/>
                        <a:ea typeface="DengXian" panose="02010600030101010101" pitchFamily="2" charset="-122"/>
                        <a:cs typeface="Arial Unicode M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72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98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JComboBox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0373"/>
              </p:ext>
            </p:extLst>
          </p:nvPr>
        </p:nvGraphicFramePr>
        <p:xfrm>
          <a:off x="838198" y="1981195"/>
          <a:ext cx="10947401" cy="484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addItem(String string)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add an item to the item list.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removeItem(String string)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delete an item to the item list.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2863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getItemCount()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Get number of all item in combobox.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57583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setEditable(boolean status)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determine whether the JComboBox is editable.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120724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setSelectedIndex(int index)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default selected item.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75169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getSelectedItem()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Get item that is selected.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2460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getSelectedIndex()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Get index item that is selected.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080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619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25D0B-2B2F-4543-AF6E-5245BC4EA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49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JSlider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8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JSlider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59746"/>
              </p:ext>
            </p:extLst>
          </p:nvPr>
        </p:nvGraphicFramePr>
        <p:xfrm>
          <a:off x="838199" y="2209799"/>
          <a:ext cx="10947400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JSlider()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slider with the initial value of 50 and range of 0 to 100.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JSlider(int min, int max)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horizontal slider using the given min and max.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720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JSlider(int min, int max, int value)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horizontal slider using the given min, max and value.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6005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JSlider(int orientation, int min, int max, int value)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slider using the given orientation set by either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JSlider.HORIZONTAL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or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JSlider.VERTICAL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, min, max and value.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6150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23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JFrame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15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JSlider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36664"/>
              </p:ext>
            </p:extLst>
          </p:nvPr>
        </p:nvGraphicFramePr>
        <p:xfrm>
          <a:off x="838198" y="1981195"/>
          <a:ext cx="10947401" cy="4206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setMinorTickSpacing(int 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is used to set the minor tick spacing to the slider.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setMajorTickSpacing(int 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is used to set the major tick spacing to the slider.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2863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setPaintTicks(boolean status)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is used to determine whether tick marks are painted.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57583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setPaintLabels(boolean status)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is used to determine whether labels are painted.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120724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getValue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Get value of slider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2460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addChangeListener()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Register change state event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080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318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A5C27-A3EE-4775-8E6A-BE2AAF8BF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41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JProgressBar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129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JProgressBar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39536"/>
              </p:ext>
            </p:extLst>
          </p:nvPr>
        </p:nvGraphicFramePr>
        <p:xfrm>
          <a:off x="838199" y="2209799"/>
          <a:ext cx="10947400" cy="307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JProgressBar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create a progress bar.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JProgressBar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(int min, int max)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create a progress bar minimum and maximum value.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720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JProgressBar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(int orient, int min, int max)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create a progress bar with the specified orientation can be either Vertical or Horizontal by using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SwingConstants.VERTICAL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and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SwingConstants.HORIZONTAL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constants, minimum and maximum value.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600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385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JProgressBar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14679"/>
              </p:ext>
            </p:extLst>
          </p:nvPr>
        </p:nvGraphicFramePr>
        <p:xfrm>
          <a:off x="838198" y="1981195"/>
          <a:ext cx="10947401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setStringPainted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boolean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status)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determine whether string should be displayed.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setString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(String 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set value to the progress string.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2863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setValue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(int value)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set the current value on the progress bar.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575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409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0645B-5BFC-4C43-A6FA-21805FDF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6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JOptionPane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28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40889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JOptionPane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Note: We can store its value in a variable to do something after get confirm from user.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98447"/>
              </p:ext>
            </p:extLst>
          </p:nvPr>
        </p:nvGraphicFramePr>
        <p:xfrm>
          <a:off x="838198" y="1981195"/>
          <a:ext cx="10947401" cy="44835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showMessageDialog</a:t>
                      </a:r>
                      <a:r>
                        <a:rPr lang="en-US" sz="16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(Component </a:t>
                      </a:r>
                      <a:r>
                        <a:rPr lang="en-US" sz="16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parentComponent</a:t>
                      </a:r>
                      <a:r>
                        <a:rPr lang="en-US" sz="16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, Object message, String title, int </a:t>
                      </a:r>
                      <a:r>
                        <a:rPr lang="en-US" sz="16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messageType</a:t>
                      </a:r>
                      <a:r>
                        <a:rPr lang="en-US" sz="16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create a message dialog with given title and messageType such as ERROR_MESSAGE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INFORMATION_MESSAGE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WARNING_MESSAGE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QUESTION_MESSAGE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PLAIN_MESSAGE.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showConfirmDialog</a:t>
                      </a:r>
                      <a:r>
                        <a:rPr lang="en-US" sz="16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(Component </a:t>
                      </a:r>
                      <a:r>
                        <a:rPr lang="en-US" sz="16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parentComponent</a:t>
                      </a:r>
                      <a:r>
                        <a:rPr lang="en-US" sz="16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, Object message, String title, int </a:t>
                      </a:r>
                      <a:r>
                        <a:rPr lang="en-US" sz="16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messageType</a:t>
                      </a:r>
                      <a:r>
                        <a:rPr lang="en-US" sz="16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create a message dialog with given title and the set of option buttons that appear at the bottom of the dialog such as DEFAULT_OPTION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YES_NO_OPTION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YES_NO_CANCEL_OPTION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OK_CANCEL_OPTION.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2863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showOptionDialog(Component parentComponent, Object message, String title, int messageType, ImageIcon icon, String[] options, int initialValue)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It is used to create a fully customize message dialog.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575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206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0AC40-3E16-4E6A-87E3-D598DA112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24" y="1682221"/>
            <a:ext cx="2514951" cy="1162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A68AB0-0AB6-41F1-97AA-5CDC8CB99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8524" y="1682221"/>
            <a:ext cx="2514951" cy="1162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90E78-5A95-41A5-98F3-E107A2A9E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1525" y="1682221"/>
            <a:ext cx="2514951" cy="1162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31D0A-2546-49DA-B3AE-0A39B55E8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1991" y="4013568"/>
            <a:ext cx="2514951" cy="1162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FCDAE-EABD-4C6B-ACC6-7A671709D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5058" y="4013567"/>
            <a:ext cx="251495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692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JMenuBar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2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JFrame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94909"/>
              </p:ext>
            </p:extLst>
          </p:nvPr>
        </p:nvGraphicFramePr>
        <p:xfrm>
          <a:off x="838199" y="2209799"/>
          <a:ext cx="1094740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JFrame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new, initially invisible Frame.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JFrame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(String title)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new, initially invisible Frame with the specified title.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72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6123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JMenuBar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95656"/>
              </p:ext>
            </p:extLst>
          </p:nvPr>
        </p:nvGraphicFramePr>
        <p:xfrm>
          <a:off x="838199" y="2209799"/>
          <a:ext cx="10947400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JMenuBar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menu bar object.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740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JMenuBar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22885"/>
              </p:ext>
            </p:extLst>
          </p:nvPr>
        </p:nvGraphicFramePr>
        <p:xfrm>
          <a:off x="838198" y="1981195"/>
          <a:ext cx="10947401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add(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 menu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Add object of menu into menu bar.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090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JMenu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513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JMenu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85012"/>
              </p:ext>
            </p:extLst>
          </p:nvPr>
        </p:nvGraphicFramePr>
        <p:xfrm>
          <a:off x="838199" y="2209799"/>
          <a:ext cx="10947400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JMenu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menu object.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6253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JMenu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67288"/>
              </p:ext>
            </p:extLst>
          </p:nvPr>
        </p:nvGraphicFramePr>
        <p:xfrm>
          <a:off x="838198" y="1981195"/>
          <a:ext cx="10947401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add(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 menu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Add object of menu items.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setMnemonic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KeyEvent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key)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shortcut for menu or menuitem. For menu, you need to hold alt plus shortcut.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5063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setIcon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ImageIcon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icon)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icon for menu item.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024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7076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JMenuItem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132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JMenuItem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28065"/>
              </p:ext>
            </p:extLst>
          </p:nvPr>
        </p:nvGraphicFramePr>
        <p:xfrm>
          <a:off x="838199" y="2209799"/>
          <a:ext cx="10947400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JMenuItem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menu object.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463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JMenuItem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59157"/>
              </p:ext>
            </p:extLst>
          </p:nvPr>
        </p:nvGraphicFramePr>
        <p:xfrm>
          <a:off x="838198" y="1981195"/>
          <a:ext cx="10947401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add(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s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Add item as menu.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setMnemonic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KeyEvent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key)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shortcut for menu or menuitem. For menu, you need to hold alt plus shortcut.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5063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setIcon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ImageIcon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icon)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icon for menu item.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024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9956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1B2C1-FB83-4434-BCBA-0736B736D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506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JPanel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8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JFrame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94589"/>
              </p:ext>
            </p:extLst>
          </p:nvPr>
        </p:nvGraphicFramePr>
        <p:xfrm>
          <a:off x="838198" y="2125129"/>
          <a:ext cx="10947401" cy="46466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setTitle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(String title)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title of the frame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setDefaultCloseOperation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(int operation)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Exit out of application. There are options for this such as: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DO_NOTHING_ON_CLOSE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HIDE_ON_CLOSE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DISPOSE_ON_CLOSE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EXIT_ON_CLOSE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720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setIconImage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ImageIcon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image)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Change icon of frame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87073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getContentPane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Change color of background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92925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dispose()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Close frame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70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002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JPanel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209799"/>
          <a:ext cx="1094740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7289800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JPanel()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Creates a new JPanel with a double buffer and a flow layout.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487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JPanel(LayoutManager layout)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Create a new buffered </a:t>
                      </a:r>
                      <a:r>
                        <a:rPr lang="en-US" sz="1800" dirty="0" err="1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JPanel</a:t>
                      </a: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 with the specified layout manager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72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1714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 (con.)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5221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JPanel</a:t>
            </a: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29583-0603-40FF-8343-62D6F3291E89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1981195"/>
          <a:ext cx="10947401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55278">
                  <a:extLst>
                    <a:ext uri="{9D8B030D-6E8A-4147-A177-3AD203B41FA5}">
                      <a16:colId xmlns:a16="http://schemas.microsoft.com/office/drawing/2014/main" val="205371216"/>
                    </a:ext>
                  </a:extLst>
                </a:gridCol>
                <a:gridCol w="6492123">
                  <a:extLst>
                    <a:ext uri="{9D8B030D-6E8A-4147-A177-3AD203B41FA5}">
                      <a16:colId xmlns:a16="http://schemas.microsoft.com/office/drawing/2014/main" val="5343094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9133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setBackground(Color color)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background color of Panel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929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setBounds(int x, int y, int width, int height)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position and size of Panel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2863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setLayout(LayoutManager mgr)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DengXian" panose="02010600030101010101" pitchFamily="2" charset="-122"/>
                          <a:cs typeface="Arial Unicode MS"/>
                        </a:rPr>
                        <a:t>Set the layout manager for this panel.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575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75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A75D3-BCB5-4A74-A593-4A5E49E7A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1080760"/>
            <a:ext cx="462979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4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SWING Components in Java</a:t>
            </a:r>
            <a:br>
              <a:rPr lang="en-US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44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JLabel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3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2361</Words>
  <Application>Microsoft Office PowerPoint</Application>
  <PresentationFormat>Widescreen</PresentationFormat>
  <Paragraphs>449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Arial Narrow</vt:lpstr>
      <vt:lpstr>Gill Sans MT</vt:lpstr>
      <vt:lpstr>Khmer OS Battambang</vt:lpstr>
      <vt:lpstr>Symbol</vt:lpstr>
      <vt:lpstr>Office Theme</vt:lpstr>
      <vt:lpstr>PowerPoint Presentation</vt:lpstr>
      <vt:lpstr>Chapter 13 SWING in Java</vt:lpstr>
      <vt:lpstr>Agenda</vt:lpstr>
      <vt:lpstr>SWING Components in Java</vt:lpstr>
      <vt:lpstr>SWING Components in Java JFrame</vt:lpstr>
      <vt:lpstr>IV. SWING Components in Java</vt:lpstr>
      <vt:lpstr>IV. SWING Components in Java (con.)</vt:lpstr>
      <vt:lpstr>PowerPoint Presentation</vt:lpstr>
      <vt:lpstr>SWING Components in Java JLabel</vt:lpstr>
      <vt:lpstr>IV. SWING Components in Java</vt:lpstr>
      <vt:lpstr>IV. SWING Components in Java (con.)</vt:lpstr>
      <vt:lpstr>IV. SWING Components in Java (con.)</vt:lpstr>
      <vt:lpstr>IV. SWING Components in Java (con.)</vt:lpstr>
      <vt:lpstr>PowerPoint Presentation</vt:lpstr>
      <vt:lpstr>SWING Components in Java JButton</vt:lpstr>
      <vt:lpstr>IV. SWING Components in Java</vt:lpstr>
      <vt:lpstr>IV. SWING Components in Java (con.)</vt:lpstr>
      <vt:lpstr>IV. SWING Components in Java (con.)</vt:lpstr>
      <vt:lpstr>PowerPoint Presentation</vt:lpstr>
      <vt:lpstr>SWING Components in Java JTextField</vt:lpstr>
      <vt:lpstr>IV. SWING Components in Java</vt:lpstr>
      <vt:lpstr>IV. SWING Components in Java (con.)</vt:lpstr>
      <vt:lpstr>PowerPoint Presentation</vt:lpstr>
      <vt:lpstr>SWING Components in Java JTextArea</vt:lpstr>
      <vt:lpstr>IV. SWING Components in Java</vt:lpstr>
      <vt:lpstr>IV. SWING Components in Java (con.)</vt:lpstr>
      <vt:lpstr>PowerPoint Presentation</vt:lpstr>
      <vt:lpstr>SWING Components in Java JPasswordField</vt:lpstr>
      <vt:lpstr>IV. SWING Components in Java</vt:lpstr>
      <vt:lpstr>IV. SWING Components in Java (con.)</vt:lpstr>
      <vt:lpstr>PowerPoint Presentation</vt:lpstr>
      <vt:lpstr>SWING Components in Java JCheckBox</vt:lpstr>
      <vt:lpstr>IV. SWING Components in Java</vt:lpstr>
      <vt:lpstr>IV. SWING Components in Java (con.)</vt:lpstr>
      <vt:lpstr>PowerPoint Presentation</vt:lpstr>
      <vt:lpstr>PowerPoint Presentation</vt:lpstr>
      <vt:lpstr>SWING Components in Java JRadioButton</vt:lpstr>
      <vt:lpstr>IV. SWING Components in Java</vt:lpstr>
      <vt:lpstr>IV. SWING Components in Java (con.)</vt:lpstr>
      <vt:lpstr>PowerPoint Presentation</vt:lpstr>
      <vt:lpstr>SWING Components in Java ButtonGroup</vt:lpstr>
      <vt:lpstr>IV. SWING Components in Java</vt:lpstr>
      <vt:lpstr>IV. SWING Components in Java (con.)</vt:lpstr>
      <vt:lpstr>SWING Components in Java JComboBox</vt:lpstr>
      <vt:lpstr>IV. SWING Components in Java</vt:lpstr>
      <vt:lpstr>IV. SWING Components in Java (con.)</vt:lpstr>
      <vt:lpstr>PowerPoint Presentation</vt:lpstr>
      <vt:lpstr>SWING Components in Java JSlider</vt:lpstr>
      <vt:lpstr>IV. SWING Components in Java</vt:lpstr>
      <vt:lpstr>IV. SWING Components in Java (con.)</vt:lpstr>
      <vt:lpstr>PowerPoint Presentation</vt:lpstr>
      <vt:lpstr>SWING Components in Java JProgressBar</vt:lpstr>
      <vt:lpstr>IV. SWING Components in Java</vt:lpstr>
      <vt:lpstr>IV. SWING Components in Java (con.)</vt:lpstr>
      <vt:lpstr>PowerPoint Presentation</vt:lpstr>
      <vt:lpstr>SWING Components in Java JOptionPane</vt:lpstr>
      <vt:lpstr>IV. SWING Components in Java (con.)</vt:lpstr>
      <vt:lpstr>PowerPoint Presentation</vt:lpstr>
      <vt:lpstr>SWING Components in Java JMenuBar</vt:lpstr>
      <vt:lpstr>IV. SWING Components in Java</vt:lpstr>
      <vt:lpstr>IV. SWING Components in Java (con.)</vt:lpstr>
      <vt:lpstr>SWING Components in Java JMenu</vt:lpstr>
      <vt:lpstr>IV. SWING Components in Java</vt:lpstr>
      <vt:lpstr>IV. SWING Components in Java (con.)</vt:lpstr>
      <vt:lpstr>SWING Components in Java JMenuItem</vt:lpstr>
      <vt:lpstr>IV. SWING Components in Java</vt:lpstr>
      <vt:lpstr>IV. SWING Components in Java (con.)</vt:lpstr>
      <vt:lpstr>PowerPoint Presentation</vt:lpstr>
      <vt:lpstr>SWING Components in Java JPanel</vt:lpstr>
      <vt:lpstr>IV. SWING Components in Java</vt:lpstr>
      <vt:lpstr>IV. SWING Components in Java (con.)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chenda sovisal</cp:lastModifiedBy>
  <cp:revision>331</cp:revision>
  <dcterms:created xsi:type="dcterms:W3CDTF">2019-05-26T09:05:26Z</dcterms:created>
  <dcterms:modified xsi:type="dcterms:W3CDTF">2022-04-30T03:18:29Z</dcterms:modified>
</cp:coreProperties>
</file>