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302" r:id="rId3"/>
    <p:sldId id="257" r:id="rId4"/>
    <p:sldId id="375" r:id="rId5"/>
    <p:sldId id="350" r:id="rId6"/>
    <p:sldId id="376" r:id="rId7"/>
    <p:sldId id="377" r:id="rId8"/>
    <p:sldId id="378" r:id="rId9"/>
    <p:sldId id="380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79" r:id="rId24"/>
    <p:sldId id="381" r:id="rId25"/>
    <p:sldId id="382" r:id="rId26"/>
    <p:sldId id="396" r:id="rId27"/>
    <p:sldId id="397" r:id="rId28"/>
    <p:sldId id="398" r:id="rId29"/>
    <p:sldId id="403" r:id="rId30"/>
    <p:sldId id="399" r:id="rId31"/>
    <p:sldId id="400" r:id="rId32"/>
    <p:sldId id="401" r:id="rId33"/>
    <p:sldId id="40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CC00CC"/>
    <a:srgbClr val="FF33CC"/>
    <a:srgbClr val="FF00FF"/>
    <a:srgbClr val="000000"/>
    <a:srgbClr val="FAFAFA"/>
    <a:srgbClr val="FFFFFF"/>
    <a:srgbClr val="EAEFF7"/>
    <a:srgbClr val="990000"/>
    <a:srgbClr val="F15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1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1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8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61053" y="1352937"/>
            <a:ext cx="10534261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94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3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8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2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2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7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3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4FCFA-D1F3-43FC-AE29-526F40D46AA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0"/>
            <a:ext cx="358140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3581400" y="0"/>
            <a:ext cx="3581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7162800" y="0"/>
            <a:ext cx="293292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10095722" y="0"/>
            <a:ext cx="209627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0" y="6858000"/>
            <a:ext cx="35814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3581400" y="6858000"/>
            <a:ext cx="35814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7162800" y="6858000"/>
            <a:ext cx="293292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10095722" y="6858000"/>
            <a:ext cx="2096278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82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3gu5fmMnrXNaWUJr9egPYgDxuwUH7tk07MzoRskHZjI/edit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33451" y="2952009"/>
            <a:ext cx="9738360" cy="16459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Course: Java programming </a:t>
            </a:r>
            <a:r>
              <a:rPr lang="en-US" dirty="0" err="1"/>
              <a:t>i</a:t>
            </a:r>
            <a:endParaRPr lang="en-US" dirty="0"/>
          </a:p>
          <a:p>
            <a:endParaRPr lang="en-US" sz="1800" dirty="0">
              <a:latin typeface="Arial Narrow" panose="020B0606020202030204" pitchFamily="34" charset="0"/>
            </a:endParaRPr>
          </a:p>
          <a:p>
            <a:r>
              <a:rPr lang="en-US" sz="1800" dirty="0">
                <a:latin typeface="Arial Narrow" panose="020B0606020202030204" pitchFamily="34" charset="0"/>
              </a:rPr>
              <a:t>	</a:t>
            </a:r>
          </a:p>
          <a:p>
            <a:endParaRPr lang="en-US" sz="1800" dirty="0">
              <a:latin typeface="Arial Narrow" panose="020B0606020202030204" pitchFamily="34" charset="0"/>
            </a:endParaRPr>
          </a:p>
          <a:p>
            <a:endParaRPr lang="en-US" sz="1800" dirty="0">
              <a:latin typeface="Arial Narrow" panose="020B0606020202030204" pitchFamily="34" charset="0"/>
            </a:endParaRPr>
          </a:p>
          <a:p>
            <a:endParaRPr lang="en-US" sz="1800" dirty="0">
              <a:latin typeface="Arial Narrow" panose="020B0606020202030204" pitchFamily="34" charset="0"/>
            </a:endParaRPr>
          </a:p>
          <a:p>
            <a:endParaRPr lang="en-US" sz="1800" dirty="0">
              <a:latin typeface="Arial Narrow" panose="020B0606020202030204" pitchFamily="34" charset="0"/>
            </a:endParaRPr>
          </a:p>
          <a:p>
            <a:endParaRPr lang="en-US" sz="1800" dirty="0">
              <a:latin typeface="Arial Narrow" panose="020B0606020202030204" pitchFamily="34" charset="0"/>
            </a:endParaRPr>
          </a:p>
          <a:p>
            <a:endParaRPr lang="en-US" sz="1800" dirty="0">
              <a:latin typeface="Arial Narrow" panose="020B0606020202030204" pitchFamily="34" charset="0"/>
            </a:endParaRPr>
          </a:p>
          <a:p>
            <a:endParaRPr lang="en-US" sz="1800" dirty="0">
              <a:latin typeface="Arial Narrow" panose="020B0606020202030204" pitchFamily="34" charset="0"/>
            </a:endParaRPr>
          </a:p>
          <a:p>
            <a:endParaRPr lang="en-US" sz="1800" dirty="0">
              <a:latin typeface="Arial Narrow" panose="020B0606020202030204" pitchFamily="34" charset="0"/>
            </a:endParaRPr>
          </a:p>
          <a:p>
            <a:r>
              <a:rPr lang="en-US" sz="1800" dirty="0">
                <a:latin typeface="Arial Narrow" panose="020B0606020202030204" pitchFamily="34" charset="0"/>
              </a:rPr>
              <a:t>Mr. Chenda Sovisal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AA4C1-976E-4F7F-9A16-E60E0A0C2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01" y="92060"/>
            <a:ext cx="25527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37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JDBC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5221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JDBC Driver is a software component that enables java application to interact with the database. There are 4 types of JDBC drivers: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JDBC-ODBC bridge driver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Native-API driver (partially java driver)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Network Protocol driver (fully java driver)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Thin driver (fully java driver)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09068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JDBC Driver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(Con.)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52218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ED7D31"/>
                </a:solidFill>
              </a:rPr>
              <a:t>JDBC-ODBC bridge driver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JDBC-ODBC bridge driver uses ODBC driver to connect to the database.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JDBC-ODBC bridge driver converts JDBC method calls into the ODBC function calls.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**This is now discouraged because of thin driver**</a:t>
            </a:r>
          </a:p>
        </p:txBody>
      </p:sp>
    </p:spTree>
    <p:extLst>
      <p:ext uri="{BB962C8B-B14F-4D97-AF65-F5344CB8AC3E}">
        <p14:creationId xmlns:p14="http://schemas.microsoft.com/office/powerpoint/2010/main" val="1223122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JDBC Driver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(Con.)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AA4271-9825-4031-BAFC-6CDBCE067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887" y="2231231"/>
            <a:ext cx="7134225" cy="3657600"/>
          </a:xfrm>
        </p:spPr>
      </p:pic>
    </p:spTree>
    <p:extLst>
      <p:ext uri="{BB962C8B-B14F-4D97-AF65-F5344CB8AC3E}">
        <p14:creationId xmlns:p14="http://schemas.microsoft.com/office/powerpoint/2010/main" val="1286953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JDBC Driver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(Con.)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52218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ED7D31"/>
                </a:solidFill>
              </a:rPr>
              <a:t>JDBC-ODBC bridge driver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CF0419-A32B-4529-9E1B-A2ECEBF478ED}"/>
              </a:ext>
            </a:extLst>
          </p:cNvPr>
          <p:cNvSpPr/>
          <p:nvPr/>
        </p:nvSpPr>
        <p:spPr>
          <a:xfrm>
            <a:off x="838200" y="2184400"/>
            <a:ext cx="4961467" cy="4486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Easy to use.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Can be easily connected to any database.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E8525B-183A-4734-BE89-E6AD7A93EF8B}"/>
              </a:ext>
            </a:extLst>
          </p:cNvPr>
          <p:cNvSpPr/>
          <p:nvPr/>
        </p:nvSpPr>
        <p:spPr>
          <a:xfrm>
            <a:off x="6493932" y="2184400"/>
            <a:ext cx="4961467" cy="448656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Performance degraded because JDBC method call is converted into the ODBC function calls.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ODBC driver needs to be installed on the client machine.</a:t>
            </a:r>
          </a:p>
        </p:txBody>
      </p:sp>
    </p:spTree>
    <p:extLst>
      <p:ext uri="{BB962C8B-B14F-4D97-AF65-F5344CB8AC3E}">
        <p14:creationId xmlns:p14="http://schemas.microsoft.com/office/powerpoint/2010/main" val="2565914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JDBC Driver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(Con.)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52218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ED7D31"/>
                </a:solidFill>
              </a:rPr>
              <a:t>Native-API driver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Native API driver uses the client-side libraries of the database.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driver converts JDBC method calls into native calls of the database API.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It is not written entirely in java.</a:t>
            </a:r>
          </a:p>
        </p:txBody>
      </p:sp>
    </p:spTree>
    <p:extLst>
      <p:ext uri="{BB962C8B-B14F-4D97-AF65-F5344CB8AC3E}">
        <p14:creationId xmlns:p14="http://schemas.microsoft.com/office/powerpoint/2010/main" val="3562370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JDBC Driver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(Con.)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AA4271-9825-4031-BAFC-6CDBCE067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3274" y="2231231"/>
            <a:ext cx="5505450" cy="3657600"/>
          </a:xfrm>
        </p:spPr>
      </p:pic>
    </p:spTree>
    <p:extLst>
      <p:ext uri="{BB962C8B-B14F-4D97-AF65-F5344CB8AC3E}">
        <p14:creationId xmlns:p14="http://schemas.microsoft.com/office/powerpoint/2010/main" val="3100679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JDBC Driver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(Con.)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52218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ED7D31"/>
                </a:solidFill>
              </a:rPr>
              <a:t>Native-API driver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CF0419-A32B-4529-9E1B-A2ECEBF478ED}"/>
              </a:ext>
            </a:extLst>
          </p:cNvPr>
          <p:cNvSpPr/>
          <p:nvPr/>
        </p:nvSpPr>
        <p:spPr>
          <a:xfrm>
            <a:off x="838200" y="2184400"/>
            <a:ext cx="4961467" cy="4486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performance upgraded than JDBC-ODBC bridge driver.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E8525B-183A-4734-BE89-E6AD7A93EF8B}"/>
              </a:ext>
            </a:extLst>
          </p:cNvPr>
          <p:cNvSpPr/>
          <p:nvPr/>
        </p:nvSpPr>
        <p:spPr>
          <a:xfrm>
            <a:off x="6493932" y="2184400"/>
            <a:ext cx="4961467" cy="448656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Native driver needs to be installed on the each client machine.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Vendor client library needs to be installed on client machine.</a:t>
            </a:r>
          </a:p>
        </p:txBody>
      </p:sp>
    </p:spTree>
    <p:extLst>
      <p:ext uri="{BB962C8B-B14F-4D97-AF65-F5344CB8AC3E}">
        <p14:creationId xmlns:p14="http://schemas.microsoft.com/office/powerpoint/2010/main" val="2564807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JDBC Driver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(Con.)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52218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ED7D31"/>
                </a:solidFill>
              </a:rPr>
              <a:t>Network Protocol driver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The Network Protocol driver uses middleware (application server) that converts JDBC calls directly or indirectly into the vendor-specific database protocol.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It is fully written in java.</a:t>
            </a:r>
          </a:p>
        </p:txBody>
      </p:sp>
    </p:spTree>
    <p:extLst>
      <p:ext uri="{BB962C8B-B14F-4D97-AF65-F5344CB8AC3E}">
        <p14:creationId xmlns:p14="http://schemas.microsoft.com/office/powerpoint/2010/main" val="3271626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JDBC Driver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(Con.)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AA4271-9825-4031-BAFC-6CDBCE067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3274" y="2390210"/>
            <a:ext cx="5505450" cy="3339642"/>
          </a:xfrm>
        </p:spPr>
      </p:pic>
    </p:spTree>
    <p:extLst>
      <p:ext uri="{BB962C8B-B14F-4D97-AF65-F5344CB8AC3E}">
        <p14:creationId xmlns:p14="http://schemas.microsoft.com/office/powerpoint/2010/main" val="4207447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JDBC Driver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(Con.)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52218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ED7D31"/>
                </a:solidFill>
              </a:rPr>
              <a:t>Network Protocol driver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CF0419-A32B-4529-9E1B-A2ECEBF478ED}"/>
              </a:ext>
            </a:extLst>
          </p:cNvPr>
          <p:cNvSpPr/>
          <p:nvPr/>
        </p:nvSpPr>
        <p:spPr>
          <a:xfrm>
            <a:off x="838200" y="2184400"/>
            <a:ext cx="4961467" cy="4486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No client side library is required because of application server that can perform many tasks like auditing, load balancing, logging etc.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E8525B-183A-4734-BE89-E6AD7A93EF8B}"/>
              </a:ext>
            </a:extLst>
          </p:cNvPr>
          <p:cNvSpPr/>
          <p:nvPr/>
        </p:nvSpPr>
        <p:spPr>
          <a:xfrm>
            <a:off x="6493932" y="2184400"/>
            <a:ext cx="4961467" cy="448656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Network support is required on client machine.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Requires database-specific coding to be done in the middle tier.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Maintenance of Network Protocol driver becomes costly.</a:t>
            </a:r>
          </a:p>
        </p:txBody>
      </p:sp>
    </p:spTree>
    <p:extLst>
      <p:ext uri="{BB962C8B-B14F-4D97-AF65-F5344CB8AC3E}">
        <p14:creationId xmlns:p14="http://schemas.microsoft.com/office/powerpoint/2010/main" val="416715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>
                <a:latin typeface="Khmer OS Battambang" pitchFamily="2" charset="0"/>
                <a:cs typeface="Khmer OS Battambang" pitchFamily="2" charset="0"/>
              </a:rPr>
              <a:t>Chapter 14</a:t>
            </a:r>
            <a:br>
              <a:rPr lang="en-US" dirty="0">
                <a:latin typeface="Khmer OS Battambang" pitchFamily="2" charset="0"/>
                <a:cs typeface="Khmer OS Battambang" pitchFamily="2" charset="0"/>
              </a:rPr>
            </a:br>
            <a:r>
              <a:rPr lang="en-US" dirty="0"/>
              <a:t>Java Database Connectivity</a:t>
            </a:r>
          </a:p>
        </p:txBody>
      </p:sp>
    </p:spTree>
    <p:extLst>
      <p:ext uri="{BB962C8B-B14F-4D97-AF65-F5344CB8AC3E}">
        <p14:creationId xmlns:p14="http://schemas.microsoft.com/office/powerpoint/2010/main" val="2074108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JDBC Driver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(Con.)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52218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ED7D31"/>
                </a:solidFill>
              </a:rPr>
              <a:t>Thin driver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The thin driver converts JDBC calls directly into the vendor-specific database protocol.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It is fully written in Java language.</a:t>
            </a:r>
          </a:p>
        </p:txBody>
      </p:sp>
    </p:spTree>
    <p:extLst>
      <p:ext uri="{BB962C8B-B14F-4D97-AF65-F5344CB8AC3E}">
        <p14:creationId xmlns:p14="http://schemas.microsoft.com/office/powerpoint/2010/main" val="2163398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JDBC Driver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(Con.)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AA4271-9825-4031-BAFC-6CDBCE067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0668" y="2390210"/>
            <a:ext cx="4090661" cy="3339642"/>
          </a:xfrm>
        </p:spPr>
      </p:pic>
    </p:spTree>
    <p:extLst>
      <p:ext uri="{BB962C8B-B14F-4D97-AF65-F5344CB8AC3E}">
        <p14:creationId xmlns:p14="http://schemas.microsoft.com/office/powerpoint/2010/main" val="1443629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JDBC Driver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(Con.)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52218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ED7D31"/>
                </a:solidFill>
              </a:rPr>
              <a:t>Thin driver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CF0419-A32B-4529-9E1B-A2ECEBF478ED}"/>
              </a:ext>
            </a:extLst>
          </p:cNvPr>
          <p:cNvSpPr/>
          <p:nvPr/>
        </p:nvSpPr>
        <p:spPr>
          <a:xfrm>
            <a:off x="838200" y="2184400"/>
            <a:ext cx="4961467" cy="4486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Better performance than all other drivers.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No software is required at client side or server side.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E8525B-183A-4734-BE89-E6AD7A93EF8B}"/>
              </a:ext>
            </a:extLst>
          </p:cNvPr>
          <p:cNvSpPr/>
          <p:nvPr/>
        </p:nvSpPr>
        <p:spPr>
          <a:xfrm>
            <a:off x="6493932" y="2184400"/>
            <a:ext cx="4961467" cy="448656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Drivers depend on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2288847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>
                <a:latin typeface="Khmer OS Battambang" pitchFamily="2" charset="0"/>
                <a:cs typeface="Khmer OS Battambang" pitchFamily="2" charset="0"/>
              </a:rPr>
              <a:t>Java Database Connectivity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819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Database Connectivity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5221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There are 5 steps to connect any java application with the database using JDBC. These steps are as follows: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Register the Driver class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Create connection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Create statement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Execute queries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Close connection</a:t>
            </a:r>
          </a:p>
        </p:txBody>
      </p:sp>
    </p:spTree>
    <p:extLst>
      <p:ext uri="{BB962C8B-B14F-4D97-AF65-F5344CB8AC3E}">
        <p14:creationId xmlns:p14="http://schemas.microsoft.com/office/powerpoint/2010/main" val="3669032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Database Connectivity Step (Con.)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52218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1. </a:t>
            </a:r>
            <a:r>
              <a:rPr lang="en-US" sz="2400" dirty="0">
                <a:solidFill>
                  <a:srgbClr val="ED7D31"/>
                </a:solidFill>
              </a:rPr>
              <a:t>Register the Driver class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The </a:t>
            </a:r>
            <a:r>
              <a:rPr lang="en-US" sz="2400" dirty="0" err="1">
                <a:solidFill>
                  <a:srgbClr val="ED7D31"/>
                </a:solidFill>
              </a:rPr>
              <a:t>forName</a:t>
            </a:r>
            <a:r>
              <a:rPr lang="en-US" sz="2400" dirty="0">
                <a:solidFill>
                  <a:srgbClr val="ED7D31"/>
                </a:solidFill>
              </a:rPr>
              <a:t>() </a:t>
            </a:r>
            <a:r>
              <a:rPr lang="en-US" sz="2400" dirty="0"/>
              <a:t>method of Class is used to register the driver class. This method is used to dynamically load the driver class.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Syntax: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rgbClr val="ED7D31"/>
                </a:solidFill>
              </a:rPr>
              <a:t>DriverManager.registerDriver</a:t>
            </a:r>
            <a:r>
              <a:rPr lang="en-US" sz="2400" dirty="0">
                <a:solidFill>
                  <a:srgbClr val="ED7D31"/>
                </a:solidFill>
              </a:rPr>
              <a:t>(</a:t>
            </a:r>
            <a:r>
              <a:rPr lang="en-US" sz="2400" dirty="0"/>
              <a:t>Object </a:t>
            </a:r>
            <a:r>
              <a:rPr lang="en-US" sz="2400" dirty="0" err="1"/>
              <a:t>driverClass</a:t>
            </a:r>
            <a:r>
              <a:rPr lang="en-US" sz="2400" dirty="0">
                <a:solidFill>
                  <a:srgbClr val="ED7D31"/>
                </a:solidFill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rgbClr val="ED7D31"/>
                </a:solidFill>
              </a:rPr>
              <a:t>Class.forName</a:t>
            </a:r>
            <a:r>
              <a:rPr lang="en-US" sz="2400" dirty="0">
                <a:solidFill>
                  <a:srgbClr val="ED7D31"/>
                </a:solidFill>
              </a:rPr>
              <a:t>(</a:t>
            </a:r>
            <a:r>
              <a:rPr lang="en-US" sz="2400" dirty="0" err="1"/>
              <a:t>driverName</a:t>
            </a:r>
            <a:r>
              <a:rPr lang="en-US" sz="2400" dirty="0">
                <a:solidFill>
                  <a:srgbClr val="ED7D3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63216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Database Connectivity Step (Con.)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52218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1. </a:t>
            </a:r>
            <a:r>
              <a:rPr lang="en-US" sz="2400" dirty="0">
                <a:solidFill>
                  <a:srgbClr val="ED7D31"/>
                </a:solidFill>
              </a:rPr>
              <a:t>Register the Driver class (con.)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However, that is not required since JDBC 4.0 (JDK 6.0) because the driver manager can detect and load the driver class automatically as long as a suitable JDBC driver present in the </a:t>
            </a:r>
            <a:r>
              <a:rPr lang="en-US" sz="2400" dirty="0" err="1"/>
              <a:t>classpath</a:t>
            </a:r>
            <a:r>
              <a:rPr lang="en-US" sz="2400" dirty="0"/>
              <a:t>.</a:t>
            </a:r>
            <a:endParaRPr lang="en-US" sz="2400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632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Database Connectivity Step (Con.)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49108"/>
            <a:ext cx="11286068" cy="52218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2. </a:t>
            </a:r>
            <a:r>
              <a:rPr lang="en-US" sz="2400" dirty="0">
                <a:solidFill>
                  <a:srgbClr val="ED7D31"/>
                </a:solidFill>
              </a:rPr>
              <a:t>Create the connection object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The </a:t>
            </a:r>
            <a:r>
              <a:rPr lang="en-US" sz="2400" dirty="0" err="1">
                <a:solidFill>
                  <a:srgbClr val="ED7D31"/>
                </a:solidFill>
              </a:rPr>
              <a:t>getConnection</a:t>
            </a:r>
            <a:r>
              <a:rPr lang="en-US" sz="2400" dirty="0">
                <a:solidFill>
                  <a:srgbClr val="ED7D31"/>
                </a:solidFill>
              </a:rPr>
              <a:t>() </a:t>
            </a:r>
            <a:r>
              <a:rPr lang="en-US" sz="2400" dirty="0"/>
              <a:t>method of </a:t>
            </a:r>
            <a:r>
              <a:rPr lang="en-US" sz="2400" dirty="0" err="1"/>
              <a:t>DriverManager</a:t>
            </a:r>
            <a:r>
              <a:rPr lang="en-US" sz="2400" dirty="0"/>
              <a:t> class is used to establish connection with the database.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Syntax: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ED7D31"/>
                </a:solidFill>
              </a:rPr>
              <a:t>Connection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con</a:t>
            </a:r>
            <a:r>
              <a:rPr lang="en-US" sz="2400" dirty="0">
                <a:solidFill>
                  <a:srgbClr val="ED7D31"/>
                </a:solidFill>
              </a:rPr>
              <a:t>=</a:t>
            </a:r>
            <a:r>
              <a:rPr lang="en-US" sz="2400" dirty="0" err="1">
                <a:solidFill>
                  <a:srgbClr val="ED7D31"/>
                </a:solidFill>
              </a:rPr>
              <a:t>DriverManager.getConnection</a:t>
            </a:r>
            <a:r>
              <a:rPr lang="en-US" sz="2400" dirty="0">
                <a:solidFill>
                  <a:srgbClr val="ED7D31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driverURL</a:t>
            </a:r>
            <a:r>
              <a:rPr lang="en-US" sz="2400" dirty="0" err="1">
                <a:solidFill>
                  <a:srgbClr val="ED7D31"/>
                </a:solidFill>
              </a:rPr>
              <a:t>,</a:t>
            </a:r>
            <a:r>
              <a:rPr lang="en-US" sz="2400" dirty="0" err="1">
                <a:solidFill>
                  <a:srgbClr val="FF0000"/>
                </a:solidFill>
              </a:rPr>
              <a:t>user</a:t>
            </a:r>
            <a:r>
              <a:rPr lang="en-US" sz="2400" dirty="0" err="1">
                <a:solidFill>
                  <a:srgbClr val="ED7D31"/>
                </a:solidFill>
              </a:rPr>
              <a:t>,</a:t>
            </a:r>
            <a:r>
              <a:rPr lang="en-US" sz="2400" dirty="0" err="1">
                <a:solidFill>
                  <a:srgbClr val="FF0000"/>
                </a:solidFill>
              </a:rPr>
              <a:t>password</a:t>
            </a:r>
            <a:r>
              <a:rPr lang="en-US" sz="2400" dirty="0">
                <a:solidFill>
                  <a:srgbClr val="ED7D3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33860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Database Connectivity Step (Con.)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49108"/>
            <a:ext cx="11286068" cy="52218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2. </a:t>
            </a:r>
            <a:r>
              <a:rPr lang="en-US" sz="2400" dirty="0">
                <a:solidFill>
                  <a:srgbClr val="ED7D31"/>
                </a:solidFill>
              </a:rPr>
              <a:t>Create the connection object (con.)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</a:rPr>
              <a:t>con</a:t>
            </a:r>
            <a:r>
              <a:rPr lang="en-US" sz="2400" dirty="0">
                <a:solidFill>
                  <a:srgbClr val="ED7D31"/>
                </a:solidFill>
              </a:rPr>
              <a:t> </a:t>
            </a:r>
            <a:r>
              <a:rPr lang="en-US" sz="2400" dirty="0"/>
              <a:t>is the Object of our Connection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C00000"/>
                </a:solidFill>
              </a:rPr>
              <a:t>driverURL</a:t>
            </a:r>
            <a:r>
              <a:rPr lang="en-US" sz="2400" dirty="0"/>
              <a:t> is the </a:t>
            </a:r>
            <a:r>
              <a:rPr lang="en-US" sz="2400" dirty="0" err="1"/>
              <a:t>url</a:t>
            </a:r>
            <a:r>
              <a:rPr lang="en-US" sz="2400" dirty="0"/>
              <a:t> for our database and it will change depend on what database that we are using.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</a:rPr>
              <a:t>user</a:t>
            </a:r>
            <a:r>
              <a:rPr lang="en-US" sz="2400" dirty="0"/>
              <a:t> is username in our database.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</a:rPr>
              <a:t>password</a:t>
            </a:r>
            <a:r>
              <a:rPr lang="en-US" sz="2400" dirty="0"/>
              <a:t> is password in our database.</a:t>
            </a:r>
          </a:p>
        </p:txBody>
      </p:sp>
    </p:spTree>
    <p:extLst>
      <p:ext uri="{BB962C8B-B14F-4D97-AF65-F5344CB8AC3E}">
        <p14:creationId xmlns:p14="http://schemas.microsoft.com/office/powerpoint/2010/main" val="4005804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Database Connectivity Step (Con.)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49108"/>
            <a:ext cx="11286068" cy="52218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ED7D31"/>
                </a:solidFill>
              </a:rPr>
              <a:t>List of Driver name and Driver URL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rgbClr val="ED7D3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hlinkClick r:id="rId2"/>
              </a:rPr>
              <a:t>https://docs.google.com/document/d/13gu5fmMnrXNaWUJr9egPYgDxuwUH7tk07MzoRskHZjI/edit?usp=sharing</a:t>
            </a:r>
            <a:endParaRPr lang="en-US" sz="2400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70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/>
              <a:t>Introduction to Java Database Connectivity</a:t>
            </a:r>
          </a:p>
          <a:p>
            <a:pPr marL="514350" indent="-514350">
              <a:lnSpc>
                <a:spcPct val="150000"/>
              </a:lnSpc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/>
              <a:t>JDBC Drives</a:t>
            </a:r>
          </a:p>
          <a:p>
            <a:pPr marL="514350" indent="-514350">
              <a:lnSpc>
                <a:spcPct val="150000"/>
              </a:lnSpc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/>
              <a:t>JAVA Database Connectivity steps</a:t>
            </a:r>
          </a:p>
          <a:p>
            <a:pPr marL="971550" lvl="1" indent="-514350">
              <a:lnSpc>
                <a:spcPct val="15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US" sz="1600" dirty="0"/>
              <a:t>Register the Driver class</a:t>
            </a:r>
          </a:p>
          <a:p>
            <a:pPr marL="971550" lvl="1" indent="-514350">
              <a:lnSpc>
                <a:spcPct val="15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US" sz="1600" dirty="0"/>
              <a:t>Create connection</a:t>
            </a:r>
          </a:p>
          <a:p>
            <a:pPr marL="971550" lvl="1" indent="-514350">
              <a:lnSpc>
                <a:spcPct val="15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US" sz="1600" dirty="0"/>
              <a:t>Create statement</a:t>
            </a:r>
          </a:p>
          <a:p>
            <a:pPr marL="971550" lvl="1" indent="-514350">
              <a:lnSpc>
                <a:spcPct val="15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US" sz="1600" dirty="0"/>
              <a:t>Execute queries</a:t>
            </a:r>
          </a:p>
          <a:p>
            <a:pPr marL="971550" lvl="1" indent="-514350">
              <a:lnSpc>
                <a:spcPct val="15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US" sz="1600" dirty="0"/>
              <a:t>Close connection</a:t>
            </a:r>
          </a:p>
          <a:p>
            <a:pPr marL="514350" indent="-514350">
              <a:lnSpc>
                <a:spcPct val="150000"/>
              </a:lnSpc>
              <a:buClr>
                <a:schemeClr val="accent2"/>
              </a:buClr>
              <a:buFont typeface="+mj-lt"/>
              <a:buAutoNum type="romanUcPeriod"/>
            </a:pPr>
            <a:endParaRPr lang="en-US" sz="2000" dirty="0"/>
          </a:p>
          <a:p>
            <a:pPr marL="514350" indent="-514350">
              <a:lnSpc>
                <a:spcPct val="150000"/>
              </a:lnSpc>
              <a:buClr>
                <a:schemeClr val="accent2"/>
              </a:buClr>
              <a:buFont typeface="+mj-lt"/>
              <a:buAutoNum type="romanUcPeriod"/>
            </a:pPr>
            <a:endParaRPr lang="en-US" sz="2000" dirty="0"/>
          </a:p>
          <a:p>
            <a:pPr marL="514350" indent="-514350">
              <a:lnSpc>
                <a:spcPct val="150000"/>
              </a:lnSpc>
              <a:buClr>
                <a:schemeClr val="accent2"/>
              </a:buClr>
              <a:buFont typeface="+mj-lt"/>
              <a:buAutoNum type="romanUcPeriod"/>
            </a:pPr>
            <a:endParaRPr lang="en-US" sz="2000" dirty="0"/>
          </a:p>
          <a:p>
            <a:pPr marL="514350" indent="-514350">
              <a:lnSpc>
                <a:spcPct val="150000"/>
              </a:lnSpc>
              <a:buClr>
                <a:schemeClr val="accent2"/>
              </a:buClr>
              <a:buFont typeface="+mj-lt"/>
              <a:buAutoNum type="romanUcPeriod"/>
            </a:pPr>
            <a:endParaRPr lang="en-US" sz="2000" dirty="0"/>
          </a:p>
          <a:p>
            <a:pPr marL="514350" indent="-514350">
              <a:lnSpc>
                <a:spcPct val="150000"/>
              </a:lnSpc>
              <a:buClr>
                <a:schemeClr val="accent2"/>
              </a:buClr>
              <a:buFont typeface="+mj-lt"/>
              <a:buAutoNum type="romanUcPeriod"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633" y="1690688"/>
            <a:ext cx="2292998" cy="31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63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Database Connectivity Step (Con.)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49108"/>
            <a:ext cx="11286068" cy="52218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3. </a:t>
            </a:r>
            <a:r>
              <a:rPr lang="en-US" sz="2400" dirty="0">
                <a:solidFill>
                  <a:srgbClr val="ED7D31"/>
                </a:solidFill>
              </a:rPr>
              <a:t>Create the Statement object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The </a:t>
            </a:r>
            <a:r>
              <a:rPr lang="en-US" sz="2400" dirty="0" err="1">
                <a:solidFill>
                  <a:srgbClr val="ED7D31"/>
                </a:solidFill>
              </a:rPr>
              <a:t>createStatement</a:t>
            </a:r>
            <a:r>
              <a:rPr lang="en-US" sz="2400" dirty="0">
                <a:solidFill>
                  <a:srgbClr val="ED7D31"/>
                </a:solidFill>
              </a:rPr>
              <a:t>() </a:t>
            </a:r>
            <a:r>
              <a:rPr lang="en-US" sz="2400" dirty="0"/>
              <a:t>method of Connection interface is used to create statement. The object of statement is responsible to execute queries with the database.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Syntax: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ED7D31"/>
                </a:solidFill>
              </a:rPr>
              <a:t>Statement </a:t>
            </a:r>
            <a:r>
              <a:rPr lang="en-US" sz="2400" dirty="0" err="1">
                <a:solidFill>
                  <a:srgbClr val="C00000"/>
                </a:solidFill>
              </a:rPr>
              <a:t>stmt</a:t>
            </a:r>
            <a:r>
              <a:rPr lang="en-US" sz="2400" dirty="0">
                <a:solidFill>
                  <a:srgbClr val="ED7D31"/>
                </a:solidFill>
              </a:rPr>
              <a:t>=</a:t>
            </a:r>
            <a:r>
              <a:rPr lang="en-US" sz="2400" dirty="0" err="1">
                <a:solidFill>
                  <a:srgbClr val="C00000"/>
                </a:solidFill>
              </a:rPr>
              <a:t>con</a:t>
            </a:r>
            <a:r>
              <a:rPr lang="en-US" sz="2400" dirty="0" err="1">
                <a:solidFill>
                  <a:srgbClr val="ED7D31"/>
                </a:solidFill>
              </a:rPr>
              <a:t>.createStatement</a:t>
            </a:r>
            <a:r>
              <a:rPr lang="en-US" sz="2400" dirty="0">
                <a:solidFill>
                  <a:srgbClr val="ED7D31"/>
                </a:solidFill>
              </a:rPr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2686907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Database Connectivity Step (Con.)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49108"/>
            <a:ext cx="11286068" cy="52218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4. </a:t>
            </a:r>
            <a:r>
              <a:rPr lang="en-US" sz="2400" dirty="0">
                <a:solidFill>
                  <a:srgbClr val="ED7D31"/>
                </a:solidFill>
              </a:rPr>
              <a:t>Execute the query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The </a:t>
            </a:r>
            <a:r>
              <a:rPr lang="en-US" sz="2400" dirty="0" err="1">
                <a:solidFill>
                  <a:srgbClr val="ED7D31"/>
                </a:solidFill>
              </a:rPr>
              <a:t>executeQuery</a:t>
            </a:r>
            <a:r>
              <a:rPr lang="en-US" sz="2400" dirty="0">
                <a:solidFill>
                  <a:srgbClr val="ED7D31"/>
                </a:solidFill>
              </a:rPr>
              <a:t>() </a:t>
            </a:r>
            <a:r>
              <a:rPr lang="en-US" sz="2400" dirty="0"/>
              <a:t>method of Statement interface is used to execute queries to the database. This method returns the object of </a:t>
            </a:r>
            <a:r>
              <a:rPr lang="en-US" sz="2400" dirty="0" err="1"/>
              <a:t>ResultSet</a:t>
            </a:r>
            <a:r>
              <a:rPr lang="en-US" sz="2400" dirty="0"/>
              <a:t> that can be used to get all the records of a table.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Syntax: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rgbClr val="ED7D31"/>
                </a:solidFill>
              </a:rPr>
              <a:t>ResultSet</a:t>
            </a:r>
            <a:r>
              <a:rPr lang="en-US" sz="2400" dirty="0">
                <a:solidFill>
                  <a:srgbClr val="ED7D31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rs</a:t>
            </a:r>
            <a:r>
              <a:rPr lang="en-US" sz="2400" dirty="0">
                <a:solidFill>
                  <a:srgbClr val="ED7D31"/>
                </a:solidFill>
              </a:rPr>
              <a:t>=</a:t>
            </a:r>
            <a:r>
              <a:rPr lang="en-US" sz="2400" dirty="0" err="1">
                <a:solidFill>
                  <a:srgbClr val="C00000"/>
                </a:solidFill>
              </a:rPr>
              <a:t>stmt</a:t>
            </a:r>
            <a:r>
              <a:rPr lang="en-US" sz="2400" dirty="0" err="1">
                <a:solidFill>
                  <a:srgbClr val="ED7D31"/>
                </a:solidFill>
              </a:rPr>
              <a:t>.executeQuery</a:t>
            </a:r>
            <a:r>
              <a:rPr lang="en-US" sz="2400" dirty="0">
                <a:solidFill>
                  <a:srgbClr val="ED7D31"/>
                </a:solidFill>
              </a:rPr>
              <a:t>(</a:t>
            </a:r>
            <a:r>
              <a:rPr lang="en-US" sz="2400" dirty="0" err="1">
                <a:solidFill>
                  <a:srgbClr val="C00000"/>
                </a:solidFill>
              </a:rPr>
              <a:t>SQLStatment</a:t>
            </a:r>
            <a:r>
              <a:rPr lang="en-US" sz="2400" dirty="0">
                <a:solidFill>
                  <a:srgbClr val="ED7D3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25989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Database Connectivity Step (Con.)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49108"/>
            <a:ext cx="11286068" cy="52218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5. </a:t>
            </a:r>
            <a:r>
              <a:rPr lang="en-US" sz="2400" dirty="0">
                <a:solidFill>
                  <a:srgbClr val="ED7D31"/>
                </a:solidFill>
              </a:rPr>
              <a:t>Close the connection object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By closing connection object statement and </a:t>
            </a:r>
            <a:r>
              <a:rPr lang="en-US" sz="2400" dirty="0" err="1"/>
              <a:t>ResultSet</a:t>
            </a:r>
            <a:r>
              <a:rPr lang="en-US" sz="2400" dirty="0"/>
              <a:t> will be closed automatically. The </a:t>
            </a:r>
            <a:r>
              <a:rPr lang="en-US" sz="2400" dirty="0">
                <a:solidFill>
                  <a:srgbClr val="ED7D31"/>
                </a:solidFill>
              </a:rPr>
              <a:t>close() </a:t>
            </a:r>
            <a:r>
              <a:rPr lang="en-US" sz="2400" dirty="0"/>
              <a:t>method of Connection interface is used to close the connection.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Syntax: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rgbClr val="C00000"/>
                </a:solidFill>
              </a:rPr>
              <a:t>con</a:t>
            </a:r>
            <a:r>
              <a:rPr lang="en-US" sz="2400" dirty="0" err="1">
                <a:solidFill>
                  <a:srgbClr val="ED7D31"/>
                </a:solidFill>
              </a:rPr>
              <a:t>.close</a:t>
            </a:r>
            <a:r>
              <a:rPr lang="en-US" sz="2400" dirty="0">
                <a:solidFill>
                  <a:srgbClr val="ED7D31"/>
                </a:solidFill>
              </a:rPr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3146376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BE60-732D-430F-B40D-8E4D60FB0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373730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>
                <a:latin typeface="Khmer OS Battambang" pitchFamily="2" charset="0"/>
                <a:cs typeface="Khmer OS Battambang" pitchFamily="2" charset="0"/>
              </a:rPr>
              <a:t>Introduction to </a:t>
            </a:r>
            <a:r>
              <a:rPr lang="en-US" dirty="0"/>
              <a:t>Java Database Connectivity</a:t>
            </a:r>
          </a:p>
        </p:txBody>
      </p:sp>
    </p:spTree>
    <p:extLst>
      <p:ext uri="{BB962C8B-B14F-4D97-AF65-F5344CB8AC3E}">
        <p14:creationId xmlns:p14="http://schemas.microsoft.com/office/powerpoint/2010/main" val="288507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Introduction to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JDBC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5221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ED7D31"/>
                </a:solidFill>
              </a:rPr>
              <a:t>Java Database Connectivity </a:t>
            </a:r>
            <a:r>
              <a:rPr lang="en-US" sz="2400" dirty="0"/>
              <a:t>(JDBC) is a Java API to connect and execute the query with the database.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JDBC API uses JDBC drivers to connect with the database.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There are four types of JDBC drivers: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JDBC-ODBC Bridge Driver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Native Driver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Network Protocol Driver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Thin Driver</a:t>
            </a:r>
          </a:p>
        </p:txBody>
      </p:sp>
    </p:spTree>
    <p:extLst>
      <p:ext uri="{BB962C8B-B14F-4D97-AF65-F5344CB8AC3E}">
        <p14:creationId xmlns:p14="http://schemas.microsoft.com/office/powerpoint/2010/main" val="39797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Introduction to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JDBC (</a:t>
            </a:r>
            <a:r>
              <a:rPr lang="en-US" dirty="0" err="1">
                <a:latin typeface="Khmer OS Battambang" pitchFamily="2" charset="0"/>
                <a:cs typeface="Khmer OS Battambang" pitchFamily="2" charset="0"/>
              </a:rPr>
              <a:t>Cont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)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5503F3-4F8C-4B0B-8497-471B3ADDA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15" y="1690688"/>
            <a:ext cx="8058170" cy="3458369"/>
          </a:xfrm>
        </p:spPr>
      </p:pic>
    </p:spTree>
    <p:extLst>
      <p:ext uri="{BB962C8B-B14F-4D97-AF65-F5344CB8AC3E}">
        <p14:creationId xmlns:p14="http://schemas.microsoft.com/office/powerpoint/2010/main" val="99228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Introduction to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JDBC (</a:t>
            </a:r>
            <a:r>
              <a:rPr lang="en-US" dirty="0" err="1">
                <a:latin typeface="Khmer OS Battambang" pitchFamily="2" charset="0"/>
                <a:cs typeface="Khmer OS Battambang" pitchFamily="2" charset="0"/>
              </a:rPr>
              <a:t>Cont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5221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Before JDBC, ODBC API was the database API to connect and execute the query with the database.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But, ODBC API uses ODBC driver which is written in C language (i.e. platform dependent and unsecured).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That is why Java has defined its own API (JDBC API) that uses JDBC drivers (written in Java language).</a:t>
            </a:r>
          </a:p>
        </p:txBody>
      </p:sp>
    </p:spTree>
    <p:extLst>
      <p:ext uri="{BB962C8B-B14F-4D97-AF65-F5344CB8AC3E}">
        <p14:creationId xmlns:p14="http://schemas.microsoft.com/office/powerpoint/2010/main" val="11535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Introduction to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JDBC (Con.)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5221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We can use JDBC API to handle database using Java program and can perform the following activities: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Connect to the database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Execute queries and update statements to the database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Retrieve the result received from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82876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>
                <a:latin typeface="Khmer OS Battambang" pitchFamily="2" charset="0"/>
                <a:cs typeface="Khmer OS Battambang" pitchFamily="2" charset="0"/>
              </a:rPr>
              <a:t>JDBC 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33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ill Sans M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4392</TotalTime>
  <Words>1097</Words>
  <Application>Microsoft Office PowerPoint</Application>
  <PresentationFormat>Widescreen</PresentationFormat>
  <Paragraphs>146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Arial Narrow</vt:lpstr>
      <vt:lpstr>Gill Sans MT</vt:lpstr>
      <vt:lpstr>Khmer OS Battambang</vt:lpstr>
      <vt:lpstr>Wingdings</vt:lpstr>
      <vt:lpstr>Office Theme</vt:lpstr>
      <vt:lpstr>PowerPoint Presentation</vt:lpstr>
      <vt:lpstr>Chapter 14 Java Database Connectivity</vt:lpstr>
      <vt:lpstr>Agenda</vt:lpstr>
      <vt:lpstr>Introduction to Java Database Connectivity</vt:lpstr>
      <vt:lpstr>I. Introduction to JDBC</vt:lpstr>
      <vt:lpstr>I. Introduction to JDBC (Cont)</vt:lpstr>
      <vt:lpstr>I. Introduction to JDBC (Cont)</vt:lpstr>
      <vt:lpstr>I. Introduction to JDBC (Con.)</vt:lpstr>
      <vt:lpstr>JDBC Driver</vt:lpstr>
      <vt:lpstr>II. JDBC Driver</vt:lpstr>
      <vt:lpstr>II. JDBC Driver (Con.)</vt:lpstr>
      <vt:lpstr>II. JDBC Driver (Con.)</vt:lpstr>
      <vt:lpstr>II. JDBC Driver (Con.)</vt:lpstr>
      <vt:lpstr>II. JDBC Driver (Con.)</vt:lpstr>
      <vt:lpstr>II. JDBC Driver (Con.)</vt:lpstr>
      <vt:lpstr>II. JDBC Driver (Con.)</vt:lpstr>
      <vt:lpstr>II. JDBC Driver (Con.)</vt:lpstr>
      <vt:lpstr>II. JDBC Driver (Con.)</vt:lpstr>
      <vt:lpstr>II. JDBC Driver (Con.)</vt:lpstr>
      <vt:lpstr>II. JDBC Driver (Con.)</vt:lpstr>
      <vt:lpstr>II. JDBC Driver (Con.)</vt:lpstr>
      <vt:lpstr>II. JDBC Driver (Con.)</vt:lpstr>
      <vt:lpstr>Java Database Connectivity Step</vt:lpstr>
      <vt:lpstr>III. Database Connectivity Step</vt:lpstr>
      <vt:lpstr>III. Database Connectivity Step (Con.)</vt:lpstr>
      <vt:lpstr>III. Database Connectivity Step (Con.)</vt:lpstr>
      <vt:lpstr>III. Database Connectivity Step (Con.)</vt:lpstr>
      <vt:lpstr>III. Database Connectivity Step (Con.)</vt:lpstr>
      <vt:lpstr>III. Database Connectivity Step (Con.)</vt:lpstr>
      <vt:lpstr>III. Database Connectivity Step (Con.)</vt:lpstr>
      <vt:lpstr>III. Database Connectivity Step (Con.)</vt:lpstr>
      <vt:lpstr>III. Database Connectivity Step (Con.)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chenda sovisal</cp:lastModifiedBy>
  <cp:revision>309</cp:revision>
  <dcterms:created xsi:type="dcterms:W3CDTF">2019-05-26T09:05:26Z</dcterms:created>
  <dcterms:modified xsi:type="dcterms:W3CDTF">2022-05-09T03:36:12Z</dcterms:modified>
</cp:coreProperties>
</file>