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257" r:id="rId4"/>
    <p:sldId id="259" r:id="rId5"/>
    <p:sldId id="339" r:id="rId6"/>
    <p:sldId id="350" r:id="rId7"/>
    <p:sldId id="351" r:id="rId8"/>
    <p:sldId id="340" r:id="rId9"/>
    <p:sldId id="341" r:id="rId10"/>
    <p:sldId id="342" r:id="rId11"/>
    <p:sldId id="343" r:id="rId12"/>
    <p:sldId id="352" r:id="rId13"/>
    <p:sldId id="353" r:id="rId14"/>
    <p:sldId id="354" r:id="rId15"/>
    <p:sldId id="368" r:id="rId16"/>
    <p:sldId id="355" r:id="rId17"/>
    <p:sldId id="356" r:id="rId18"/>
    <p:sldId id="346" r:id="rId19"/>
    <p:sldId id="347" r:id="rId20"/>
    <p:sldId id="348" r:id="rId21"/>
    <p:sldId id="349" r:id="rId22"/>
    <p:sldId id="357" r:id="rId23"/>
    <p:sldId id="358" r:id="rId24"/>
    <p:sldId id="359" r:id="rId25"/>
    <p:sldId id="360" r:id="rId26"/>
    <p:sldId id="361" r:id="rId27"/>
    <p:sldId id="362" r:id="rId28"/>
    <p:sldId id="363" r:id="rId29"/>
    <p:sldId id="364" r:id="rId30"/>
    <p:sldId id="365" r:id="rId31"/>
    <p:sldId id="366" r:id="rId32"/>
    <p:sldId id="367"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AFAFA"/>
    <a:srgbClr val="FFFFFF"/>
    <a:srgbClr val="000000"/>
    <a:srgbClr val="EAEFF7"/>
    <a:srgbClr val="990000"/>
    <a:srgbClr val="F1574D"/>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FCFA-D1F3-43FC-AE29-526F40D46AA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9559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502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2681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cxnSp>
        <p:nvCxnSpPr>
          <p:cNvPr id="7" name="Straight Connector 6"/>
          <p:cNvCxnSpPr/>
          <p:nvPr userDrawn="1"/>
        </p:nvCxnSpPr>
        <p:spPr>
          <a:xfrm>
            <a:off x="961053" y="1352937"/>
            <a:ext cx="10534261"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5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4FCFA-D1F3-43FC-AE29-526F40D46AA0}"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635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4FCFA-D1F3-43FC-AE29-526F40D46AA0}"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1130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4FCFA-D1F3-43FC-AE29-526F40D46AA0}"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0247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4FCFA-D1F3-43FC-AE29-526F40D46AA0}"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3798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4FCFA-D1F3-43FC-AE29-526F40D46AA0}"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542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4621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2048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4FCFA-D1F3-43FC-AE29-526F40D46AA0}" type="datetimeFigureOut">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842D6-3017-45C6-B81C-63D9DA5C2269}" type="slidenum">
              <a:rPr lang="en-US" smtClean="0"/>
              <a:t>‹#›</a:t>
            </a:fld>
            <a:endParaRPr lang="en-US"/>
          </a:p>
        </p:txBody>
      </p:sp>
      <p:cxnSp>
        <p:nvCxnSpPr>
          <p:cNvPr id="13" name="Straight Connector 12"/>
          <p:cNvCxnSpPr/>
          <p:nvPr userDrawn="1"/>
        </p:nvCxnSpPr>
        <p:spPr>
          <a:xfrm>
            <a:off x="0" y="0"/>
            <a:ext cx="3581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581400" y="0"/>
            <a:ext cx="3581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62800" y="0"/>
            <a:ext cx="293292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095722" y="0"/>
            <a:ext cx="20962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0" y="6858000"/>
            <a:ext cx="3581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581400" y="6858000"/>
            <a:ext cx="3581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162800" y="6858000"/>
            <a:ext cx="29329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095722" y="6858000"/>
            <a:ext cx="209627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33451" y="2952009"/>
            <a:ext cx="973836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Course: </a:t>
            </a:r>
            <a:r>
              <a:rPr lang="en-US" dirty="0" smtClean="0"/>
              <a:t>Java programming </a:t>
            </a:r>
            <a:r>
              <a:rPr lang="en-US" dirty="0" err="1" smtClean="0"/>
              <a:t>i</a:t>
            </a:r>
            <a:endParaRPr lang="en-US" dirty="0"/>
          </a:p>
          <a:p>
            <a:endParaRPr lang="en-US" sz="1800" dirty="0">
              <a:latin typeface="Arial Narrow" panose="020B0606020202030204" pitchFamily="34" charset="0"/>
            </a:endParaRPr>
          </a:p>
          <a:p>
            <a:r>
              <a:rPr lang="en-US" sz="1800" dirty="0">
                <a:latin typeface="Arial Narrow" panose="020B0606020202030204" pitchFamily="34" charset="0"/>
              </a:rPr>
              <a:t>	</a:t>
            </a: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r>
              <a:rPr lang="en-US" sz="1800" dirty="0">
                <a:latin typeface="Arial Narrow" panose="020B0606020202030204" pitchFamily="34" charset="0"/>
              </a:rPr>
              <a:t>Mr. Chenda </a:t>
            </a:r>
            <a:r>
              <a:rPr lang="en-US" sz="1800" dirty="0" smtClean="0">
                <a:latin typeface="Arial Narrow" panose="020B0606020202030204" pitchFamily="34" charset="0"/>
              </a:rPr>
              <a:t>Sovisal</a:t>
            </a:r>
            <a:endParaRPr lang="en-US" sz="1800" dirty="0">
              <a:latin typeface="Arial Narrow" panose="020B0606020202030204" pitchFamily="34" charset="0"/>
            </a:endParaRPr>
          </a:p>
        </p:txBody>
      </p:sp>
      <p:pic>
        <p:nvPicPr>
          <p:cNvPr id="5" name="Picture 4">
            <a:extLst>
              <a:ext uri="{FF2B5EF4-FFF2-40B4-BE49-F238E27FC236}">
                <a16:creationId xmlns:a16="http://schemas.microsoft.com/office/drawing/2014/main" id="{D5EAA4C1-976E-4F7F-9A16-E60E0A0C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 y="92060"/>
            <a:ext cx="2552700" cy="1304925"/>
          </a:xfrm>
          <a:prstGeom prst="rect">
            <a:avLst/>
          </a:prstGeom>
        </p:spPr>
      </p:pic>
    </p:spTree>
    <p:extLst>
      <p:ext uri="{BB962C8B-B14F-4D97-AF65-F5344CB8AC3E}">
        <p14:creationId xmlns:p14="http://schemas.microsoft.com/office/powerpoint/2010/main" val="384113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Features of Java</a:t>
            </a:r>
          </a:p>
        </p:txBody>
      </p:sp>
    </p:spTree>
    <p:extLst>
      <p:ext uri="{BB962C8B-B14F-4D97-AF65-F5344CB8AC3E}">
        <p14:creationId xmlns:p14="http://schemas.microsoft.com/office/powerpoint/2010/main" val="142136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Features of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smtClean="0"/>
              <a:t>It is simple and use to code:</a:t>
            </a:r>
          </a:p>
          <a:p>
            <a:pPr marL="0" indent="0">
              <a:lnSpc>
                <a:spcPct val="150000"/>
              </a:lnSpc>
              <a:buNone/>
            </a:pPr>
            <a:endParaRPr lang="en-US" sz="2400" dirty="0" smtClean="0"/>
          </a:p>
          <a:p>
            <a:pPr marL="457200" lvl="1" indent="0">
              <a:lnSpc>
                <a:spcPct val="150000"/>
              </a:lnSpc>
              <a:buNone/>
            </a:pPr>
            <a:r>
              <a:rPr lang="en-US" sz="2000" dirty="0"/>
              <a:t>Java is easy to learn and its syntax is quite simple, clean and easy to </a:t>
            </a:r>
            <a:r>
              <a:rPr lang="en-US" sz="2000" dirty="0" err="1"/>
              <a:t>understand.The</a:t>
            </a:r>
            <a:r>
              <a:rPr lang="en-US" sz="2000" dirty="0"/>
              <a:t> confusing and ambiguous concepts of C++ are either left out in Java or they have been re-implemented in a cleaner way.</a:t>
            </a:r>
          </a:p>
          <a:p>
            <a:pPr marL="457200" lvl="1" indent="0">
              <a:lnSpc>
                <a:spcPct val="150000"/>
              </a:lnSpc>
              <a:buNone/>
            </a:pPr>
            <a:endParaRPr lang="en-US" sz="2000" dirty="0"/>
          </a:p>
          <a:p>
            <a:pPr marL="457200" lvl="1" indent="0">
              <a:lnSpc>
                <a:spcPct val="150000"/>
              </a:lnSpc>
              <a:buNone/>
            </a:pPr>
            <a:r>
              <a:rPr lang="en-US" sz="2000" dirty="0" smtClean="0"/>
              <a:t>Ex </a:t>
            </a:r>
            <a:r>
              <a:rPr lang="en-US" sz="2000" dirty="0"/>
              <a:t>: Pointers and Operator Overloading are not there in java but were an important part of C++.</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63995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Features of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a:t>
            </a:r>
            <a:r>
              <a:rPr lang="en-US" sz="2400" dirty="0" smtClean="0"/>
              <a:t>is Platform </a:t>
            </a:r>
            <a:r>
              <a:rPr lang="en-US" sz="2400" dirty="0"/>
              <a:t>Independent:</a:t>
            </a:r>
          </a:p>
          <a:p>
            <a:pPr marL="0" indent="0">
              <a:lnSpc>
                <a:spcPct val="150000"/>
              </a:lnSpc>
              <a:buNone/>
            </a:pPr>
            <a:endParaRPr lang="en-US" sz="2400" dirty="0" smtClean="0"/>
          </a:p>
          <a:p>
            <a:pPr marL="457200" lvl="1" indent="0">
              <a:lnSpc>
                <a:spcPct val="150000"/>
              </a:lnSpc>
              <a:buNone/>
            </a:pPr>
            <a:r>
              <a:rPr lang="en-US" sz="2000" dirty="0"/>
              <a:t>Unlike other programming languages such as C, C++ </a:t>
            </a:r>
            <a:r>
              <a:rPr lang="en-US" sz="2000" dirty="0" err="1"/>
              <a:t>etc</a:t>
            </a:r>
            <a:r>
              <a:rPr lang="en-US" sz="2000" dirty="0"/>
              <a:t> which are compiled into platform specific machines. Java is guaranteed to be write-once, run-anywhere language.</a:t>
            </a:r>
          </a:p>
          <a:p>
            <a:pPr marL="457200" lvl="1" indent="0">
              <a:lnSpc>
                <a:spcPct val="150000"/>
              </a:lnSpc>
              <a:buNone/>
            </a:pPr>
            <a:endParaRPr lang="en-US" sz="2000" dirty="0"/>
          </a:p>
          <a:p>
            <a:pPr marL="457200" lvl="1" indent="0">
              <a:lnSpc>
                <a:spcPct val="150000"/>
              </a:lnSpc>
              <a:buNone/>
            </a:pPr>
            <a:r>
              <a:rPr lang="en-US" sz="2000" dirty="0"/>
              <a:t>On compilation Java program is compiled into bytecode. This bytecode is platform independent and can be run on any machine, plus this bytecode format also provide security. Any machine with Java Runtime Environment can run Java Programs.</a:t>
            </a:r>
          </a:p>
          <a:p>
            <a:pPr marL="457200" lvl="1" indent="0">
              <a:lnSpc>
                <a:spcPct val="150000"/>
              </a:lnSpc>
              <a:buNone/>
            </a:pPr>
            <a:endParaRPr lang="en-US" sz="20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83666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Features of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a:t>
            </a:r>
            <a:r>
              <a:rPr lang="en-US" sz="2400" dirty="0" smtClean="0"/>
              <a:t>is Platform </a:t>
            </a:r>
            <a:r>
              <a:rPr lang="en-US" sz="2400" dirty="0"/>
              <a:t>Independent:</a:t>
            </a:r>
          </a:p>
          <a:p>
            <a:pPr marL="0" indent="0">
              <a:lnSpc>
                <a:spcPct val="150000"/>
              </a:lnSpc>
              <a:buNone/>
            </a:pPr>
            <a:endParaRPr lang="en-US" sz="2400" dirty="0" smtClean="0"/>
          </a:p>
          <a:p>
            <a:pPr marL="457200" lvl="1" indent="0">
              <a:lnSpc>
                <a:spcPct val="150000"/>
              </a:lnSpc>
              <a:buNone/>
            </a:pPr>
            <a:endParaRPr lang="en-US" sz="2000" dirty="0"/>
          </a:p>
          <a:p>
            <a:pPr>
              <a:lnSpc>
                <a:spcPct val="150000"/>
              </a:lnSpc>
            </a:pPr>
            <a:endParaRPr lang="en-US" sz="2400" dirty="0"/>
          </a:p>
          <a:p>
            <a:pPr>
              <a:lnSpc>
                <a:spcPct val="150000"/>
              </a:lnSpc>
            </a:pPr>
            <a:endParaRPr lang="en-US" sz="2400" dirty="0"/>
          </a:p>
        </p:txBody>
      </p:sp>
      <p:sp>
        <p:nvSpPr>
          <p:cNvPr id="4" name="Rectangle 3"/>
          <p:cNvSpPr/>
          <p:nvPr/>
        </p:nvSpPr>
        <p:spPr>
          <a:xfrm>
            <a:off x="1172095" y="3449782"/>
            <a:ext cx="2310938" cy="131341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solidFill>
                  <a:srgbClr val="ED7D31"/>
                </a:solidFill>
              </a:rPr>
              <a:t>Java Program</a:t>
            </a:r>
            <a:endParaRPr lang="en-US" sz="2800" b="1" dirty="0">
              <a:solidFill>
                <a:srgbClr val="ED7D31"/>
              </a:solidFill>
            </a:endParaRPr>
          </a:p>
        </p:txBody>
      </p:sp>
      <p:sp>
        <p:nvSpPr>
          <p:cNvPr id="5" name="Rectangle 4"/>
          <p:cNvSpPr/>
          <p:nvPr/>
        </p:nvSpPr>
        <p:spPr>
          <a:xfrm>
            <a:off x="5107478" y="3449782"/>
            <a:ext cx="2310938" cy="131341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solidFill>
                  <a:srgbClr val="ED7D31"/>
                </a:solidFill>
              </a:rPr>
              <a:t>Bytecode</a:t>
            </a:r>
            <a:endParaRPr lang="en-US" sz="2800" b="1" dirty="0">
              <a:solidFill>
                <a:srgbClr val="ED7D31"/>
              </a:solidFill>
            </a:endParaRPr>
          </a:p>
        </p:txBody>
      </p:sp>
      <p:sp>
        <p:nvSpPr>
          <p:cNvPr id="6" name="Rectangle 5"/>
          <p:cNvSpPr/>
          <p:nvPr/>
        </p:nvSpPr>
        <p:spPr>
          <a:xfrm>
            <a:off x="9042862" y="2395666"/>
            <a:ext cx="2310938" cy="67056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smtClean="0">
                <a:solidFill>
                  <a:srgbClr val="ED7D31"/>
                </a:solidFill>
              </a:rPr>
              <a:t>Linux OS</a:t>
            </a:r>
            <a:endParaRPr lang="en-US" sz="2400" b="1" dirty="0">
              <a:solidFill>
                <a:srgbClr val="ED7D31"/>
              </a:solidFill>
            </a:endParaRPr>
          </a:p>
        </p:txBody>
      </p:sp>
      <p:sp>
        <p:nvSpPr>
          <p:cNvPr id="7" name="Rectangle 6"/>
          <p:cNvSpPr/>
          <p:nvPr/>
        </p:nvSpPr>
        <p:spPr>
          <a:xfrm>
            <a:off x="9042862" y="3771205"/>
            <a:ext cx="2310938" cy="67056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smtClean="0">
                <a:solidFill>
                  <a:srgbClr val="ED7D31"/>
                </a:solidFill>
              </a:rPr>
              <a:t>Windows OS</a:t>
            </a:r>
            <a:endParaRPr lang="en-US" sz="2400" b="1" dirty="0">
              <a:solidFill>
                <a:srgbClr val="ED7D31"/>
              </a:solidFill>
            </a:endParaRPr>
          </a:p>
        </p:txBody>
      </p:sp>
      <p:sp>
        <p:nvSpPr>
          <p:cNvPr id="8" name="Rectangle 7"/>
          <p:cNvSpPr/>
          <p:nvPr/>
        </p:nvSpPr>
        <p:spPr>
          <a:xfrm>
            <a:off x="9042862" y="5190468"/>
            <a:ext cx="2310938" cy="67056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smtClean="0">
                <a:solidFill>
                  <a:srgbClr val="ED7D31"/>
                </a:solidFill>
              </a:rPr>
              <a:t>Mac OS</a:t>
            </a:r>
            <a:endParaRPr lang="en-US" sz="2400" b="1" dirty="0">
              <a:solidFill>
                <a:srgbClr val="ED7D31"/>
              </a:solidFill>
            </a:endParaRPr>
          </a:p>
        </p:txBody>
      </p:sp>
      <p:cxnSp>
        <p:nvCxnSpPr>
          <p:cNvPr id="10" name="Straight Arrow Connector 9"/>
          <p:cNvCxnSpPr>
            <a:stCxn id="4" idx="3"/>
          </p:cNvCxnSpPr>
          <p:nvPr/>
        </p:nvCxnSpPr>
        <p:spPr>
          <a:xfrm flipV="1">
            <a:off x="3483033" y="4106485"/>
            <a:ext cx="1624445" cy="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1" name="Content Placeholder 2"/>
          <p:cNvSpPr txBox="1">
            <a:spLocks/>
          </p:cNvSpPr>
          <p:nvPr/>
        </p:nvSpPr>
        <p:spPr>
          <a:xfrm>
            <a:off x="3649287" y="3449783"/>
            <a:ext cx="1313411" cy="5735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smtClean="0">
                <a:solidFill>
                  <a:srgbClr val="ED7D31"/>
                </a:solidFill>
              </a:rPr>
              <a:t>compile</a:t>
            </a:r>
            <a:endParaRPr lang="en-US" sz="2400" dirty="0">
              <a:solidFill>
                <a:srgbClr val="ED7D31"/>
              </a:solidFill>
            </a:endParaRPr>
          </a:p>
        </p:txBody>
      </p:sp>
      <p:cxnSp>
        <p:nvCxnSpPr>
          <p:cNvPr id="12" name="Straight Arrow Connector 11"/>
          <p:cNvCxnSpPr/>
          <p:nvPr/>
        </p:nvCxnSpPr>
        <p:spPr>
          <a:xfrm flipV="1">
            <a:off x="7418416" y="4106482"/>
            <a:ext cx="1624445" cy="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endCxn id="6" idx="1"/>
          </p:cNvCxnSpPr>
          <p:nvPr/>
        </p:nvCxnSpPr>
        <p:spPr>
          <a:xfrm flipV="1">
            <a:off x="7418416" y="2730947"/>
            <a:ext cx="1624446" cy="1375539"/>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endCxn id="8" idx="1"/>
          </p:cNvCxnSpPr>
          <p:nvPr/>
        </p:nvCxnSpPr>
        <p:spPr>
          <a:xfrm>
            <a:off x="7418415" y="4089274"/>
            <a:ext cx="1624447" cy="143647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7377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Features of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a:t>
            </a:r>
            <a:r>
              <a:rPr lang="en-US" sz="2400" dirty="0" smtClean="0"/>
              <a:t>Multi </a:t>
            </a:r>
            <a:r>
              <a:rPr lang="en-US" sz="2400" dirty="0"/>
              <a:t>Threading:</a:t>
            </a:r>
          </a:p>
          <a:p>
            <a:pPr marL="0" indent="0">
              <a:lnSpc>
                <a:spcPct val="150000"/>
              </a:lnSpc>
              <a:buNone/>
            </a:pPr>
            <a:endParaRPr lang="en-US" sz="2400" dirty="0" smtClean="0"/>
          </a:p>
          <a:p>
            <a:pPr marL="457200" lvl="1" indent="0">
              <a:lnSpc>
                <a:spcPct val="150000"/>
              </a:lnSpc>
              <a:buNone/>
            </a:pPr>
            <a:r>
              <a:rPr lang="en-US" sz="2000" dirty="0"/>
              <a:t>Java multithreading feature makes it possible to write program that can do many tasks simultaneously. Benefit of multithreading is that it utilizes same memory and other resources to execute multiple threads at the same time, like While typing, grammatical errors are checked along.</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601891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Features of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a:t>
            </a:r>
            <a:r>
              <a:rPr lang="en-US" sz="2400" dirty="0" smtClean="0"/>
              <a:t>Multi </a:t>
            </a:r>
            <a:r>
              <a:rPr lang="en-US" sz="2400" dirty="0"/>
              <a:t>Threading:</a:t>
            </a:r>
          </a:p>
          <a:p>
            <a:pPr marL="0" indent="0">
              <a:lnSpc>
                <a:spcPct val="150000"/>
              </a:lnSpc>
              <a:buNone/>
            </a:pPr>
            <a:endParaRPr lang="en-US" sz="2400" dirty="0" smtClean="0"/>
          </a:p>
          <a:p>
            <a:pPr>
              <a:lnSpc>
                <a:spcPct val="150000"/>
              </a:lnSpc>
            </a:pPr>
            <a:endParaRPr lang="en-US" sz="2400" dirty="0"/>
          </a:p>
          <a:p>
            <a:pPr>
              <a:lnSpc>
                <a:spcPct val="150000"/>
              </a:lnSpc>
            </a:pPr>
            <a:endParaRPr lang="en-US" sz="2400" dirty="0"/>
          </a:p>
        </p:txBody>
      </p:sp>
      <p:pic>
        <p:nvPicPr>
          <p:cNvPr id="4" name="fbvideo">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20134" b="14892"/>
          <a:stretch/>
        </p:blipFill>
        <p:spPr>
          <a:xfrm>
            <a:off x="4281056" y="1811335"/>
            <a:ext cx="3893388" cy="4497186"/>
          </a:xfrm>
          <a:prstGeom prst="rect">
            <a:avLst/>
          </a:prstGeom>
        </p:spPr>
      </p:pic>
    </p:spTree>
    <p:extLst>
      <p:ext uri="{BB962C8B-B14F-4D97-AF65-F5344CB8AC3E}">
        <p14:creationId xmlns:p14="http://schemas.microsoft.com/office/powerpoint/2010/main" val="26277506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Features of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a:t>
            </a:r>
            <a:r>
              <a:rPr lang="en-US" sz="2400" dirty="0" smtClean="0"/>
              <a:t>Open Sources:</a:t>
            </a:r>
            <a:endParaRPr lang="en-US" sz="2400" dirty="0"/>
          </a:p>
          <a:p>
            <a:pPr marL="0" indent="0">
              <a:lnSpc>
                <a:spcPct val="150000"/>
              </a:lnSpc>
              <a:buNone/>
            </a:pPr>
            <a:endParaRPr lang="en-US" sz="2400" dirty="0" smtClean="0"/>
          </a:p>
          <a:p>
            <a:pPr marL="457200" lvl="1" indent="0">
              <a:lnSpc>
                <a:spcPct val="150000"/>
              </a:lnSpc>
              <a:buNone/>
            </a:pPr>
            <a:r>
              <a:rPr lang="en-US" sz="2000" dirty="0" smtClean="0"/>
              <a:t>There are a lot of resourceful of Java. From free unit test to a complete project.</a:t>
            </a:r>
            <a:endParaRPr lang="en-US" sz="20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49258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a:t>
            </a:r>
            <a:r>
              <a:rPr lang="en-US" dirty="0"/>
              <a:t>. Features of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fontScale="92500" lnSpcReduction="10000"/>
          </a:bodyPr>
          <a:lstStyle/>
          <a:p>
            <a:pPr>
              <a:lnSpc>
                <a:spcPct val="150000"/>
              </a:lnSpc>
              <a:buFont typeface="Wingdings" panose="05000000000000000000" pitchFamily="2" charset="2"/>
              <a:buChar char="v"/>
            </a:pPr>
            <a:r>
              <a:rPr lang="en-US" sz="2400" dirty="0"/>
              <a:t>It is Object </a:t>
            </a:r>
            <a:r>
              <a:rPr lang="en-US" sz="2400" dirty="0" smtClean="0"/>
              <a:t>Oriented Programming:</a:t>
            </a:r>
            <a:endParaRPr lang="en-US" sz="2400" dirty="0"/>
          </a:p>
          <a:p>
            <a:pPr marL="0" indent="0">
              <a:lnSpc>
                <a:spcPct val="150000"/>
              </a:lnSpc>
              <a:buNone/>
            </a:pPr>
            <a:endParaRPr lang="en-US" sz="2400" dirty="0" smtClean="0"/>
          </a:p>
          <a:p>
            <a:pPr marL="457200" lvl="1" indent="0">
              <a:lnSpc>
                <a:spcPct val="150000"/>
              </a:lnSpc>
              <a:buNone/>
            </a:pPr>
            <a:r>
              <a:rPr lang="en-US" sz="2000" dirty="0"/>
              <a:t>In java, everything is an object which has some data and </a:t>
            </a:r>
            <a:r>
              <a:rPr lang="en-US" sz="2000" dirty="0" smtClean="0"/>
              <a:t>behavior. </a:t>
            </a:r>
            <a:r>
              <a:rPr lang="en-US" sz="2000" dirty="0"/>
              <a:t>Java can be easily extended as it is based on Object Model. Following are some basic concept of </a:t>
            </a:r>
            <a:r>
              <a:rPr lang="en-US" sz="2000" dirty="0" smtClean="0"/>
              <a:t>OOP's.</a:t>
            </a:r>
          </a:p>
          <a:p>
            <a:pPr marL="914400" lvl="1" indent="-457200">
              <a:lnSpc>
                <a:spcPct val="150000"/>
              </a:lnSpc>
              <a:buFont typeface="+mj-lt"/>
              <a:buAutoNum type="arabicPeriod"/>
            </a:pPr>
            <a:r>
              <a:rPr lang="en-US" sz="2000" dirty="0" smtClean="0"/>
              <a:t>Object</a:t>
            </a:r>
          </a:p>
          <a:p>
            <a:pPr marL="914400" lvl="1" indent="-457200">
              <a:lnSpc>
                <a:spcPct val="150000"/>
              </a:lnSpc>
              <a:buFont typeface="+mj-lt"/>
              <a:buAutoNum type="arabicPeriod"/>
            </a:pPr>
            <a:r>
              <a:rPr lang="en-US" sz="2000" dirty="0" smtClean="0"/>
              <a:t>Class</a:t>
            </a:r>
          </a:p>
          <a:p>
            <a:pPr marL="914400" lvl="1" indent="-457200">
              <a:lnSpc>
                <a:spcPct val="150000"/>
              </a:lnSpc>
              <a:buFont typeface="+mj-lt"/>
              <a:buAutoNum type="arabicPeriod"/>
            </a:pPr>
            <a:r>
              <a:rPr lang="en-US" sz="2000" dirty="0" smtClean="0"/>
              <a:t>Inheritance</a:t>
            </a:r>
          </a:p>
          <a:p>
            <a:pPr marL="914400" lvl="1" indent="-457200">
              <a:lnSpc>
                <a:spcPct val="150000"/>
              </a:lnSpc>
              <a:buFont typeface="+mj-lt"/>
              <a:buAutoNum type="arabicPeriod"/>
            </a:pPr>
            <a:r>
              <a:rPr lang="en-US" sz="2000" dirty="0" smtClean="0"/>
              <a:t>Polymorphism</a:t>
            </a:r>
          </a:p>
          <a:p>
            <a:pPr marL="914400" lvl="1" indent="-457200">
              <a:lnSpc>
                <a:spcPct val="150000"/>
              </a:lnSpc>
              <a:buFont typeface="+mj-lt"/>
              <a:buAutoNum type="arabicPeriod"/>
            </a:pPr>
            <a:r>
              <a:rPr lang="en-US" sz="2000" dirty="0" smtClean="0"/>
              <a:t>Abstraction</a:t>
            </a:r>
          </a:p>
          <a:p>
            <a:pPr marL="914400" lvl="1" indent="-457200">
              <a:lnSpc>
                <a:spcPct val="150000"/>
              </a:lnSpc>
              <a:buFont typeface="+mj-lt"/>
              <a:buAutoNum type="arabicPeriod"/>
            </a:pPr>
            <a:r>
              <a:rPr lang="en-US" sz="2000" dirty="0" smtClean="0"/>
              <a:t>Encapsulation</a:t>
            </a:r>
            <a:endParaRPr lang="en-US" sz="20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38796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Components of Java</a:t>
            </a:r>
          </a:p>
        </p:txBody>
      </p:sp>
    </p:spTree>
    <p:extLst>
      <p:ext uri="{BB962C8B-B14F-4D97-AF65-F5344CB8AC3E}">
        <p14:creationId xmlns:p14="http://schemas.microsoft.com/office/powerpoint/2010/main" val="90348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a:t>Components of Java</a:t>
            </a:r>
          </a:p>
        </p:txBody>
      </p:sp>
      <p:sp>
        <p:nvSpPr>
          <p:cNvPr id="6" name="Rounded Rectangle 5"/>
          <p:cNvSpPr/>
          <p:nvPr/>
        </p:nvSpPr>
        <p:spPr>
          <a:xfrm>
            <a:off x="2184862" y="2252749"/>
            <a:ext cx="7822276" cy="38238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dirty="0" smtClean="0"/>
              <a:t>Java Development Kit (JDK)</a:t>
            </a:r>
            <a:endParaRPr lang="en-US" dirty="0"/>
          </a:p>
        </p:txBody>
      </p:sp>
      <p:sp>
        <p:nvSpPr>
          <p:cNvPr id="7" name="Rounded Rectangle 6"/>
          <p:cNvSpPr/>
          <p:nvPr/>
        </p:nvSpPr>
        <p:spPr>
          <a:xfrm>
            <a:off x="2711335" y="2879222"/>
            <a:ext cx="6698672" cy="279005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Java Runtime Environment (JRE)</a:t>
            </a:r>
            <a:endParaRPr lang="en-US" dirty="0"/>
          </a:p>
        </p:txBody>
      </p:sp>
      <p:sp>
        <p:nvSpPr>
          <p:cNvPr id="8" name="Rectangle 7"/>
          <p:cNvSpPr/>
          <p:nvPr/>
        </p:nvSpPr>
        <p:spPr>
          <a:xfrm>
            <a:off x="5171209" y="3804582"/>
            <a:ext cx="1778924" cy="93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Class Libraries</a:t>
            </a:r>
            <a:endParaRPr lang="en-US" sz="2000" dirty="0"/>
          </a:p>
        </p:txBody>
      </p:sp>
      <p:sp>
        <p:nvSpPr>
          <p:cNvPr id="9" name="Rectangle 8"/>
          <p:cNvSpPr/>
          <p:nvPr/>
        </p:nvSpPr>
        <p:spPr>
          <a:xfrm>
            <a:off x="3051810" y="3804582"/>
            <a:ext cx="1778924" cy="9393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Java Virtual Machine (JVM)</a:t>
            </a:r>
            <a:endParaRPr lang="en-US" sz="2000" dirty="0"/>
          </a:p>
        </p:txBody>
      </p:sp>
      <p:sp>
        <p:nvSpPr>
          <p:cNvPr id="10" name="Rectangle 9"/>
          <p:cNvSpPr/>
          <p:nvPr/>
        </p:nvSpPr>
        <p:spPr>
          <a:xfrm>
            <a:off x="7290608" y="3804582"/>
            <a:ext cx="1778924" cy="93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Other Libraries</a:t>
            </a:r>
            <a:endParaRPr lang="en-US" sz="2000" dirty="0"/>
          </a:p>
        </p:txBody>
      </p:sp>
    </p:spTree>
    <p:extLst>
      <p:ext uri="{BB962C8B-B14F-4D97-AF65-F5344CB8AC3E}">
        <p14:creationId xmlns:p14="http://schemas.microsoft.com/office/powerpoint/2010/main" val="358474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lstStyle/>
          <a:p>
            <a:r>
              <a:rPr lang="en-US" sz="6000" dirty="0" smtClean="0">
                <a:latin typeface="Khmer OS Battambang" pitchFamily="2" charset="0"/>
                <a:cs typeface="Khmer OS Battambang" pitchFamily="2" charset="0"/>
              </a:rPr>
              <a:t>Chapter I</a:t>
            </a:r>
            <a:endParaRPr lang="en-US" dirty="0"/>
          </a:p>
        </p:txBody>
      </p:sp>
      <p:sp>
        <p:nvSpPr>
          <p:cNvPr id="3" name="Subtitle 2"/>
          <p:cNvSpPr>
            <a:spLocks noGrp="1"/>
          </p:cNvSpPr>
          <p:nvPr>
            <p:ph type="subTitle" idx="1"/>
          </p:nvPr>
        </p:nvSpPr>
        <p:spPr>
          <a:xfrm>
            <a:off x="1524000" y="3602038"/>
            <a:ext cx="9144000" cy="1655762"/>
          </a:xfrm>
        </p:spPr>
        <p:txBody>
          <a:bodyPr/>
          <a:lstStyle/>
          <a:p>
            <a:pPr algn="ctr">
              <a:lnSpc>
                <a:spcPct val="150000"/>
              </a:lnSpc>
              <a:buNone/>
            </a:pPr>
            <a:endParaRPr lang="en-US" sz="2400" b="1" dirty="0" smtClean="0">
              <a:solidFill>
                <a:srgbClr val="C93E27"/>
              </a:solidFill>
              <a:latin typeface="Khmer OS Muol Light" pitchFamily="2" charset="0"/>
              <a:cs typeface="Khmer OS Muol Light" pitchFamily="2" charset="0"/>
            </a:endParaRPr>
          </a:p>
          <a:p>
            <a:pPr algn="ctr">
              <a:lnSpc>
                <a:spcPct val="150000"/>
              </a:lnSpc>
              <a:buNone/>
            </a:pPr>
            <a:r>
              <a:rPr lang="en-US" sz="2400" b="1" dirty="0" smtClean="0">
                <a:solidFill>
                  <a:srgbClr val="C93E27"/>
                </a:solidFill>
                <a:latin typeface="Khmer OS Muol Light" pitchFamily="2" charset="0"/>
                <a:cs typeface="Khmer OS Muol Light" pitchFamily="2" charset="0"/>
              </a:rPr>
              <a:t>Introduction </a:t>
            </a:r>
            <a:r>
              <a:rPr lang="en-US" sz="2400" b="1" dirty="0">
                <a:solidFill>
                  <a:srgbClr val="C93E27"/>
                </a:solidFill>
                <a:latin typeface="Khmer OS Muol Light" pitchFamily="2" charset="0"/>
                <a:cs typeface="Khmer OS Muol Light" pitchFamily="2" charset="0"/>
              </a:rPr>
              <a:t>to </a:t>
            </a:r>
            <a:r>
              <a:rPr lang="en-US" b="1" dirty="0" smtClean="0">
                <a:solidFill>
                  <a:srgbClr val="C93E27"/>
                </a:solidFill>
                <a:latin typeface="Khmer OS Muol Light" pitchFamily="2" charset="0"/>
                <a:cs typeface="Khmer OS Muol Light" pitchFamily="2" charset="0"/>
              </a:rPr>
              <a:t>Core Java Programming</a:t>
            </a:r>
            <a:endParaRPr lang="en-US" sz="2400" b="1" dirty="0"/>
          </a:p>
          <a:p>
            <a:endParaRPr lang="en-US" dirty="0"/>
          </a:p>
        </p:txBody>
      </p:sp>
    </p:spTree>
    <p:extLst>
      <p:ext uri="{BB962C8B-B14F-4D97-AF65-F5344CB8AC3E}">
        <p14:creationId xmlns:p14="http://schemas.microsoft.com/office/powerpoint/2010/main" val="207410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Installing Java</a:t>
            </a:r>
          </a:p>
        </p:txBody>
      </p:sp>
    </p:spTree>
    <p:extLst>
      <p:ext uri="{BB962C8B-B14F-4D97-AF65-F5344CB8AC3E}">
        <p14:creationId xmlns:p14="http://schemas.microsoft.com/office/powerpoint/2010/main" val="93674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Java</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JDK</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891" y="2068811"/>
            <a:ext cx="4782217" cy="3620005"/>
          </a:xfrm>
          <a:prstGeom prst="rect">
            <a:avLst/>
          </a:prstGeom>
        </p:spPr>
      </p:pic>
    </p:spTree>
    <p:extLst>
      <p:ext uri="{BB962C8B-B14F-4D97-AF65-F5344CB8AC3E}">
        <p14:creationId xmlns:p14="http://schemas.microsoft.com/office/powerpoint/2010/main" val="294327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JDK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67" y="2068811"/>
            <a:ext cx="4769664" cy="3620005"/>
          </a:xfrm>
          <a:prstGeom prst="rect">
            <a:avLst/>
          </a:prstGeom>
        </p:spPr>
      </p:pic>
    </p:spTree>
    <p:extLst>
      <p:ext uri="{BB962C8B-B14F-4D97-AF65-F5344CB8AC3E}">
        <p14:creationId xmlns:p14="http://schemas.microsoft.com/office/powerpoint/2010/main" val="308204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JDK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67" y="2068811"/>
            <a:ext cx="4769664" cy="3620004"/>
          </a:xfrm>
          <a:prstGeom prst="rect">
            <a:avLst/>
          </a:prstGeom>
        </p:spPr>
      </p:pic>
      <p:sp>
        <p:nvSpPr>
          <p:cNvPr id="5" name="Rectangle 4"/>
          <p:cNvSpPr/>
          <p:nvPr/>
        </p:nvSpPr>
        <p:spPr>
          <a:xfrm>
            <a:off x="3873731" y="4513811"/>
            <a:ext cx="1113905" cy="382385"/>
          </a:xfrm>
          <a:prstGeom prst="rect">
            <a:avLst/>
          </a:prstGeom>
          <a:noFill/>
          <a:ln w="28575">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89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JDK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7797" y="2024146"/>
            <a:ext cx="9196405" cy="4692537"/>
          </a:xfrm>
          <a:prstGeom prst="rect">
            <a:avLst/>
          </a:prstGeom>
        </p:spPr>
      </p:pic>
    </p:spTree>
    <p:extLst>
      <p:ext uri="{BB962C8B-B14F-4D97-AF65-F5344CB8AC3E}">
        <p14:creationId xmlns:p14="http://schemas.microsoft.com/office/powerpoint/2010/main" val="2410818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JDK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67" y="2068811"/>
            <a:ext cx="4769664" cy="3620004"/>
          </a:xfrm>
          <a:prstGeom prst="rect">
            <a:avLst/>
          </a:prstGeom>
        </p:spPr>
      </p:pic>
      <p:sp>
        <p:nvSpPr>
          <p:cNvPr id="5" name="Rectangle 4"/>
          <p:cNvSpPr/>
          <p:nvPr/>
        </p:nvSpPr>
        <p:spPr>
          <a:xfrm>
            <a:off x="6492240" y="5306430"/>
            <a:ext cx="1113905" cy="382385"/>
          </a:xfrm>
          <a:prstGeom prst="rect">
            <a:avLst/>
          </a:prstGeom>
          <a:noFill/>
          <a:ln w="28575">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747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Checking Java have installed yet</a:t>
            </a:r>
          </a:p>
          <a:p>
            <a:pPr marL="0" indent="0">
              <a:lnSpc>
                <a:spcPct val="150000"/>
              </a:lnSpc>
              <a:buNone/>
            </a:pPr>
            <a:r>
              <a:rPr lang="en-US" sz="2400" dirty="0" smtClean="0"/>
              <a:t>In </a:t>
            </a:r>
            <a:r>
              <a:rPr lang="en-US" sz="2400" dirty="0" err="1" smtClean="0"/>
              <a:t>cmd</a:t>
            </a:r>
            <a:r>
              <a:rPr lang="en-US" sz="2400" dirty="0" smtClean="0"/>
              <a:t>, type </a:t>
            </a:r>
            <a:r>
              <a:rPr lang="en-US" sz="2400" dirty="0" smtClean="0">
                <a:solidFill>
                  <a:srgbClr val="ED7D31"/>
                </a:solidFill>
              </a:rPr>
              <a:t>java -version</a:t>
            </a:r>
            <a:endParaRPr lang="en-US" sz="2400" dirty="0" smtClean="0">
              <a:solidFill>
                <a:srgbClr val="ED7D31"/>
              </a:solidFill>
            </a:endParaRPr>
          </a:p>
          <a:p>
            <a:pPr>
              <a:lnSpc>
                <a:spcPct val="150000"/>
              </a:lnSpc>
            </a:pPr>
            <a:endParaRPr lang="en-US" sz="2400" dirty="0"/>
          </a:p>
          <a:p>
            <a:pPr>
              <a:lnSpc>
                <a:spcPct val="150000"/>
              </a:lnSpc>
            </a:pPr>
            <a:endParaRPr lang="en-US" sz="2400" dirty="0" smtClean="0"/>
          </a:p>
          <a:p>
            <a:pPr>
              <a:lnSpc>
                <a:spcPct val="150000"/>
              </a:lnSpc>
            </a:pPr>
            <a:endParaRPr lang="en-US" sz="2400" dirty="0"/>
          </a:p>
          <a:p>
            <a:pPr>
              <a:lnSpc>
                <a:spcPct val="150000"/>
              </a:lnSpc>
            </a:pPr>
            <a:endParaRPr lang="en-US" sz="2400" dirty="0" smtClean="0"/>
          </a:p>
          <a:p>
            <a:pPr>
              <a:lnSpc>
                <a:spcPct val="150000"/>
              </a:lnSpc>
            </a:pPr>
            <a:endParaRPr lang="en-US" sz="2400" dirty="0"/>
          </a:p>
          <a:p>
            <a:pPr>
              <a:lnSpc>
                <a:spcPct val="150000"/>
              </a:lnSpc>
            </a:pPr>
            <a:endParaRPr lang="en-US" sz="2400" dirty="0" smtClean="0"/>
          </a:p>
          <a:p>
            <a:pPr marL="0" indent="0">
              <a:lnSpc>
                <a:spcPct val="150000"/>
              </a:lnSpc>
              <a:buNone/>
            </a:pP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18" y="2668385"/>
            <a:ext cx="7934964" cy="4089022"/>
          </a:xfrm>
          <a:prstGeom prst="rect">
            <a:avLst/>
          </a:prstGeom>
        </p:spPr>
      </p:pic>
    </p:spTree>
    <p:extLst>
      <p:ext uri="{BB962C8B-B14F-4D97-AF65-F5344CB8AC3E}">
        <p14:creationId xmlns:p14="http://schemas.microsoft.com/office/powerpoint/2010/main" val="660455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Checking Java have installed yet</a:t>
            </a:r>
          </a:p>
          <a:p>
            <a:pPr>
              <a:lnSpc>
                <a:spcPct val="150000"/>
              </a:lnSpc>
            </a:pPr>
            <a:endParaRPr lang="en-US" sz="2400" dirty="0"/>
          </a:p>
          <a:p>
            <a:pPr>
              <a:lnSpc>
                <a:spcPct val="150000"/>
              </a:lnSpc>
            </a:pPr>
            <a:endParaRPr lang="en-US" sz="2400" dirty="0" smtClean="0"/>
          </a:p>
          <a:p>
            <a:pPr>
              <a:lnSpc>
                <a:spcPct val="150000"/>
              </a:lnSpc>
            </a:pPr>
            <a:endParaRPr lang="en-US" sz="2400" dirty="0"/>
          </a:p>
          <a:p>
            <a:pPr>
              <a:lnSpc>
                <a:spcPct val="150000"/>
              </a:lnSpc>
            </a:pPr>
            <a:endParaRPr lang="en-US" sz="2400" dirty="0" smtClean="0"/>
          </a:p>
          <a:p>
            <a:pPr>
              <a:lnSpc>
                <a:spcPct val="150000"/>
              </a:lnSpc>
            </a:pPr>
            <a:endParaRPr lang="en-US" sz="2400" dirty="0"/>
          </a:p>
          <a:p>
            <a:pPr>
              <a:lnSpc>
                <a:spcPct val="150000"/>
              </a:lnSpc>
            </a:pPr>
            <a:endParaRPr lang="en-US" sz="2400" dirty="0" smtClean="0"/>
          </a:p>
          <a:p>
            <a:pPr marL="0" indent="0">
              <a:lnSpc>
                <a:spcPct val="150000"/>
              </a:lnSpc>
              <a:buNone/>
            </a:pP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702" y="2078182"/>
            <a:ext cx="7752596" cy="4089022"/>
          </a:xfrm>
          <a:prstGeom prst="rect">
            <a:avLst/>
          </a:prstGeom>
        </p:spPr>
      </p:pic>
    </p:spTree>
    <p:extLst>
      <p:ext uri="{BB962C8B-B14F-4D97-AF65-F5344CB8AC3E}">
        <p14:creationId xmlns:p14="http://schemas.microsoft.com/office/powerpoint/2010/main" val="372443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Java IDE Eclipse</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86" y="2043581"/>
            <a:ext cx="4447427" cy="4574700"/>
          </a:xfrm>
          <a:prstGeom prst="rect">
            <a:avLst/>
          </a:prstGeom>
        </p:spPr>
      </p:pic>
      <p:sp>
        <p:nvSpPr>
          <p:cNvPr id="5" name="Rectangle 4"/>
          <p:cNvSpPr/>
          <p:nvPr/>
        </p:nvSpPr>
        <p:spPr>
          <a:xfrm>
            <a:off x="3922162" y="3617219"/>
            <a:ext cx="4224311" cy="672148"/>
          </a:xfrm>
          <a:prstGeom prst="rect">
            <a:avLst/>
          </a:prstGeom>
          <a:noFill/>
          <a:ln w="28575">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67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Java IDE Eclipse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86" y="2050921"/>
            <a:ext cx="4447427" cy="4560019"/>
          </a:xfrm>
          <a:prstGeom prst="rect">
            <a:avLst/>
          </a:prstGeom>
        </p:spPr>
      </p:pic>
    </p:spTree>
    <p:extLst>
      <p:ext uri="{BB962C8B-B14F-4D97-AF65-F5344CB8AC3E}">
        <p14:creationId xmlns:p14="http://schemas.microsoft.com/office/powerpoint/2010/main" val="116076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514350" indent="-514350">
              <a:lnSpc>
                <a:spcPct val="150000"/>
              </a:lnSpc>
              <a:buClr>
                <a:schemeClr val="accent2"/>
              </a:buClr>
              <a:buFont typeface="+mj-lt"/>
              <a:buAutoNum type="romanUcPeriod"/>
            </a:pPr>
            <a:r>
              <a:rPr lang="en-US" sz="2000" dirty="0" smtClean="0"/>
              <a:t>Introduction to Java</a:t>
            </a:r>
          </a:p>
          <a:p>
            <a:pPr marL="514350" indent="-514350">
              <a:lnSpc>
                <a:spcPct val="150000"/>
              </a:lnSpc>
              <a:buClr>
                <a:schemeClr val="accent2"/>
              </a:buClr>
              <a:buFont typeface="+mj-lt"/>
              <a:buAutoNum type="romanUcPeriod"/>
            </a:pPr>
            <a:r>
              <a:rPr lang="en-US" sz="2000" dirty="0" smtClean="0"/>
              <a:t>Usage of Java</a:t>
            </a:r>
            <a:endParaRPr lang="en-US" sz="2000" dirty="0"/>
          </a:p>
          <a:p>
            <a:pPr marL="514350" indent="-514350">
              <a:lnSpc>
                <a:spcPct val="150000"/>
              </a:lnSpc>
              <a:buClr>
                <a:schemeClr val="accent2"/>
              </a:buClr>
              <a:buFont typeface="+mj-lt"/>
              <a:buAutoNum type="romanUcPeriod"/>
            </a:pPr>
            <a:r>
              <a:rPr lang="en-US" sz="2000" dirty="0" smtClean="0"/>
              <a:t>Features of Java</a:t>
            </a:r>
          </a:p>
          <a:p>
            <a:pPr marL="514350" indent="-514350">
              <a:lnSpc>
                <a:spcPct val="150000"/>
              </a:lnSpc>
              <a:buClr>
                <a:schemeClr val="accent2"/>
              </a:buClr>
              <a:buFont typeface="+mj-lt"/>
              <a:buAutoNum type="romanUcPeriod"/>
            </a:pPr>
            <a:r>
              <a:rPr lang="en-US" sz="2000" dirty="0" smtClean="0"/>
              <a:t>Components of Java</a:t>
            </a:r>
          </a:p>
          <a:p>
            <a:pPr marL="514350" indent="-514350">
              <a:lnSpc>
                <a:spcPct val="150000"/>
              </a:lnSpc>
              <a:buClr>
                <a:schemeClr val="accent2"/>
              </a:buClr>
              <a:buFont typeface="+mj-lt"/>
              <a:buAutoNum type="romanUcPeriod"/>
            </a:pPr>
            <a:r>
              <a:rPr lang="en-US" sz="2000" dirty="0" smtClean="0"/>
              <a:t>Installing Java</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1690688"/>
            <a:ext cx="2292998" cy="3174920"/>
          </a:xfrm>
          <a:prstGeom prst="rect">
            <a:avLst/>
          </a:prstGeom>
        </p:spPr>
      </p:pic>
    </p:spTree>
    <p:extLst>
      <p:ext uri="{BB962C8B-B14F-4D97-AF65-F5344CB8AC3E}">
        <p14:creationId xmlns:p14="http://schemas.microsoft.com/office/powerpoint/2010/main" val="76746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Java IDE Eclipse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286" y="2087852"/>
            <a:ext cx="4447427" cy="4486156"/>
          </a:xfrm>
          <a:prstGeom prst="rect">
            <a:avLst/>
          </a:prstGeom>
        </p:spPr>
      </p:pic>
    </p:spTree>
    <p:extLst>
      <p:ext uri="{BB962C8B-B14F-4D97-AF65-F5344CB8AC3E}">
        <p14:creationId xmlns:p14="http://schemas.microsoft.com/office/powerpoint/2010/main" val="183960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Java IDE Eclipse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005" y="2087852"/>
            <a:ext cx="4381988" cy="4486156"/>
          </a:xfrm>
          <a:prstGeom prst="rect">
            <a:avLst/>
          </a:prstGeom>
        </p:spPr>
      </p:pic>
    </p:spTree>
    <p:extLst>
      <p:ext uri="{BB962C8B-B14F-4D97-AF65-F5344CB8AC3E}">
        <p14:creationId xmlns:p14="http://schemas.microsoft.com/office/powerpoint/2010/main" val="559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a:t>Installing </a:t>
            </a:r>
            <a:r>
              <a:rPr lang="en-US" dirty="0" smtClean="0"/>
              <a:t>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Install Java IDE Eclipse (con.)</a:t>
            </a:r>
            <a:endParaRPr lang="en-US" sz="2400" dirty="0" smtClean="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220" y="2087852"/>
            <a:ext cx="4375557" cy="4486156"/>
          </a:xfrm>
          <a:prstGeom prst="rect">
            <a:avLst/>
          </a:prstGeom>
        </p:spPr>
      </p:pic>
    </p:spTree>
    <p:extLst>
      <p:ext uri="{BB962C8B-B14F-4D97-AF65-F5344CB8AC3E}">
        <p14:creationId xmlns:p14="http://schemas.microsoft.com/office/powerpoint/2010/main" val="810096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buClr>
                <a:schemeClr val="accent2"/>
              </a:buClr>
            </a:pPr>
            <a:r>
              <a:rPr lang="en-US" dirty="0"/>
              <a:t>The End of Chapter </a:t>
            </a:r>
            <a:r>
              <a:rPr lang="en-US" dirty="0" smtClean="0"/>
              <a:t>I</a:t>
            </a:r>
            <a:endParaRPr lang="en-US" dirty="0"/>
          </a:p>
        </p:txBody>
      </p:sp>
      <p:sp>
        <p:nvSpPr>
          <p:cNvPr id="3" name="Subtitle 2"/>
          <p:cNvSpPr>
            <a:spLocks noGrp="1"/>
          </p:cNvSpPr>
          <p:nvPr>
            <p:ph type="subTitle" idx="1"/>
          </p:nvPr>
        </p:nvSpPr>
        <p:spPr/>
        <p:txBody>
          <a:bodyPr/>
          <a:lstStyle/>
          <a:p>
            <a:r>
              <a:rPr lang="en-US" dirty="0" smtClean="0"/>
              <a:t>Let go for the first Demo!!!</a:t>
            </a:r>
            <a:endParaRPr lang="en-US" dirty="0"/>
          </a:p>
        </p:txBody>
      </p:sp>
    </p:spTree>
    <p:extLst>
      <p:ext uri="{BB962C8B-B14F-4D97-AF65-F5344CB8AC3E}">
        <p14:creationId xmlns:p14="http://schemas.microsoft.com/office/powerpoint/2010/main" val="302363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smtClean="0"/>
              <a:t>Introduction to Java</a:t>
            </a:r>
            <a:endParaRPr lang="en-US" dirty="0"/>
          </a:p>
        </p:txBody>
      </p:sp>
    </p:spTree>
    <p:extLst>
      <p:ext uri="{BB962C8B-B14F-4D97-AF65-F5344CB8AC3E}">
        <p14:creationId xmlns:p14="http://schemas.microsoft.com/office/powerpoint/2010/main" val="24802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smtClean="0"/>
              <a:t>Introduction to Java</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Java was developed by Mr. James Gosling, Mike Sheridan, and Patrick </a:t>
            </a:r>
            <a:r>
              <a:rPr lang="en-US" sz="2400" dirty="0" err="1" smtClean="0"/>
              <a:t>Naughton</a:t>
            </a:r>
            <a:r>
              <a:rPr lang="en-US" sz="2400" dirty="0" smtClean="0"/>
              <a:t> at Sun Microsystems In 1991, and publish in 1995.</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359" y="2774671"/>
            <a:ext cx="6288150" cy="3039682"/>
          </a:xfrm>
          <a:prstGeom prst="rect">
            <a:avLst/>
          </a:prstGeom>
        </p:spPr>
      </p:pic>
      <p:sp>
        <p:nvSpPr>
          <p:cNvPr id="5" name="Content Placeholder 2"/>
          <p:cNvSpPr txBox="1">
            <a:spLocks/>
          </p:cNvSpPr>
          <p:nvPr/>
        </p:nvSpPr>
        <p:spPr>
          <a:xfrm>
            <a:off x="3050359" y="5810263"/>
            <a:ext cx="2063063" cy="641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1800" dirty="0" smtClean="0"/>
              <a:t>James Gosling</a:t>
            </a:r>
          </a:p>
        </p:txBody>
      </p:sp>
      <p:sp>
        <p:nvSpPr>
          <p:cNvPr id="6" name="Content Placeholder 2"/>
          <p:cNvSpPr txBox="1">
            <a:spLocks/>
          </p:cNvSpPr>
          <p:nvPr/>
        </p:nvSpPr>
        <p:spPr>
          <a:xfrm>
            <a:off x="7339261" y="5810263"/>
            <a:ext cx="1913023" cy="498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1800" dirty="0" smtClean="0"/>
              <a:t>Mike Sheridan</a:t>
            </a:r>
          </a:p>
        </p:txBody>
      </p:sp>
      <p:sp>
        <p:nvSpPr>
          <p:cNvPr id="7" name="Content Placeholder 2"/>
          <p:cNvSpPr txBox="1">
            <a:spLocks/>
          </p:cNvSpPr>
          <p:nvPr/>
        </p:nvSpPr>
        <p:spPr>
          <a:xfrm>
            <a:off x="5221704" y="5814353"/>
            <a:ext cx="2009275" cy="4941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1800" dirty="0" smtClean="0"/>
              <a:t>Patrick </a:t>
            </a:r>
            <a:r>
              <a:rPr lang="en-US" sz="1800" dirty="0" err="1" smtClean="0"/>
              <a:t>Naughton</a:t>
            </a:r>
            <a:r>
              <a:rPr lang="en-US" sz="1800" dirty="0"/>
              <a:t> </a:t>
            </a:r>
            <a:endParaRPr lang="en-US" sz="1800" dirty="0" smtClean="0"/>
          </a:p>
        </p:txBody>
      </p:sp>
    </p:spTree>
    <p:extLst>
      <p:ext uri="{BB962C8B-B14F-4D97-AF65-F5344CB8AC3E}">
        <p14:creationId xmlns:p14="http://schemas.microsoft.com/office/powerpoint/2010/main" val="30849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smtClean="0"/>
              <a:t>Introduction to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Firstly, Java was called “</a:t>
            </a:r>
            <a:r>
              <a:rPr lang="en-US" sz="2400" dirty="0" err="1" smtClean="0"/>
              <a:t>GreenTalk</a:t>
            </a:r>
            <a:r>
              <a:rPr lang="en-US" sz="2400" dirty="0" smtClean="0"/>
              <a:t>” project.</a:t>
            </a:r>
          </a:p>
          <a:p>
            <a:pPr>
              <a:lnSpc>
                <a:spcPct val="150000"/>
              </a:lnSpc>
            </a:pPr>
            <a:r>
              <a:rPr lang="en-US" sz="2400" dirty="0" smtClean="0"/>
              <a:t>Later in publishing, it was Java.</a:t>
            </a:r>
          </a:p>
          <a:p>
            <a:pPr>
              <a:lnSpc>
                <a:spcPct val="150000"/>
              </a:lnSpc>
            </a:pPr>
            <a:r>
              <a:rPr lang="en-US" sz="2400" dirty="0" smtClean="0"/>
              <a:t>Why Java?</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429125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smtClean="0"/>
              <a:t>Introduction to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smtClean="0"/>
              <a:t>Java was later brought by Oracle.</a:t>
            </a:r>
          </a:p>
          <a:p>
            <a:pPr>
              <a:lnSpc>
                <a:spcPct val="150000"/>
              </a:lnSpc>
            </a:pPr>
            <a:r>
              <a:rPr lang="en-US" sz="2400" dirty="0" smtClean="0"/>
              <a:t>Simple and Easy to use</a:t>
            </a:r>
            <a:endParaRPr lang="en-US" sz="2400" dirty="0"/>
          </a:p>
          <a:p>
            <a:pPr>
              <a:lnSpc>
                <a:spcPct val="150000"/>
              </a:lnSpc>
            </a:pPr>
            <a:r>
              <a:rPr lang="en-US" sz="2400" dirty="0" smtClean="0"/>
              <a:t>Write Once and Run anywhere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21474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Usage of Java</a:t>
            </a:r>
          </a:p>
        </p:txBody>
      </p:sp>
    </p:spTree>
    <p:extLst>
      <p:ext uri="{BB962C8B-B14F-4D97-AF65-F5344CB8AC3E}">
        <p14:creationId xmlns:p14="http://schemas.microsoft.com/office/powerpoint/2010/main" val="13241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Usage </a:t>
            </a:r>
            <a:r>
              <a:rPr lang="en-US" dirty="0"/>
              <a:t>of Java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040" y="1825625"/>
            <a:ext cx="5031920" cy="4351338"/>
          </a:xfrm>
        </p:spPr>
      </p:pic>
    </p:spTree>
    <p:extLst>
      <p:ext uri="{BB962C8B-B14F-4D97-AF65-F5344CB8AC3E}">
        <p14:creationId xmlns:p14="http://schemas.microsoft.com/office/powerpoint/2010/main" val="89579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ill Sans M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673</Words>
  <Application>Microsoft Office PowerPoint</Application>
  <PresentationFormat>Widescreen</PresentationFormat>
  <Paragraphs>131</Paragraphs>
  <Slides>33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Narrow</vt:lpstr>
      <vt:lpstr>Gill Sans MT</vt:lpstr>
      <vt:lpstr>Khmer OS Battambang</vt:lpstr>
      <vt:lpstr>Khmer OS Muol Light</vt:lpstr>
      <vt:lpstr>Wingdings</vt:lpstr>
      <vt:lpstr>Office Theme</vt:lpstr>
      <vt:lpstr>PowerPoint Presentation</vt:lpstr>
      <vt:lpstr>Chapter I</vt:lpstr>
      <vt:lpstr>Agenda</vt:lpstr>
      <vt:lpstr>Introduction to Java</vt:lpstr>
      <vt:lpstr>I. Introduction to Java</vt:lpstr>
      <vt:lpstr>I. Introduction to Java (con.)</vt:lpstr>
      <vt:lpstr>I. Introduction to Java (con.)</vt:lpstr>
      <vt:lpstr>Usage of Java</vt:lpstr>
      <vt:lpstr>II. Usage of Java</vt:lpstr>
      <vt:lpstr>Features of Java</vt:lpstr>
      <vt:lpstr>III. Features of Java (con.)</vt:lpstr>
      <vt:lpstr>III. Features of Java (con.)</vt:lpstr>
      <vt:lpstr>III. Features of Java (con.)</vt:lpstr>
      <vt:lpstr>III. Features of Java (con.)</vt:lpstr>
      <vt:lpstr>III. Features of Java (con.)</vt:lpstr>
      <vt:lpstr>III. Features of Java (con.)</vt:lpstr>
      <vt:lpstr>III. Features of Java (con.)</vt:lpstr>
      <vt:lpstr>Components of Java</vt:lpstr>
      <vt:lpstr>IV. Components of Java</vt:lpstr>
      <vt:lpstr>Installing Java</vt:lpstr>
      <vt:lpstr>V. Installing Java</vt:lpstr>
      <vt:lpstr>V. Installing Java (con.)</vt:lpstr>
      <vt:lpstr>V. Installing Java (con.)</vt:lpstr>
      <vt:lpstr>V. Installing Java (con.)</vt:lpstr>
      <vt:lpstr>V. Installing Java (con.)</vt:lpstr>
      <vt:lpstr>V. Installing Java (con.)</vt:lpstr>
      <vt:lpstr>V. Installing Java (con.)</vt:lpstr>
      <vt:lpstr>V. Installing Java (con.)</vt:lpstr>
      <vt:lpstr>V. Installing Java (con.)</vt:lpstr>
      <vt:lpstr>V. Installing Java (con.)</vt:lpstr>
      <vt:lpstr>V. Installing Java (con.)</vt:lpstr>
      <vt:lpstr>V. Installing Java (con.)</vt:lpstr>
      <vt:lpstr>The End of Chapter 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LEC</cp:lastModifiedBy>
  <cp:revision>104</cp:revision>
  <dcterms:created xsi:type="dcterms:W3CDTF">2019-05-26T09:05:26Z</dcterms:created>
  <dcterms:modified xsi:type="dcterms:W3CDTF">2021-10-19T06:33:19Z</dcterms:modified>
</cp:coreProperties>
</file>