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1" r:id="rId2"/>
    <p:sldId id="302" r:id="rId3"/>
    <p:sldId id="257" r:id="rId4"/>
    <p:sldId id="259" r:id="rId5"/>
    <p:sldId id="339" r:id="rId6"/>
    <p:sldId id="341" r:id="rId7"/>
    <p:sldId id="344" r:id="rId8"/>
    <p:sldId id="347" r:id="rId9"/>
    <p:sldId id="348" r:id="rId10"/>
    <p:sldId id="349" r:id="rId11"/>
    <p:sldId id="350" r:id="rId12"/>
    <p:sldId id="351" r:id="rId13"/>
    <p:sldId id="352" r:id="rId14"/>
    <p:sldId id="354" r:id="rId15"/>
    <p:sldId id="353" r:id="rId16"/>
    <p:sldId id="355" r:id="rId17"/>
    <p:sldId id="356" r:id="rId18"/>
    <p:sldId id="357" r:id="rId19"/>
    <p:sldId id="3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FAFAFA"/>
    <a:srgbClr val="FFFFFF"/>
    <a:srgbClr val="000000"/>
    <a:srgbClr val="EAEFF7"/>
    <a:srgbClr val="990000"/>
    <a:srgbClr val="F1574D"/>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FE4FCFA-D1F3-43FC-AE29-526F40D46AA0}"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1955918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E4FCFA-D1F3-43FC-AE29-526F40D46AA0}"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502415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E4FCFA-D1F3-43FC-AE29-526F40D46AA0}"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1268183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E4FCFA-D1F3-43FC-AE29-526F40D46AA0}"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842D6-3017-45C6-B81C-63D9DA5C2269}" type="slidenum">
              <a:rPr lang="en-US" smtClean="0"/>
              <a:t>‹#›</a:t>
            </a:fld>
            <a:endParaRPr lang="en-US"/>
          </a:p>
        </p:txBody>
      </p:sp>
      <p:cxnSp>
        <p:nvCxnSpPr>
          <p:cNvPr id="7" name="Straight Connector 6"/>
          <p:cNvCxnSpPr/>
          <p:nvPr userDrawn="1"/>
        </p:nvCxnSpPr>
        <p:spPr>
          <a:xfrm>
            <a:off x="961053" y="1352937"/>
            <a:ext cx="10534261" cy="0"/>
          </a:xfrm>
          <a:prstGeom prst="line">
            <a:avLst/>
          </a:prstGeom>
          <a:ln w="1905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35947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E4FCFA-D1F3-43FC-AE29-526F40D46AA0}"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1635939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FE4FCFA-D1F3-43FC-AE29-526F40D46AA0}" type="datetimeFigureOut">
              <a:rPr lang="en-US" smtClean="0"/>
              <a:t>10/29/2021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3113086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FE4FCFA-D1F3-43FC-AE29-526F40D46AA0}" type="datetimeFigureOut">
              <a:rPr lang="en-US" smtClean="0"/>
              <a:t>10/29/2021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1024732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E4FCFA-D1F3-43FC-AE29-526F40D46AA0}" type="datetimeFigureOut">
              <a:rPr lang="en-US" smtClean="0"/>
              <a:t>10/29/2021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1379824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E4FCFA-D1F3-43FC-AE29-526F40D46AA0}" type="datetimeFigureOut">
              <a:rPr lang="en-US" smtClean="0"/>
              <a:t>10/29/2021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3542727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E4FCFA-D1F3-43FC-AE29-526F40D46AA0}" type="datetimeFigureOut">
              <a:rPr lang="en-US" smtClean="0"/>
              <a:t>10/29/2021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1462170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E4FCFA-D1F3-43FC-AE29-526F40D46AA0}" type="datetimeFigureOut">
              <a:rPr lang="en-US" smtClean="0"/>
              <a:t>10/29/2021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E842D6-3017-45C6-B81C-63D9DA5C2269}" type="slidenum">
              <a:rPr lang="en-US" smtClean="0"/>
              <a:t>‹#›</a:t>
            </a:fld>
            <a:endParaRPr lang="en-US"/>
          </a:p>
        </p:txBody>
      </p:sp>
    </p:spTree>
    <p:extLst>
      <p:ext uri="{BB962C8B-B14F-4D97-AF65-F5344CB8AC3E}">
        <p14:creationId xmlns:p14="http://schemas.microsoft.com/office/powerpoint/2010/main" val="2048535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E4FCFA-D1F3-43FC-AE29-526F40D46AA0}" type="datetimeFigureOut">
              <a:rPr lang="en-US" smtClean="0"/>
              <a:t>10/29/2021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E842D6-3017-45C6-B81C-63D9DA5C2269}" type="slidenum">
              <a:rPr lang="en-US" smtClean="0"/>
              <a:t>‹#›</a:t>
            </a:fld>
            <a:endParaRPr lang="en-US"/>
          </a:p>
        </p:txBody>
      </p:sp>
      <p:cxnSp>
        <p:nvCxnSpPr>
          <p:cNvPr id="13" name="Straight Connector 12"/>
          <p:cNvCxnSpPr/>
          <p:nvPr userDrawn="1"/>
        </p:nvCxnSpPr>
        <p:spPr>
          <a:xfrm>
            <a:off x="0" y="0"/>
            <a:ext cx="3581400"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3581400" y="0"/>
            <a:ext cx="3581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7162800" y="0"/>
            <a:ext cx="2932922"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0095722" y="0"/>
            <a:ext cx="2096278"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0" y="6858000"/>
            <a:ext cx="35814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3581400" y="6858000"/>
            <a:ext cx="3581400"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7162800" y="6858000"/>
            <a:ext cx="2932922"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10095722" y="6858000"/>
            <a:ext cx="2096278"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5822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633451" y="2952009"/>
            <a:ext cx="9738360" cy="1645920"/>
          </a:xfrm>
          <a:prstGeom prst="rect">
            <a:avLst/>
          </a:prstGeom>
        </p:spPr>
        <p:txBody>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dirty="0"/>
              <a:t>Course: </a:t>
            </a:r>
            <a:r>
              <a:rPr lang="en-US" dirty="0" smtClean="0"/>
              <a:t>Java programming </a:t>
            </a:r>
            <a:r>
              <a:rPr lang="en-US" dirty="0" err="1" smtClean="0"/>
              <a:t>i</a:t>
            </a:r>
            <a:endParaRPr lang="en-US" dirty="0"/>
          </a:p>
          <a:p>
            <a:endParaRPr lang="en-US" sz="1800" dirty="0">
              <a:latin typeface="Arial Narrow" panose="020B0606020202030204" pitchFamily="34" charset="0"/>
            </a:endParaRPr>
          </a:p>
          <a:p>
            <a:r>
              <a:rPr lang="en-US" sz="1800" dirty="0">
                <a:latin typeface="Arial Narrow" panose="020B0606020202030204" pitchFamily="34" charset="0"/>
              </a:rPr>
              <a:t>	</a:t>
            </a:r>
          </a:p>
          <a:p>
            <a:endParaRPr lang="en-US" sz="1800" dirty="0">
              <a:latin typeface="Arial Narrow" panose="020B0606020202030204" pitchFamily="34" charset="0"/>
            </a:endParaRPr>
          </a:p>
          <a:p>
            <a:endParaRPr lang="en-US" sz="1800" dirty="0">
              <a:latin typeface="Arial Narrow" panose="020B0606020202030204" pitchFamily="34" charset="0"/>
            </a:endParaRPr>
          </a:p>
          <a:p>
            <a:endParaRPr lang="en-US" sz="1800" dirty="0">
              <a:latin typeface="Arial Narrow" panose="020B0606020202030204" pitchFamily="34" charset="0"/>
            </a:endParaRPr>
          </a:p>
          <a:p>
            <a:endParaRPr lang="en-US" sz="1800" dirty="0">
              <a:latin typeface="Arial Narrow" panose="020B0606020202030204" pitchFamily="34" charset="0"/>
            </a:endParaRPr>
          </a:p>
          <a:p>
            <a:endParaRPr lang="en-US" sz="1800" dirty="0">
              <a:latin typeface="Arial Narrow" panose="020B0606020202030204" pitchFamily="34" charset="0"/>
            </a:endParaRPr>
          </a:p>
          <a:p>
            <a:endParaRPr lang="en-US" sz="1800" dirty="0">
              <a:latin typeface="Arial Narrow" panose="020B0606020202030204" pitchFamily="34" charset="0"/>
            </a:endParaRPr>
          </a:p>
          <a:p>
            <a:endParaRPr lang="en-US" sz="1800" dirty="0">
              <a:latin typeface="Arial Narrow" panose="020B0606020202030204" pitchFamily="34" charset="0"/>
            </a:endParaRPr>
          </a:p>
          <a:p>
            <a:endParaRPr lang="en-US" sz="1800" dirty="0">
              <a:latin typeface="Arial Narrow" panose="020B0606020202030204" pitchFamily="34" charset="0"/>
            </a:endParaRPr>
          </a:p>
          <a:p>
            <a:r>
              <a:rPr lang="en-US" sz="1800" dirty="0">
                <a:latin typeface="Arial Narrow" panose="020B0606020202030204" pitchFamily="34" charset="0"/>
              </a:rPr>
              <a:t>Mr. Chenda </a:t>
            </a:r>
            <a:r>
              <a:rPr lang="en-US" sz="1800" dirty="0" smtClean="0">
                <a:latin typeface="Arial Narrow" panose="020B0606020202030204" pitchFamily="34" charset="0"/>
              </a:rPr>
              <a:t>Sovisal</a:t>
            </a:r>
            <a:endParaRPr lang="en-US" sz="1800" dirty="0">
              <a:latin typeface="Arial Narrow" panose="020B0606020202030204" pitchFamily="34" charset="0"/>
            </a:endParaRPr>
          </a:p>
        </p:txBody>
      </p:sp>
      <p:pic>
        <p:nvPicPr>
          <p:cNvPr id="5" name="Picture 4">
            <a:extLst>
              <a:ext uri="{FF2B5EF4-FFF2-40B4-BE49-F238E27FC236}">
                <a16:creationId xmlns:a16="http://schemas.microsoft.com/office/drawing/2014/main" id="{D5EAA4C1-976E-4F7F-9A16-E60E0A0C22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101" y="92060"/>
            <a:ext cx="2552700" cy="1304925"/>
          </a:xfrm>
          <a:prstGeom prst="rect">
            <a:avLst/>
          </a:prstGeom>
        </p:spPr>
      </p:pic>
    </p:spTree>
    <p:extLst>
      <p:ext uri="{BB962C8B-B14F-4D97-AF65-F5344CB8AC3E}">
        <p14:creationId xmlns:p14="http://schemas.microsoft.com/office/powerpoint/2010/main" val="3841137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Primitive </a:t>
            </a:r>
            <a:r>
              <a:rPr lang="en-US" dirty="0" smtClean="0"/>
              <a:t>Datatype in Java (con.)</a:t>
            </a:r>
            <a:endParaRPr lang="en-US" dirty="0"/>
          </a:p>
        </p:txBody>
      </p:sp>
      <p:sp>
        <p:nvSpPr>
          <p:cNvPr id="3" name="Content Placeholder 2"/>
          <p:cNvSpPr>
            <a:spLocks noGrp="1"/>
          </p:cNvSpPr>
          <p:nvPr>
            <p:ph idx="1"/>
          </p:nvPr>
        </p:nvSpPr>
        <p:spPr>
          <a:xfrm>
            <a:off x="838200" y="1449108"/>
            <a:ext cx="10515600" cy="4859413"/>
          </a:xfrm>
        </p:spPr>
        <p:txBody>
          <a:bodyPr>
            <a:normAutofit/>
          </a:bodyPr>
          <a:lstStyle/>
          <a:p>
            <a:pPr marL="514350" indent="-514350">
              <a:lnSpc>
                <a:spcPct val="150000"/>
              </a:lnSpc>
              <a:buFont typeface="+mj-lt"/>
              <a:buAutoNum type="romanLcPeriod" startAt="5"/>
            </a:pPr>
            <a:r>
              <a:rPr lang="en-US" sz="2000" dirty="0" smtClean="0">
                <a:solidFill>
                  <a:srgbClr val="ED7D31"/>
                </a:solidFill>
              </a:rPr>
              <a:t>Float</a:t>
            </a:r>
            <a:r>
              <a:rPr lang="en-US" altLang="en-US" sz="2000" dirty="0" smtClean="0">
                <a:solidFill>
                  <a:srgbClr val="000000"/>
                </a:solidFill>
                <a:latin typeface="Arial" panose="020B0604020202020204" pitchFamily="34" charset="0"/>
                <a:cs typeface="Arial" panose="020B0604020202020204" pitchFamily="34" charset="0"/>
              </a:rPr>
              <a:t> </a:t>
            </a:r>
            <a:r>
              <a:rPr lang="en-US" altLang="en-US" sz="2000" dirty="0">
                <a:solidFill>
                  <a:srgbClr val="000000"/>
                </a:solidFill>
                <a:latin typeface="Arial" panose="020B0604020202020204" pitchFamily="34" charset="0"/>
                <a:cs typeface="Arial" panose="020B0604020202020204" pitchFamily="34" charset="0"/>
              </a:rPr>
              <a:t>is </a:t>
            </a:r>
            <a:r>
              <a:rPr lang="en-US" altLang="en-US" sz="2000" dirty="0" smtClean="0">
                <a:solidFill>
                  <a:srgbClr val="000000"/>
                </a:solidFill>
                <a:latin typeface="Arial" panose="020B0604020202020204" pitchFamily="34" charset="0"/>
                <a:cs typeface="Arial" panose="020B0604020202020204" pitchFamily="34" charset="0"/>
              </a:rPr>
              <a:t>a single-precision </a:t>
            </a:r>
            <a:r>
              <a:rPr lang="en-US" altLang="en-US" sz="2000" dirty="0">
                <a:solidFill>
                  <a:srgbClr val="000000"/>
                </a:solidFill>
                <a:latin typeface="Arial" panose="020B0604020202020204" pitchFamily="34" charset="0"/>
                <a:cs typeface="Arial" panose="020B0604020202020204" pitchFamily="34" charset="0"/>
              </a:rPr>
              <a:t>32-bit </a:t>
            </a:r>
            <a:r>
              <a:rPr lang="en-US" altLang="en-US" sz="2000" dirty="0" smtClean="0">
                <a:solidFill>
                  <a:srgbClr val="000000"/>
                </a:solidFill>
                <a:latin typeface="Arial" panose="020B0604020202020204" pitchFamily="34" charset="0"/>
                <a:cs typeface="Arial" panose="020B0604020202020204" pitchFamily="34" charset="0"/>
              </a:rPr>
              <a:t>floating </a:t>
            </a:r>
            <a:r>
              <a:rPr lang="en-US" altLang="en-US" sz="2000" dirty="0">
                <a:solidFill>
                  <a:srgbClr val="000000"/>
                </a:solidFill>
                <a:latin typeface="Arial" panose="020B0604020202020204" pitchFamily="34" charset="0"/>
                <a:cs typeface="Arial" panose="020B0604020202020204" pitchFamily="34" charset="0"/>
              </a:rPr>
              <a:t>point. </a:t>
            </a:r>
            <a:endParaRPr lang="en-US" altLang="en-US" sz="1600" dirty="0" smtClean="0">
              <a:solidFill>
                <a:srgbClr val="000000"/>
              </a:solidFill>
              <a:latin typeface="Arial" panose="020B0604020202020204" pitchFamily="34" charset="0"/>
              <a:cs typeface="Arial" panose="020B0604020202020204" pitchFamily="34" charset="0"/>
            </a:endParaRP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Size: 4 bytes (32 bits)</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Values</a:t>
            </a:r>
            <a:r>
              <a:rPr lang="en-US" altLang="en-US" sz="1600" dirty="0">
                <a:solidFill>
                  <a:srgbClr val="000000"/>
                </a:solidFill>
                <a:latin typeface="Arial" panose="020B0604020202020204" pitchFamily="34" charset="0"/>
                <a:cs typeface="Arial" panose="020B0604020202020204" pitchFamily="34" charset="0"/>
              </a:rPr>
              <a:t>: </a:t>
            </a:r>
            <a:r>
              <a:rPr lang="en-US" altLang="en-US" sz="1600" dirty="0" smtClean="0">
                <a:solidFill>
                  <a:srgbClr val="000000"/>
                </a:solidFill>
                <a:latin typeface="Arial" panose="020B0604020202020204" pitchFamily="34" charset="0"/>
                <a:cs typeface="Arial" panose="020B0604020202020204" pitchFamily="34" charset="0"/>
              </a:rPr>
              <a:t>up to 7 decimal digits</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Default Value: 0.0f</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Usage</a:t>
            </a:r>
            <a:r>
              <a:rPr lang="en-US" altLang="en-US" sz="1600" dirty="0">
                <a:solidFill>
                  <a:srgbClr val="000000"/>
                </a:solidFill>
                <a:latin typeface="Arial" panose="020B0604020202020204" pitchFamily="34" charset="0"/>
                <a:cs typeface="Arial" panose="020B0604020202020204" pitchFamily="34" charset="0"/>
              </a:rPr>
              <a:t>: As with the recommendations for byte and short, use a float (instead of double) if you need to save memory in large arrays of floating point numbers. This data type should never be used for precise values, such as </a:t>
            </a:r>
            <a:r>
              <a:rPr lang="en-US" altLang="en-US" sz="1600" dirty="0" smtClean="0">
                <a:solidFill>
                  <a:srgbClr val="000000"/>
                </a:solidFill>
                <a:latin typeface="Arial" panose="020B0604020202020204" pitchFamily="34" charset="0"/>
                <a:cs typeface="Arial" panose="020B0604020202020204" pitchFamily="34" charset="0"/>
              </a:rPr>
              <a:t>currency.</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Syntax: </a:t>
            </a:r>
            <a:r>
              <a:rPr lang="en-US" altLang="en-US" sz="2300" dirty="0" smtClean="0">
                <a:solidFill>
                  <a:srgbClr val="ED7D31"/>
                </a:solidFill>
                <a:latin typeface="Arial" panose="020B0604020202020204" pitchFamily="34" charset="0"/>
                <a:cs typeface="Arial" panose="020B0604020202020204" pitchFamily="34" charset="0"/>
              </a:rPr>
              <a:t>float</a:t>
            </a:r>
            <a:r>
              <a:rPr lang="en-US" altLang="en-US" sz="2300" dirty="0" smtClean="0">
                <a:solidFill>
                  <a:srgbClr val="000000"/>
                </a:solidFill>
                <a:latin typeface="Arial" panose="020B0604020202020204" pitchFamily="34" charset="0"/>
                <a:cs typeface="Arial" panose="020B0604020202020204" pitchFamily="34" charset="0"/>
              </a:rPr>
              <a:t> </a:t>
            </a:r>
            <a:r>
              <a:rPr lang="en-US" altLang="en-US" sz="2300" dirty="0" err="1" smtClean="0">
                <a:solidFill>
                  <a:srgbClr val="000000"/>
                </a:solidFill>
                <a:latin typeface="Arial" panose="020B0604020202020204" pitchFamily="34" charset="0"/>
                <a:cs typeface="Arial" panose="020B0604020202020204" pitchFamily="34" charset="0"/>
              </a:rPr>
              <a:t>floatVar</a:t>
            </a:r>
            <a:r>
              <a:rPr lang="en-US" altLang="en-US" sz="2300" dirty="0">
                <a:solidFill>
                  <a:srgbClr val="ED7D31"/>
                </a:solidFill>
                <a:latin typeface="Arial" panose="020B0604020202020204" pitchFamily="34" charset="0"/>
                <a:cs typeface="Arial" panose="020B0604020202020204" pitchFamily="34" charset="0"/>
              </a:rPr>
              <a:t>= </a:t>
            </a:r>
            <a:r>
              <a:rPr lang="en-US" altLang="en-US" sz="2300" dirty="0" smtClean="0">
                <a:solidFill>
                  <a:srgbClr val="000000"/>
                </a:solidFill>
                <a:latin typeface="Arial" panose="020B0604020202020204" pitchFamily="34" charset="0"/>
                <a:cs typeface="Arial" panose="020B0604020202020204" pitchFamily="34" charset="0"/>
              </a:rPr>
              <a:t>&lt;</a:t>
            </a:r>
            <a:r>
              <a:rPr lang="en-US" altLang="en-US" sz="2300" dirty="0" err="1" smtClean="0">
                <a:solidFill>
                  <a:srgbClr val="000000"/>
                </a:solidFill>
                <a:latin typeface="Arial" panose="020B0604020202020204" pitchFamily="34" charset="0"/>
                <a:cs typeface="Arial" panose="020B0604020202020204" pitchFamily="34" charset="0"/>
              </a:rPr>
              <a:t>floatValue</a:t>
            </a:r>
            <a:r>
              <a:rPr lang="en-US" altLang="en-US" sz="2300" dirty="0" smtClean="0">
                <a:solidFill>
                  <a:srgbClr val="000000"/>
                </a:solidFill>
                <a:latin typeface="Arial" panose="020B0604020202020204" pitchFamily="34" charset="0"/>
                <a:cs typeface="Arial" panose="020B0604020202020204" pitchFamily="34" charset="0"/>
              </a:rPr>
              <a:t>&gt;</a:t>
            </a:r>
            <a:r>
              <a:rPr lang="en-US" altLang="en-US" sz="2300" dirty="0" smtClean="0">
                <a:solidFill>
                  <a:srgbClr val="ED7D31"/>
                </a:solidFill>
                <a:latin typeface="Arial" panose="020B0604020202020204" pitchFamily="34" charset="0"/>
                <a:cs typeface="Arial" panose="020B0604020202020204" pitchFamily="34" charset="0"/>
              </a:rPr>
              <a:t>f;</a:t>
            </a:r>
            <a:endParaRPr lang="en-US" sz="2000" dirty="0" smtClean="0"/>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2163081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Primitive </a:t>
            </a:r>
            <a:r>
              <a:rPr lang="en-US" dirty="0" smtClean="0"/>
              <a:t>Datatype in Java (con.)</a:t>
            </a:r>
            <a:endParaRPr lang="en-US" dirty="0"/>
          </a:p>
        </p:txBody>
      </p:sp>
      <p:sp>
        <p:nvSpPr>
          <p:cNvPr id="3" name="Content Placeholder 2"/>
          <p:cNvSpPr>
            <a:spLocks noGrp="1"/>
          </p:cNvSpPr>
          <p:nvPr>
            <p:ph idx="1"/>
          </p:nvPr>
        </p:nvSpPr>
        <p:spPr>
          <a:xfrm>
            <a:off x="838200" y="1449108"/>
            <a:ext cx="10515600" cy="4859413"/>
          </a:xfrm>
        </p:spPr>
        <p:txBody>
          <a:bodyPr>
            <a:normAutofit/>
          </a:bodyPr>
          <a:lstStyle/>
          <a:p>
            <a:pPr marL="514350" indent="-514350">
              <a:lnSpc>
                <a:spcPct val="150000"/>
              </a:lnSpc>
              <a:buFont typeface="+mj-lt"/>
              <a:buAutoNum type="romanLcPeriod" startAt="6"/>
            </a:pPr>
            <a:r>
              <a:rPr lang="en-US" sz="2000" dirty="0" smtClean="0">
                <a:solidFill>
                  <a:srgbClr val="ED7D31"/>
                </a:solidFill>
              </a:rPr>
              <a:t>Double</a:t>
            </a:r>
            <a:r>
              <a:rPr lang="en-US" altLang="en-US" sz="2000" dirty="0" smtClean="0">
                <a:solidFill>
                  <a:srgbClr val="000000"/>
                </a:solidFill>
                <a:latin typeface="Arial" panose="020B0604020202020204" pitchFamily="34" charset="0"/>
                <a:cs typeface="Arial" panose="020B0604020202020204" pitchFamily="34" charset="0"/>
              </a:rPr>
              <a:t> </a:t>
            </a:r>
            <a:r>
              <a:rPr lang="en-US" altLang="en-US" sz="2000" dirty="0">
                <a:solidFill>
                  <a:srgbClr val="000000"/>
                </a:solidFill>
                <a:latin typeface="Arial" panose="020B0604020202020204" pitchFamily="34" charset="0"/>
                <a:cs typeface="Arial" panose="020B0604020202020204" pitchFamily="34" charset="0"/>
              </a:rPr>
              <a:t>is </a:t>
            </a:r>
            <a:r>
              <a:rPr lang="en-US" altLang="en-US" sz="2000" dirty="0" smtClean="0">
                <a:solidFill>
                  <a:srgbClr val="000000"/>
                </a:solidFill>
                <a:latin typeface="Arial" panose="020B0604020202020204" pitchFamily="34" charset="0"/>
                <a:cs typeface="Arial" panose="020B0604020202020204" pitchFamily="34" charset="0"/>
              </a:rPr>
              <a:t>a double-precision </a:t>
            </a:r>
            <a:r>
              <a:rPr lang="en-US" altLang="en-US" sz="2000" dirty="0">
                <a:solidFill>
                  <a:srgbClr val="000000"/>
                </a:solidFill>
                <a:latin typeface="Arial" panose="020B0604020202020204" pitchFamily="34" charset="0"/>
                <a:cs typeface="Arial" panose="020B0604020202020204" pitchFamily="34" charset="0"/>
              </a:rPr>
              <a:t>64-bit </a:t>
            </a:r>
            <a:r>
              <a:rPr lang="en-US" altLang="en-US" sz="2000" dirty="0" smtClean="0">
                <a:solidFill>
                  <a:srgbClr val="000000"/>
                </a:solidFill>
                <a:latin typeface="Arial" panose="020B0604020202020204" pitchFamily="34" charset="0"/>
                <a:cs typeface="Arial" panose="020B0604020202020204" pitchFamily="34" charset="0"/>
              </a:rPr>
              <a:t>floating </a:t>
            </a:r>
            <a:r>
              <a:rPr lang="en-US" altLang="en-US" sz="2000" dirty="0">
                <a:solidFill>
                  <a:srgbClr val="000000"/>
                </a:solidFill>
                <a:latin typeface="Arial" panose="020B0604020202020204" pitchFamily="34" charset="0"/>
                <a:cs typeface="Arial" panose="020B0604020202020204" pitchFamily="34" charset="0"/>
              </a:rPr>
              <a:t>point</a:t>
            </a:r>
            <a:r>
              <a:rPr lang="en-US" altLang="en-US" sz="2000" dirty="0" smtClean="0">
                <a:solidFill>
                  <a:srgbClr val="000000"/>
                </a:solidFill>
                <a:latin typeface="Arial" panose="020B0604020202020204" pitchFamily="34" charset="0"/>
                <a:cs typeface="Arial" panose="020B0604020202020204" pitchFamily="34" charset="0"/>
              </a:rPr>
              <a:t>.</a:t>
            </a:r>
            <a:endParaRPr lang="en-US" altLang="en-US" sz="1600" dirty="0" smtClean="0">
              <a:solidFill>
                <a:srgbClr val="000000"/>
              </a:solidFill>
              <a:latin typeface="Arial" panose="020B0604020202020204" pitchFamily="34" charset="0"/>
              <a:cs typeface="Arial" panose="020B0604020202020204" pitchFamily="34" charset="0"/>
            </a:endParaRP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Size: 8 bytes (64 bits)</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Values</a:t>
            </a:r>
            <a:r>
              <a:rPr lang="en-US" altLang="en-US" sz="1600" dirty="0">
                <a:solidFill>
                  <a:srgbClr val="000000"/>
                </a:solidFill>
                <a:latin typeface="Arial" panose="020B0604020202020204" pitchFamily="34" charset="0"/>
                <a:cs typeface="Arial" panose="020B0604020202020204" pitchFamily="34" charset="0"/>
              </a:rPr>
              <a:t>: </a:t>
            </a:r>
            <a:r>
              <a:rPr lang="en-US" altLang="en-US" sz="1600" dirty="0" smtClean="0">
                <a:solidFill>
                  <a:srgbClr val="000000"/>
                </a:solidFill>
                <a:latin typeface="Arial" panose="020B0604020202020204" pitchFamily="34" charset="0"/>
                <a:cs typeface="Arial" panose="020B0604020202020204" pitchFamily="34" charset="0"/>
              </a:rPr>
              <a:t>up to 16 decimal digits</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Default Value: 0.0d</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Usage</a:t>
            </a:r>
            <a:r>
              <a:rPr lang="en-US" altLang="en-US" sz="1600" dirty="0">
                <a:solidFill>
                  <a:srgbClr val="000000"/>
                </a:solidFill>
                <a:latin typeface="Arial" panose="020B0604020202020204" pitchFamily="34" charset="0"/>
                <a:cs typeface="Arial" panose="020B0604020202020204" pitchFamily="34" charset="0"/>
              </a:rPr>
              <a:t>: </a:t>
            </a:r>
            <a:r>
              <a:rPr lang="en-US" altLang="en-US" sz="1600" dirty="0" smtClean="0">
                <a:solidFill>
                  <a:srgbClr val="000000"/>
                </a:solidFill>
                <a:latin typeface="Arial" panose="020B0604020202020204" pitchFamily="34" charset="0"/>
                <a:cs typeface="Arial" panose="020B0604020202020204" pitchFamily="34" charset="0"/>
              </a:rPr>
              <a:t>This </a:t>
            </a:r>
            <a:r>
              <a:rPr lang="en-US" altLang="en-US" sz="1600" dirty="0">
                <a:solidFill>
                  <a:srgbClr val="000000"/>
                </a:solidFill>
                <a:latin typeface="Arial" panose="020B0604020202020204" pitchFamily="34" charset="0"/>
                <a:cs typeface="Arial" panose="020B0604020202020204" pitchFamily="34" charset="0"/>
              </a:rPr>
              <a:t>data type should never be used for precise values, such as </a:t>
            </a:r>
            <a:r>
              <a:rPr lang="en-US" altLang="en-US" sz="1600" dirty="0" smtClean="0">
                <a:solidFill>
                  <a:srgbClr val="000000"/>
                </a:solidFill>
                <a:latin typeface="Arial" panose="020B0604020202020204" pitchFamily="34" charset="0"/>
                <a:cs typeface="Arial" panose="020B0604020202020204" pitchFamily="34" charset="0"/>
              </a:rPr>
              <a:t>currency.</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Syntax: </a:t>
            </a:r>
            <a:r>
              <a:rPr lang="en-US" altLang="en-US" sz="2300" dirty="0" smtClean="0">
                <a:solidFill>
                  <a:srgbClr val="ED7D31"/>
                </a:solidFill>
                <a:latin typeface="Arial" panose="020B0604020202020204" pitchFamily="34" charset="0"/>
                <a:cs typeface="Arial" panose="020B0604020202020204" pitchFamily="34" charset="0"/>
              </a:rPr>
              <a:t>double</a:t>
            </a:r>
            <a:r>
              <a:rPr lang="en-US" altLang="en-US" sz="2300" dirty="0" smtClean="0">
                <a:solidFill>
                  <a:srgbClr val="000000"/>
                </a:solidFill>
                <a:latin typeface="Arial" panose="020B0604020202020204" pitchFamily="34" charset="0"/>
                <a:cs typeface="Arial" panose="020B0604020202020204" pitchFamily="34" charset="0"/>
              </a:rPr>
              <a:t> </a:t>
            </a:r>
            <a:r>
              <a:rPr lang="en-US" altLang="en-US" sz="2300" dirty="0" err="1" smtClean="0">
                <a:solidFill>
                  <a:srgbClr val="000000"/>
                </a:solidFill>
                <a:latin typeface="Arial" panose="020B0604020202020204" pitchFamily="34" charset="0"/>
                <a:cs typeface="Arial" panose="020B0604020202020204" pitchFamily="34" charset="0"/>
              </a:rPr>
              <a:t>doubleVar</a:t>
            </a:r>
            <a:r>
              <a:rPr lang="en-US" altLang="en-US" sz="2300" dirty="0">
                <a:solidFill>
                  <a:srgbClr val="ED7D31"/>
                </a:solidFill>
                <a:latin typeface="Arial" panose="020B0604020202020204" pitchFamily="34" charset="0"/>
                <a:cs typeface="Arial" panose="020B0604020202020204" pitchFamily="34" charset="0"/>
              </a:rPr>
              <a:t>= </a:t>
            </a:r>
            <a:r>
              <a:rPr lang="en-US" altLang="en-US" sz="2300" dirty="0" smtClean="0">
                <a:solidFill>
                  <a:srgbClr val="000000"/>
                </a:solidFill>
                <a:latin typeface="Arial" panose="020B0604020202020204" pitchFamily="34" charset="0"/>
                <a:cs typeface="Arial" panose="020B0604020202020204" pitchFamily="34" charset="0"/>
              </a:rPr>
              <a:t>&lt;</a:t>
            </a:r>
            <a:r>
              <a:rPr lang="en-US" altLang="en-US" sz="2300" dirty="0" err="1" smtClean="0">
                <a:solidFill>
                  <a:srgbClr val="000000"/>
                </a:solidFill>
                <a:latin typeface="Arial" panose="020B0604020202020204" pitchFamily="34" charset="0"/>
                <a:cs typeface="Arial" panose="020B0604020202020204" pitchFamily="34" charset="0"/>
              </a:rPr>
              <a:t>doubleValue</a:t>
            </a:r>
            <a:r>
              <a:rPr lang="en-US" altLang="en-US" sz="2300" dirty="0" smtClean="0">
                <a:solidFill>
                  <a:srgbClr val="000000"/>
                </a:solidFill>
                <a:latin typeface="Arial" panose="020B0604020202020204" pitchFamily="34" charset="0"/>
                <a:cs typeface="Arial" panose="020B0604020202020204" pitchFamily="34" charset="0"/>
              </a:rPr>
              <a:t>&gt;</a:t>
            </a:r>
            <a:r>
              <a:rPr lang="en-US" altLang="en-US" sz="2300" dirty="0" smtClean="0">
                <a:solidFill>
                  <a:srgbClr val="ED7D31"/>
                </a:solidFill>
                <a:latin typeface="Arial" panose="020B0604020202020204" pitchFamily="34" charset="0"/>
                <a:cs typeface="Arial" panose="020B0604020202020204" pitchFamily="34" charset="0"/>
              </a:rPr>
              <a:t>d;</a:t>
            </a:r>
            <a:endParaRPr lang="en-US" sz="2000" dirty="0" smtClean="0"/>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604924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Primitive </a:t>
            </a:r>
            <a:r>
              <a:rPr lang="en-US" dirty="0" smtClean="0"/>
              <a:t>Datatype in Java (con.)</a:t>
            </a:r>
            <a:endParaRPr lang="en-US" dirty="0"/>
          </a:p>
        </p:txBody>
      </p:sp>
      <p:sp>
        <p:nvSpPr>
          <p:cNvPr id="3" name="Content Placeholder 2"/>
          <p:cNvSpPr>
            <a:spLocks noGrp="1"/>
          </p:cNvSpPr>
          <p:nvPr>
            <p:ph idx="1"/>
          </p:nvPr>
        </p:nvSpPr>
        <p:spPr>
          <a:xfrm>
            <a:off x="838200" y="1449108"/>
            <a:ext cx="10515600" cy="4859413"/>
          </a:xfrm>
        </p:spPr>
        <p:txBody>
          <a:bodyPr>
            <a:normAutofit/>
          </a:bodyPr>
          <a:lstStyle/>
          <a:p>
            <a:pPr marL="514350" indent="-514350">
              <a:lnSpc>
                <a:spcPct val="150000"/>
              </a:lnSpc>
              <a:buFont typeface="+mj-lt"/>
              <a:buAutoNum type="romanLcPeriod" startAt="7"/>
            </a:pPr>
            <a:r>
              <a:rPr lang="en-US" sz="2000" dirty="0" smtClean="0">
                <a:solidFill>
                  <a:srgbClr val="ED7D31"/>
                </a:solidFill>
              </a:rPr>
              <a:t>Char</a:t>
            </a:r>
            <a:r>
              <a:rPr lang="en-US" altLang="en-US" sz="2000" dirty="0" smtClean="0">
                <a:solidFill>
                  <a:srgbClr val="000000"/>
                </a:solidFill>
                <a:latin typeface="Arial" panose="020B0604020202020204" pitchFamily="34" charset="0"/>
                <a:cs typeface="Arial" panose="020B0604020202020204" pitchFamily="34" charset="0"/>
              </a:rPr>
              <a:t> </a:t>
            </a:r>
            <a:r>
              <a:rPr lang="en-US" altLang="en-US" sz="2000" dirty="0">
                <a:solidFill>
                  <a:srgbClr val="000000"/>
                </a:solidFill>
                <a:latin typeface="Arial" panose="020B0604020202020204" pitchFamily="34" charset="0"/>
                <a:cs typeface="Arial" panose="020B0604020202020204" pitchFamily="34" charset="0"/>
              </a:rPr>
              <a:t>is </a:t>
            </a:r>
            <a:r>
              <a:rPr lang="en-US" altLang="en-US" sz="2000" dirty="0" smtClean="0">
                <a:solidFill>
                  <a:srgbClr val="000000"/>
                </a:solidFill>
                <a:latin typeface="Arial" panose="020B0604020202020204" pitchFamily="34" charset="0"/>
                <a:cs typeface="Arial" panose="020B0604020202020204" pitchFamily="34" charset="0"/>
              </a:rPr>
              <a:t>a </a:t>
            </a:r>
            <a:r>
              <a:rPr lang="en-US" altLang="en-US" sz="2000" dirty="0">
                <a:solidFill>
                  <a:srgbClr val="000000"/>
                </a:solidFill>
                <a:latin typeface="Arial" panose="020B0604020202020204" pitchFamily="34" charset="0"/>
                <a:cs typeface="Arial" panose="020B0604020202020204" pitchFamily="34" charset="0"/>
              </a:rPr>
              <a:t>single 16-bit Unicode </a:t>
            </a:r>
            <a:r>
              <a:rPr lang="en-US" altLang="en-US" sz="2000" dirty="0" smtClean="0">
                <a:solidFill>
                  <a:srgbClr val="000000"/>
                </a:solidFill>
                <a:latin typeface="Arial" panose="020B0604020202020204" pitchFamily="34" charset="0"/>
                <a:cs typeface="Arial" panose="020B0604020202020204" pitchFamily="34" charset="0"/>
              </a:rPr>
              <a:t>character. </a:t>
            </a:r>
            <a:endParaRPr lang="en-US" altLang="en-US" sz="1600" dirty="0" smtClean="0">
              <a:solidFill>
                <a:srgbClr val="000000"/>
              </a:solidFill>
              <a:latin typeface="Arial" panose="020B0604020202020204" pitchFamily="34" charset="0"/>
              <a:cs typeface="Arial" panose="020B0604020202020204" pitchFamily="34" charset="0"/>
            </a:endParaRP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Size: 2 bytes (16 bits)</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Values</a:t>
            </a:r>
            <a:r>
              <a:rPr lang="en-US" altLang="en-US" sz="1600" dirty="0">
                <a:solidFill>
                  <a:srgbClr val="000000"/>
                </a:solidFill>
                <a:latin typeface="Arial" panose="020B0604020202020204" pitchFamily="34" charset="0"/>
                <a:cs typeface="Arial" panose="020B0604020202020204" pitchFamily="34" charset="0"/>
              </a:rPr>
              <a:t>: </a:t>
            </a:r>
            <a:r>
              <a:rPr lang="pl-PL" altLang="en-US" sz="1600" dirty="0" smtClean="0">
                <a:solidFill>
                  <a:srgbClr val="000000"/>
                </a:solidFill>
                <a:latin typeface="Arial" panose="020B0604020202020204" pitchFamily="34" charset="0"/>
                <a:cs typeface="Arial" panose="020B0604020202020204" pitchFamily="34" charset="0"/>
              </a:rPr>
              <a:t>'\</a:t>
            </a:r>
            <a:r>
              <a:rPr lang="pl-PL" altLang="en-US" sz="1600" dirty="0">
                <a:solidFill>
                  <a:srgbClr val="000000"/>
                </a:solidFill>
                <a:latin typeface="Arial" panose="020B0604020202020204" pitchFamily="34" charset="0"/>
                <a:cs typeface="Arial" panose="020B0604020202020204" pitchFamily="34" charset="0"/>
              </a:rPr>
              <a:t>u0000' (0) to '\uffff' (65535)</a:t>
            </a:r>
            <a:endParaRPr lang="en-US" altLang="en-US" sz="1600" dirty="0" smtClean="0">
              <a:solidFill>
                <a:srgbClr val="000000"/>
              </a:solidFill>
              <a:latin typeface="Arial" panose="020B0604020202020204" pitchFamily="34" charset="0"/>
              <a:cs typeface="Arial" panose="020B0604020202020204" pitchFamily="34" charset="0"/>
            </a:endParaRP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Default Value: </a:t>
            </a:r>
            <a:r>
              <a:rPr lang="pl-PL" altLang="en-US" sz="1600" dirty="0">
                <a:solidFill>
                  <a:srgbClr val="000000"/>
                </a:solidFill>
                <a:latin typeface="Arial" panose="020B0604020202020204" pitchFamily="34" charset="0"/>
                <a:cs typeface="Arial" panose="020B0604020202020204" pitchFamily="34" charset="0"/>
              </a:rPr>
              <a:t>'\u0000' </a:t>
            </a:r>
            <a:endParaRPr lang="en-US" altLang="en-US" sz="1600" dirty="0" smtClean="0">
              <a:solidFill>
                <a:srgbClr val="000000"/>
              </a:solidFill>
              <a:latin typeface="Arial" panose="020B0604020202020204" pitchFamily="34" charset="0"/>
              <a:cs typeface="Arial" panose="020B0604020202020204" pitchFamily="34" charset="0"/>
            </a:endParaRP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Usage: It </a:t>
            </a:r>
            <a:r>
              <a:rPr lang="en-US" altLang="en-US" sz="1600" dirty="0">
                <a:solidFill>
                  <a:srgbClr val="000000"/>
                </a:solidFill>
                <a:latin typeface="Arial" panose="020B0604020202020204" pitchFamily="34" charset="0"/>
                <a:cs typeface="Arial" panose="020B0604020202020204" pitchFamily="34" charset="0"/>
              </a:rPr>
              <a:t>is a unification of dozens of character sets, such as Latin, Greeks, Cyrillic, Katakana, Arabic, and many more.</a:t>
            </a:r>
            <a:endParaRPr lang="en-US" altLang="en-US" sz="1600" dirty="0" smtClean="0">
              <a:solidFill>
                <a:srgbClr val="000000"/>
              </a:solidFill>
              <a:latin typeface="Arial" panose="020B0604020202020204" pitchFamily="34" charset="0"/>
              <a:cs typeface="Arial" panose="020B0604020202020204" pitchFamily="34" charset="0"/>
            </a:endParaRP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Syntax: </a:t>
            </a:r>
            <a:r>
              <a:rPr lang="en-US" altLang="en-US" sz="2300" dirty="0" smtClean="0">
                <a:solidFill>
                  <a:srgbClr val="ED7D31"/>
                </a:solidFill>
                <a:latin typeface="Arial" panose="020B0604020202020204" pitchFamily="34" charset="0"/>
                <a:cs typeface="Arial" panose="020B0604020202020204" pitchFamily="34" charset="0"/>
              </a:rPr>
              <a:t>char</a:t>
            </a:r>
            <a:r>
              <a:rPr lang="en-US" altLang="en-US" sz="2300" dirty="0" smtClean="0">
                <a:solidFill>
                  <a:srgbClr val="000000"/>
                </a:solidFill>
                <a:latin typeface="Arial" panose="020B0604020202020204" pitchFamily="34" charset="0"/>
                <a:cs typeface="Arial" panose="020B0604020202020204" pitchFamily="34" charset="0"/>
              </a:rPr>
              <a:t> </a:t>
            </a:r>
            <a:r>
              <a:rPr lang="en-US" altLang="en-US" sz="2300" dirty="0" err="1" smtClean="0">
                <a:solidFill>
                  <a:srgbClr val="000000"/>
                </a:solidFill>
                <a:latin typeface="Arial" panose="020B0604020202020204" pitchFamily="34" charset="0"/>
                <a:cs typeface="Arial" panose="020B0604020202020204" pitchFamily="34" charset="0"/>
              </a:rPr>
              <a:t>charVar</a:t>
            </a:r>
            <a:r>
              <a:rPr lang="en-US" altLang="en-US" sz="2300" dirty="0" smtClean="0">
                <a:solidFill>
                  <a:srgbClr val="000000"/>
                </a:solidFill>
                <a:latin typeface="Arial" panose="020B0604020202020204" pitchFamily="34" charset="0"/>
                <a:cs typeface="Arial" panose="020B0604020202020204" pitchFamily="34" charset="0"/>
              </a:rPr>
              <a:t> </a:t>
            </a:r>
            <a:r>
              <a:rPr lang="en-US" altLang="en-US" sz="2300" dirty="0" smtClean="0">
                <a:solidFill>
                  <a:srgbClr val="ED7D31"/>
                </a:solidFill>
                <a:latin typeface="Arial" panose="020B0604020202020204" pitchFamily="34" charset="0"/>
                <a:cs typeface="Arial" panose="020B0604020202020204" pitchFamily="34" charset="0"/>
              </a:rPr>
              <a:t>= ‘</a:t>
            </a:r>
            <a:r>
              <a:rPr lang="en-US" altLang="en-US" sz="2300" dirty="0" smtClean="0">
                <a:solidFill>
                  <a:srgbClr val="000000"/>
                </a:solidFill>
                <a:latin typeface="Arial" panose="020B0604020202020204" pitchFamily="34" charset="0"/>
                <a:cs typeface="Arial" panose="020B0604020202020204" pitchFamily="34" charset="0"/>
              </a:rPr>
              <a:t>&lt;</a:t>
            </a:r>
            <a:r>
              <a:rPr lang="en-US" altLang="en-US" sz="2300" dirty="0" err="1" smtClean="0">
                <a:solidFill>
                  <a:srgbClr val="000000"/>
                </a:solidFill>
                <a:latin typeface="Arial" panose="020B0604020202020204" pitchFamily="34" charset="0"/>
                <a:cs typeface="Arial" panose="020B0604020202020204" pitchFamily="34" charset="0"/>
              </a:rPr>
              <a:t>charValue</a:t>
            </a:r>
            <a:r>
              <a:rPr lang="en-US" altLang="en-US" sz="2300" dirty="0" smtClean="0">
                <a:solidFill>
                  <a:srgbClr val="000000"/>
                </a:solidFill>
                <a:latin typeface="Arial" panose="020B0604020202020204" pitchFamily="34" charset="0"/>
                <a:cs typeface="Arial" panose="020B0604020202020204" pitchFamily="34" charset="0"/>
              </a:rPr>
              <a:t>&gt;</a:t>
            </a:r>
            <a:r>
              <a:rPr lang="en-US" altLang="en-US" sz="2300" dirty="0" smtClean="0">
                <a:solidFill>
                  <a:srgbClr val="ED7D31"/>
                </a:solidFill>
                <a:latin typeface="Arial" panose="020B0604020202020204" pitchFamily="34" charset="0"/>
                <a:cs typeface="Arial" panose="020B0604020202020204" pitchFamily="34" charset="0"/>
              </a:rPr>
              <a:t>’;</a:t>
            </a:r>
            <a:endParaRPr lang="en-US" sz="2000" dirty="0" smtClean="0"/>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3670697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Primitive </a:t>
            </a:r>
            <a:r>
              <a:rPr lang="en-US" dirty="0" smtClean="0"/>
              <a:t>Datatype in Java (con.)</a:t>
            </a:r>
            <a:endParaRPr lang="en-US" dirty="0"/>
          </a:p>
        </p:txBody>
      </p:sp>
      <p:sp>
        <p:nvSpPr>
          <p:cNvPr id="3" name="Content Placeholder 2"/>
          <p:cNvSpPr>
            <a:spLocks noGrp="1"/>
          </p:cNvSpPr>
          <p:nvPr>
            <p:ph idx="1"/>
          </p:nvPr>
        </p:nvSpPr>
        <p:spPr>
          <a:xfrm>
            <a:off x="838200" y="1449108"/>
            <a:ext cx="10515600" cy="4859413"/>
          </a:xfrm>
        </p:spPr>
        <p:txBody>
          <a:bodyPr>
            <a:normAutofit/>
          </a:bodyPr>
          <a:lstStyle/>
          <a:p>
            <a:pPr marL="514350" indent="-514350">
              <a:lnSpc>
                <a:spcPct val="150000"/>
              </a:lnSpc>
              <a:buFont typeface="+mj-lt"/>
              <a:buAutoNum type="romanLcPeriod" startAt="8"/>
            </a:pPr>
            <a:r>
              <a:rPr lang="en-US" sz="2000" dirty="0" smtClean="0">
                <a:solidFill>
                  <a:srgbClr val="ED7D31"/>
                </a:solidFill>
              </a:rPr>
              <a:t>Boolean</a:t>
            </a:r>
            <a:r>
              <a:rPr lang="en-US" sz="2000" dirty="0" smtClean="0"/>
              <a:t> is the </a:t>
            </a:r>
            <a:r>
              <a:rPr lang="en-US" altLang="en-US" sz="2000" dirty="0" smtClean="0">
                <a:solidFill>
                  <a:srgbClr val="000000"/>
                </a:solidFill>
                <a:latin typeface="Arial" panose="020B0604020202020204" pitchFamily="34" charset="0"/>
                <a:cs typeface="Arial" panose="020B0604020202020204" pitchFamily="34" charset="0"/>
              </a:rPr>
              <a:t>data type that </a:t>
            </a:r>
            <a:r>
              <a:rPr lang="en-US" altLang="en-US" sz="2000" dirty="0">
                <a:solidFill>
                  <a:srgbClr val="000000"/>
                </a:solidFill>
                <a:latin typeface="Arial" panose="020B0604020202020204" pitchFamily="34" charset="0"/>
                <a:cs typeface="Arial" panose="020B0604020202020204" pitchFamily="34" charset="0"/>
              </a:rPr>
              <a:t>has only two possible values: true and false. </a:t>
            </a:r>
            <a:r>
              <a:rPr lang="en-US" altLang="en-US" sz="2000" dirty="0" smtClean="0">
                <a:solidFill>
                  <a:srgbClr val="000000"/>
                </a:solidFill>
                <a:latin typeface="Arial" panose="020B0604020202020204" pitchFamily="34" charset="0"/>
                <a:cs typeface="Arial" panose="020B0604020202020204" pitchFamily="34" charset="0"/>
              </a:rPr>
              <a:t>This </a:t>
            </a:r>
            <a:r>
              <a:rPr lang="en-US" altLang="en-US" sz="2000" dirty="0">
                <a:solidFill>
                  <a:srgbClr val="000000"/>
                </a:solidFill>
                <a:latin typeface="Arial" panose="020B0604020202020204" pitchFamily="34" charset="0"/>
                <a:cs typeface="Arial" panose="020B0604020202020204" pitchFamily="34" charset="0"/>
              </a:rPr>
              <a:t>data type represents one bit of information, but its "size" isn't something that's precisely defined. </a:t>
            </a:r>
            <a:endParaRPr lang="en-US" altLang="en-US" sz="1600" dirty="0" smtClean="0">
              <a:solidFill>
                <a:srgbClr val="000000"/>
              </a:solidFill>
              <a:latin typeface="Arial" panose="020B0604020202020204" pitchFamily="34" charset="0"/>
              <a:cs typeface="Arial" panose="020B0604020202020204" pitchFamily="34" charset="0"/>
            </a:endParaRP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Size: </a:t>
            </a:r>
            <a:r>
              <a:rPr lang="en-US" altLang="en-US" sz="1600" dirty="0">
                <a:solidFill>
                  <a:srgbClr val="000000"/>
                </a:solidFill>
                <a:latin typeface="Arial" panose="020B0604020202020204" pitchFamily="34" charset="0"/>
                <a:cs typeface="Arial" panose="020B0604020202020204" pitchFamily="34" charset="0"/>
              </a:rPr>
              <a:t>virtual machine </a:t>
            </a:r>
            <a:r>
              <a:rPr lang="en-US" altLang="en-US" sz="1600" dirty="0" smtClean="0">
                <a:solidFill>
                  <a:srgbClr val="000000"/>
                </a:solidFill>
                <a:latin typeface="Arial" panose="020B0604020202020204" pitchFamily="34" charset="0"/>
                <a:cs typeface="Arial" panose="020B0604020202020204" pitchFamily="34" charset="0"/>
              </a:rPr>
              <a:t>dependent</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Values</a:t>
            </a:r>
            <a:r>
              <a:rPr lang="en-US" altLang="en-US" sz="1600" dirty="0">
                <a:solidFill>
                  <a:srgbClr val="000000"/>
                </a:solidFill>
                <a:latin typeface="Arial" panose="020B0604020202020204" pitchFamily="34" charset="0"/>
                <a:cs typeface="Arial" panose="020B0604020202020204" pitchFamily="34" charset="0"/>
              </a:rPr>
              <a:t>: </a:t>
            </a:r>
            <a:r>
              <a:rPr lang="en-US" altLang="en-US" sz="1600" dirty="0" smtClean="0">
                <a:solidFill>
                  <a:srgbClr val="000000"/>
                </a:solidFill>
                <a:latin typeface="Arial" panose="020B0604020202020204" pitchFamily="34" charset="0"/>
                <a:cs typeface="Arial" panose="020B0604020202020204" pitchFamily="34" charset="0"/>
              </a:rPr>
              <a:t>true, false</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Default Value: false</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Usage: </a:t>
            </a:r>
            <a:r>
              <a:rPr lang="en-US" altLang="en-US" sz="1600" dirty="0">
                <a:solidFill>
                  <a:srgbClr val="000000"/>
                </a:solidFill>
                <a:latin typeface="Arial" panose="020B0604020202020204" pitchFamily="34" charset="0"/>
                <a:cs typeface="Arial" panose="020B0604020202020204" pitchFamily="34" charset="0"/>
              </a:rPr>
              <a:t>Use this data type for simple flags that track true/false </a:t>
            </a:r>
            <a:r>
              <a:rPr lang="en-US" altLang="en-US" sz="1600" dirty="0" smtClean="0">
                <a:solidFill>
                  <a:srgbClr val="000000"/>
                </a:solidFill>
                <a:latin typeface="Arial" panose="020B0604020202020204" pitchFamily="34" charset="0"/>
                <a:cs typeface="Arial" panose="020B0604020202020204" pitchFamily="34" charset="0"/>
              </a:rPr>
              <a:t>conditions.</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Syntax: </a:t>
            </a:r>
            <a:r>
              <a:rPr lang="en-US" altLang="en-US" sz="2300" dirty="0" err="1" smtClean="0">
                <a:solidFill>
                  <a:srgbClr val="ED7D31"/>
                </a:solidFill>
                <a:latin typeface="Arial" panose="020B0604020202020204" pitchFamily="34" charset="0"/>
                <a:cs typeface="Arial" panose="020B0604020202020204" pitchFamily="34" charset="0"/>
              </a:rPr>
              <a:t>boolean</a:t>
            </a:r>
            <a:r>
              <a:rPr lang="en-US" altLang="en-US" sz="2300" dirty="0" smtClean="0">
                <a:solidFill>
                  <a:srgbClr val="000000"/>
                </a:solidFill>
                <a:latin typeface="Arial" panose="020B0604020202020204" pitchFamily="34" charset="0"/>
                <a:cs typeface="Arial" panose="020B0604020202020204" pitchFamily="34" charset="0"/>
              </a:rPr>
              <a:t> </a:t>
            </a:r>
            <a:r>
              <a:rPr lang="en-US" altLang="en-US" sz="2300" dirty="0" err="1" smtClean="0">
                <a:solidFill>
                  <a:srgbClr val="000000"/>
                </a:solidFill>
                <a:latin typeface="Arial" panose="020B0604020202020204" pitchFamily="34" charset="0"/>
                <a:cs typeface="Arial" panose="020B0604020202020204" pitchFamily="34" charset="0"/>
              </a:rPr>
              <a:t>booleanVar</a:t>
            </a:r>
            <a:r>
              <a:rPr lang="en-US" altLang="en-US" sz="2300" dirty="0" smtClean="0">
                <a:solidFill>
                  <a:srgbClr val="ED7D31"/>
                </a:solidFill>
                <a:latin typeface="Arial" panose="020B0604020202020204" pitchFamily="34" charset="0"/>
                <a:cs typeface="Arial" panose="020B0604020202020204" pitchFamily="34" charset="0"/>
              </a:rPr>
              <a:t>;</a:t>
            </a:r>
            <a:endParaRPr lang="en-US" sz="2000" dirty="0" smtClean="0"/>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2697521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278" y="0"/>
            <a:ext cx="12284278" cy="6858000"/>
          </a:xfrm>
        </p:spPr>
        <p:txBody>
          <a:bodyPr anchor="ctr">
            <a:normAutofit/>
          </a:bodyPr>
          <a:lstStyle/>
          <a:p>
            <a:r>
              <a:rPr lang="en-US" dirty="0" smtClean="0"/>
              <a:t>Non-Primitive Datatype in Java</a:t>
            </a:r>
            <a:endParaRPr lang="en-US" dirty="0"/>
          </a:p>
        </p:txBody>
      </p:sp>
    </p:spTree>
    <p:extLst>
      <p:ext uri="{BB962C8B-B14F-4D97-AF65-F5344CB8AC3E}">
        <p14:creationId xmlns:p14="http://schemas.microsoft.com/office/powerpoint/2010/main" val="2007994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 Non-Primitive Datatype in Java</a:t>
            </a:r>
            <a:endParaRPr lang="en-US" dirty="0"/>
          </a:p>
        </p:txBody>
      </p:sp>
      <p:sp>
        <p:nvSpPr>
          <p:cNvPr id="3" name="Content Placeholder 2"/>
          <p:cNvSpPr>
            <a:spLocks noGrp="1"/>
          </p:cNvSpPr>
          <p:nvPr>
            <p:ph idx="1"/>
          </p:nvPr>
        </p:nvSpPr>
        <p:spPr>
          <a:xfrm>
            <a:off x="838200" y="1449108"/>
            <a:ext cx="10515600" cy="4859413"/>
          </a:xfrm>
        </p:spPr>
        <p:txBody>
          <a:bodyPr>
            <a:normAutofit/>
          </a:bodyPr>
          <a:lstStyle/>
          <a:p>
            <a:pPr marL="457200" indent="-457200">
              <a:lnSpc>
                <a:spcPct val="150000"/>
              </a:lnSpc>
              <a:buFont typeface="+mj-lt"/>
              <a:buAutoNum type="arabicPeriod" startAt="2"/>
            </a:pPr>
            <a:r>
              <a:rPr lang="en-US" sz="2400" dirty="0" smtClean="0">
                <a:solidFill>
                  <a:srgbClr val="ED7D31"/>
                </a:solidFill>
              </a:rPr>
              <a:t>Non-Primitive or Reference  </a:t>
            </a:r>
            <a:r>
              <a:rPr lang="en-US" sz="2400" dirty="0">
                <a:solidFill>
                  <a:srgbClr val="ED7D31"/>
                </a:solidFill>
              </a:rPr>
              <a:t>Datatype </a:t>
            </a:r>
            <a:r>
              <a:rPr lang="en-US" sz="2400" dirty="0"/>
              <a:t>contain a memory address of variable value because the reference types won’t store the variable value directly in memory</a:t>
            </a:r>
            <a:r>
              <a:rPr lang="en-US" sz="2400" dirty="0" smtClean="0"/>
              <a:t>. Non-Primitive Datatype has:</a:t>
            </a:r>
          </a:p>
          <a:p>
            <a:pPr marL="971550" lvl="1" indent="-514350">
              <a:lnSpc>
                <a:spcPct val="150000"/>
              </a:lnSpc>
              <a:buFont typeface="+mj-lt"/>
              <a:buAutoNum type="romanLcPeriod"/>
            </a:pPr>
            <a:r>
              <a:rPr lang="en-US" sz="2000" dirty="0" smtClean="0"/>
              <a:t>String</a:t>
            </a:r>
          </a:p>
          <a:p>
            <a:pPr marL="971550" lvl="1" indent="-514350">
              <a:lnSpc>
                <a:spcPct val="150000"/>
              </a:lnSpc>
              <a:buFont typeface="+mj-lt"/>
              <a:buAutoNum type="romanLcPeriod"/>
            </a:pPr>
            <a:r>
              <a:rPr lang="en-US" sz="2000" dirty="0" smtClean="0"/>
              <a:t>Class</a:t>
            </a:r>
          </a:p>
          <a:p>
            <a:pPr marL="971550" lvl="1" indent="-514350">
              <a:lnSpc>
                <a:spcPct val="150000"/>
              </a:lnSpc>
              <a:buFont typeface="+mj-lt"/>
              <a:buAutoNum type="romanLcPeriod"/>
            </a:pPr>
            <a:r>
              <a:rPr lang="en-US" sz="2000" dirty="0" smtClean="0"/>
              <a:t>Object</a:t>
            </a:r>
          </a:p>
          <a:p>
            <a:pPr marL="971550" lvl="1" indent="-514350">
              <a:lnSpc>
                <a:spcPct val="150000"/>
              </a:lnSpc>
              <a:buFont typeface="+mj-lt"/>
              <a:buAutoNum type="romanLcPeriod"/>
            </a:pPr>
            <a:r>
              <a:rPr lang="en-US" sz="2000" dirty="0" smtClean="0"/>
              <a:t>Array and more.</a:t>
            </a:r>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3185077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 Non-Primitive Datatype in Java (con.)</a:t>
            </a:r>
            <a:endParaRPr lang="en-US" dirty="0"/>
          </a:p>
        </p:txBody>
      </p:sp>
      <p:sp>
        <p:nvSpPr>
          <p:cNvPr id="3" name="Content Placeholder 2"/>
          <p:cNvSpPr>
            <a:spLocks noGrp="1"/>
          </p:cNvSpPr>
          <p:nvPr>
            <p:ph idx="1"/>
          </p:nvPr>
        </p:nvSpPr>
        <p:spPr>
          <a:xfrm>
            <a:off x="838200" y="1449108"/>
            <a:ext cx="10515600" cy="4859413"/>
          </a:xfrm>
        </p:spPr>
        <p:txBody>
          <a:bodyPr>
            <a:normAutofit/>
          </a:bodyPr>
          <a:lstStyle/>
          <a:p>
            <a:pPr marL="514350" indent="-514350">
              <a:lnSpc>
                <a:spcPct val="150000"/>
              </a:lnSpc>
              <a:buFont typeface="+mj-lt"/>
              <a:buAutoNum type="romanLcPeriod"/>
            </a:pPr>
            <a:r>
              <a:rPr lang="en-US" sz="2400" dirty="0" smtClean="0">
                <a:solidFill>
                  <a:srgbClr val="ED7D31"/>
                </a:solidFill>
              </a:rPr>
              <a:t>String</a:t>
            </a:r>
            <a:r>
              <a:rPr lang="en-US" sz="2400" dirty="0" smtClean="0"/>
              <a:t> </a:t>
            </a:r>
            <a:r>
              <a:rPr lang="en-US" sz="2400" dirty="0"/>
              <a:t>are defined as an array of characters. The difference between a character array and a string in Java is, the string is designed to hold a sequence of characters in a single variable whereas, a character array is a collection of separate char type entities</a:t>
            </a:r>
            <a:r>
              <a:rPr lang="en-US" sz="2400" dirty="0" smtClean="0"/>
              <a:t>.</a:t>
            </a:r>
          </a:p>
          <a:p>
            <a:pPr marL="457200" lvl="1" indent="0">
              <a:lnSpc>
                <a:spcPct val="150000"/>
              </a:lnSpc>
              <a:buNone/>
            </a:pPr>
            <a:r>
              <a:rPr lang="en-US" sz="2000" dirty="0" smtClean="0"/>
              <a:t>Syntax:</a:t>
            </a:r>
          </a:p>
          <a:p>
            <a:pPr marL="457200" lvl="1" indent="0">
              <a:lnSpc>
                <a:spcPct val="150000"/>
              </a:lnSpc>
              <a:buNone/>
            </a:pPr>
            <a:r>
              <a:rPr lang="en-US" dirty="0" smtClean="0">
                <a:solidFill>
                  <a:srgbClr val="ED7D31"/>
                </a:solidFill>
              </a:rPr>
              <a:t>String</a:t>
            </a:r>
            <a:r>
              <a:rPr lang="en-US" dirty="0" smtClean="0"/>
              <a:t> </a:t>
            </a:r>
            <a:r>
              <a:rPr lang="en-US" dirty="0" err="1" smtClean="0"/>
              <a:t>stringVar</a:t>
            </a:r>
            <a:r>
              <a:rPr lang="en-US" dirty="0" smtClean="0"/>
              <a:t> </a:t>
            </a:r>
            <a:r>
              <a:rPr lang="en-US" dirty="0" smtClean="0">
                <a:solidFill>
                  <a:srgbClr val="ED7D31"/>
                </a:solidFill>
              </a:rPr>
              <a:t>= “</a:t>
            </a:r>
            <a:r>
              <a:rPr lang="en-US" dirty="0" smtClean="0"/>
              <a:t>&lt;</a:t>
            </a:r>
            <a:r>
              <a:rPr lang="en-US" dirty="0" err="1" smtClean="0"/>
              <a:t>value_of_string</a:t>
            </a:r>
            <a:r>
              <a:rPr lang="en-US" dirty="0" smtClean="0"/>
              <a:t>&gt;</a:t>
            </a:r>
            <a:r>
              <a:rPr lang="en-US" dirty="0" smtClean="0">
                <a:solidFill>
                  <a:srgbClr val="ED7D31"/>
                </a:solidFill>
              </a:rPr>
              <a:t>”;</a:t>
            </a:r>
          </a:p>
          <a:p>
            <a:pPr marL="457200" lvl="1" indent="0">
              <a:lnSpc>
                <a:spcPct val="150000"/>
              </a:lnSpc>
              <a:buNone/>
            </a:pPr>
            <a:endParaRPr lang="en-US" dirty="0" smtClean="0">
              <a:solidFill>
                <a:srgbClr val="ED7D31"/>
              </a:solidFill>
            </a:endParaRPr>
          </a:p>
          <a:p>
            <a:pPr marL="457200" lvl="1" indent="0">
              <a:lnSpc>
                <a:spcPct val="150000"/>
              </a:lnSpc>
              <a:buNone/>
            </a:pPr>
            <a:r>
              <a:rPr lang="en-US" dirty="0">
                <a:solidFill>
                  <a:srgbClr val="ED7D31"/>
                </a:solidFill>
              </a:rPr>
              <a:t>String </a:t>
            </a:r>
            <a:r>
              <a:rPr lang="en-US" dirty="0" err="1"/>
              <a:t>stringVar</a:t>
            </a:r>
            <a:r>
              <a:rPr lang="en-US" dirty="0" smtClean="0">
                <a:solidFill>
                  <a:srgbClr val="ED7D31"/>
                </a:solidFill>
              </a:rPr>
              <a:t> </a:t>
            </a:r>
            <a:r>
              <a:rPr lang="en-US" dirty="0">
                <a:solidFill>
                  <a:srgbClr val="ED7D31"/>
                </a:solidFill>
              </a:rPr>
              <a:t>= new String</a:t>
            </a:r>
            <a:r>
              <a:rPr lang="en-US" dirty="0" smtClean="0">
                <a:solidFill>
                  <a:srgbClr val="ED7D31"/>
                </a:solidFill>
              </a:rPr>
              <a:t>("</a:t>
            </a:r>
            <a:r>
              <a:rPr lang="en-US" dirty="0"/>
              <a:t>&lt;</a:t>
            </a:r>
            <a:r>
              <a:rPr lang="en-US" dirty="0" err="1"/>
              <a:t>value_of_string</a:t>
            </a:r>
            <a:r>
              <a:rPr lang="en-US" dirty="0"/>
              <a:t>&gt;</a:t>
            </a:r>
            <a:r>
              <a:rPr lang="en-US" dirty="0" smtClean="0">
                <a:solidFill>
                  <a:srgbClr val="ED7D31"/>
                </a:solidFill>
              </a:rPr>
              <a:t>");</a:t>
            </a:r>
            <a:endParaRPr lang="en-US" sz="2400" dirty="0">
              <a:solidFill>
                <a:srgbClr val="ED7D31"/>
              </a:solidFill>
            </a:endParaRPr>
          </a:p>
          <a:p>
            <a:pPr>
              <a:lnSpc>
                <a:spcPct val="150000"/>
              </a:lnSpc>
            </a:pPr>
            <a:endParaRPr lang="en-US" sz="2400" dirty="0"/>
          </a:p>
        </p:txBody>
      </p:sp>
    </p:spTree>
    <p:extLst>
      <p:ext uri="{BB962C8B-B14F-4D97-AF65-F5344CB8AC3E}">
        <p14:creationId xmlns:p14="http://schemas.microsoft.com/office/powerpoint/2010/main" val="3581293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 Non-Primitive Datatype in Java (con.)</a:t>
            </a:r>
            <a:endParaRPr lang="en-US" dirty="0"/>
          </a:p>
        </p:txBody>
      </p:sp>
      <p:sp>
        <p:nvSpPr>
          <p:cNvPr id="3" name="Content Placeholder 2"/>
          <p:cNvSpPr>
            <a:spLocks noGrp="1"/>
          </p:cNvSpPr>
          <p:nvPr>
            <p:ph idx="1"/>
          </p:nvPr>
        </p:nvSpPr>
        <p:spPr>
          <a:xfrm>
            <a:off x="838200" y="1449108"/>
            <a:ext cx="10515600" cy="4859413"/>
          </a:xfrm>
        </p:spPr>
        <p:txBody>
          <a:bodyPr>
            <a:normAutofit fontScale="85000" lnSpcReduction="10000"/>
          </a:bodyPr>
          <a:lstStyle/>
          <a:p>
            <a:pPr marL="514350" indent="-514350">
              <a:lnSpc>
                <a:spcPct val="150000"/>
              </a:lnSpc>
              <a:buFont typeface="+mj-lt"/>
              <a:buAutoNum type="romanLcPeriod" startAt="2"/>
            </a:pPr>
            <a:r>
              <a:rPr lang="en-US" sz="2400" dirty="0" smtClean="0">
                <a:solidFill>
                  <a:srgbClr val="ED7D31"/>
                </a:solidFill>
              </a:rPr>
              <a:t>Class</a:t>
            </a:r>
            <a:r>
              <a:rPr lang="en-US" sz="2400" dirty="0"/>
              <a:t> is a user-defined blueprint or prototype from which objects are created.  It represents the set of properties or methods that are common to all objects of one type. In general, class declarations can include these components, in order: </a:t>
            </a:r>
          </a:p>
          <a:p>
            <a:pPr lvl="2">
              <a:lnSpc>
                <a:spcPct val="150000"/>
              </a:lnSpc>
              <a:buFont typeface="Wingdings" panose="05000000000000000000" pitchFamily="2" charset="2"/>
              <a:buChar char="v"/>
            </a:pPr>
            <a:r>
              <a:rPr lang="en-US" dirty="0"/>
              <a:t>Modifiers: A class can be public or has default access (Refer this for details</a:t>
            </a:r>
            <a:r>
              <a:rPr lang="en-US" dirty="0" smtClean="0"/>
              <a:t>).</a:t>
            </a:r>
          </a:p>
          <a:p>
            <a:pPr lvl="2">
              <a:lnSpc>
                <a:spcPct val="150000"/>
              </a:lnSpc>
              <a:buFont typeface="Wingdings" panose="05000000000000000000" pitchFamily="2" charset="2"/>
              <a:buChar char="v"/>
            </a:pPr>
            <a:r>
              <a:rPr lang="en-US" dirty="0" smtClean="0"/>
              <a:t>Class </a:t>
            </a:r>
            <a:r>
              <a:rPr lang="en-US" dirty="0"/>
              <a:t>name: The name should begin with a initial letter (capitalized by convention</a:t>
            </a:r>
            <a:r>
              <a:rPr lang="en-US" dirty="0" smtClean="0"/>
              <a:t>).</a:t>
            </a:r>
          </a:p>
          <a:p>
            <a:pPr lvl="2">
              <a:lnSpc>
                <a:spcPct val="150000"/>
              </a:lnSpc>
              <a:buFont typeface="Wingdings" panose="05000000000000000000" pitchFamily="2" charset="2"/>
              <a:buChar char="v"/>
            </a:pPr>
            <a:r>
              <a:rPr lang="en-US" dirty="0" smtClean="0"/>
              <a:t>Superclass(if </a:t>
            </a:r>
            <a:r>
              <a:rPr lang="en-US" dirty="0"/>
              <a:t>any): The name of the class’s parent (superclass), if any, preceded by the keyword extends. A class can only extend (subclass) one </a:t>
            </a:r>
            <a:r>
              <a:rPr lang="en-US" dirty="0" smtClean="0"/>
              <a:t>parent.</a:t>
            </a:r>
          </a:p>
          <a:p>
            <a:pPr lvl="2">
              <a:lnSpc>
                <a:spcPct val="150000"/>
              </a:lnSpc>
              <a:buFont typeface="Wingdings" panose="05000000000000000000" pitchFamily="2" charset="2"/>
              <a:buChar char="v"/>
            </a:pPr>
            <a:r>
              <a:rPr lang="en-US" dirty="0" smtClean="0"/>
              <a:t>Interfaces(if any): A comma-separated list of interfaces implemented by the class, if any, preceded by the keyword implements. A class can implement more than one interface.</a:t>
            </a:r>
          </a:p>
          <a:p>
            <a:pPr lvl="2">
              <a:lnSpc>
                <a:spcPct val="150000"/>
              </a:lnSpc>
              <a:buFont typeface="Wingdings" panose="05000000000000000000" pitchFamily="2" charset="2"/>
              <a:buChar char="v"/>
            </a:pPr>
            <a:r>
              <a:rPr lang="en-US" dirty="0" smtClean="0"/>
              <a:t>Body</a:t>
            </a:r>
            <a:r>
              <a:rPr lang="en-US" dirty="0"/>
              <a:t>: The class body surrounded by braces, { }.</a:t>
            </a:r>
          </a:p>
        </p:txBody>
      </p:sp>
    </p:spTree>
    <p:extLst>
      <p:ext uri="{BB962C8B-B14F-4D97-AF65-F5344CB8AC3E}">
        <p14:creationId xmlns:p14="http://schemas.microsoft.com/office/powerpoint/2010/main" val="2210156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 Non-Primitive Datatype in Java (con.)</a:t>
            </a:r>
            <a:endParaRPr lang="en-US" dirty="0"/>
          </a:p>
        </p:txBody>
      </p:sp>
      <p:sp>
        <p:nvSpPr>
          <p:cNvPr id="3" name="Content Placeholder 2"/>
          <p:cNvSpPr>
            <a:spLocks noGrp="1"/>
          </p:cNvSpPr>
          <p:nvPr>
            <p:ph idx="1"/>
          </p:nvPr>
        </p:nvSpPr>
        <p:spPr>
          <a:xfrm>
            <a:off x="838200" y="1449108"/>
            <a:ext cx="10515600" cy="4859413"/>
          </a:xfrm>
        </p:spPr>
        <p:txBody>
          <a:bodyPr>
            <a:normAutofit/>
          </a:bodyPr>
          <a:lstStyle/>
          <a:p>
            <a:pPr marL="514350" indent="-514350">
              <a:lnSpc>
                <a:spcPct val="150000"/>
              </a:lnSpc>
              <a:buFont typeface="+mj-lt"/>
              <a:buAutoNum type="romanLcPeriod" startAt="3"/>
            </a:pPr>
            <a:r>
              <a:rPr lang="en-US" sz="2000" dirty="0" smtClean="0">
                <a:solidFill>
                  <a:srgbClr val="ED7D31"/>
                </a:solidFill>
              </a:rPr>
              <a:t>Object</a:t>
            </a:r>
            <a:r>
              <a:rPr lang="en-US" sz="2000" dirty="0"/>
              <a:t> </a:t>
            </a:r>
            <a:r>
              <a:rPr lang="en-US" sz="2000" dirty="0" smtClean="0"/>
              <a:t>is </a:t>
            </a:r>
            <a:r>
              <a:rPr lang="en-US" sz="2000" dirty="0"/>
              <a:t>a basic unit of Object-Oriented Programming and represents the real-life entities.  A typical Java program creates many objects, which as you know, interact by invoking methods. An object consists of : </a:t>
            </a:r>
          </a:p>
          <a:p>
            <a:pPr lvl="2">
              <a:lnSpc>
                <a:spcPct val="150000"/>
              </a:lnSpc>
              <a:buFont typeface="Wingdings" panose="05000000000000000000" pitchFamily="2" charset="2"/>
              <a:buChar char="v"/>
            </a:pPr>
            <a:r>
              <a:rPr lang="en-US" sz="1600" dirty="0"/>
              <a:t>State: It is represented by attributes of an object. It also reflects the properties of an </a:t>
            </a:r>
            <a:r>
              <a:rPr lang="en-US" sz="1600" dirty="0" smtClean="0"/>
              <a:t>object.</a:t>
            </a:r>
          </a:p>
          <a:p>
            <a:pPr lvl="2">
              <a:lnSpc>
                <a:spcPct val="150000"/>
              </a:lnSpc>
              <a:buFont typeface="Wingdings" panose="05000000000000000000" pitchFamily="2" charset="2"/>
              <a:buChar char="v"/>
            </a:pPr>
            <a:r>
              <a:rPr lang="en-US" sz="1600" dirty="0" smtClean="0"/>
              <a:t>Behavior</a:t>
            </a:r>
            <a:r>
              <a:rPr lang="en-US" sz="1600" dirty="0"/>
              <a:t>: It is represented by methods of an object. It also reflects the response of an object with other </a:t>
            </a:r>
            <a:r>
              <a:rPr lang="en-US" sz="1600" dirty="0" smtClean="0"/>
              <a:t>objects.</a:t>
            </a:r>
          </a:p>
          <a:p>
            <a:pPr lvl="2">
              <a:lnSpc>
                <a:spcPct val="150000"/>
              </a:lnSpc>
              <a:buFont typeface="Wingdings" panose="05000000000000000000" pitchFamily="2" charset="2"/>
              <a:buChar char="v"/>
            </a:pPr>
            <a:r>
              <a:rPr lang="en-US" sz="1600" dirty="0" smtClean="0"/>
              <a:t>Identity</a:t>
            </a:r>
            <a:r>
              <a:rPr lang="en-US" sz="1600" dirty="0"/>
              <a:t>: It gives a unique name to an object and enables one object to interact with other objects.</a:t>
            </a:r>
          </a:p>
        </p:txBody>
      </p:sp>
    </p:spTree>
    <p:extLst>
      <p:ext uri="{BB962C8B-B14F-4D97-AF65-F5344CB8AC3E}">
        <p14:creationId xmlns:p14="http://schemas.microsoft.com/office/powerpoint/2010/main" val="1751168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 Non-Primitive Datatype in Java (con.)</a:t>
            </a:r>
            <a:endParaRPr lang="en-US" dirty="0"/>
          </a:p>
        </p:txBody>
      </p:sp>
      <p:sp>
        <p:nvSpPr>
          <p:cNvPr id="3" name="Content Placeholder 2"/>
          <p:cNvSpPr>
            <a:spLocks noGrp="1"/>
          </p:cNvSpPr>
          <p:nvPr>
            <p:ph idx="1"/>
          </p:nvPr>
        </p:nvSpPr>
        <p:spPr>
          <a:xfrm>
            <a:off x="838200" y="1449108"/>
            <a:ext cx="10515600" cy="4859413"/>
          </a:xfrm>
        </p:spPr>
        <p:txBody>
          <a:bodyPr>
            <a:noAutofit/>
          </a:bodyPr>
          <a:lstStyle/>
          <a:p>
            <a:pPr marL="514350" indent="-514350">
              <a:lnSpc>
                <a:spcPct val="150000"/>
              </a:lnSpc>
              <a:buFont typeface="+mj-lt"/>
              <a:buAutoNum type="romanLcPeriod" startAt="4"/>
            </a:pPr>
            <a:r>
              <a:rPr lang="en-US" sz="1800" dirty="0" smtClean="0">
                <a:solidFill>
                  <a:srgbClr val="ED7D31"/>
                </a:solidFill>
              </a:rPr>
              <a:t>Array</a:t>
            </a:r>
            <a:r>
              <a:rPr lang="en-US" sz="1800" dirty="0"/>
              <a:t> is a group of like-typed variables that are referred to by a common name. Arrays in Java work differently than they do in C/C++. The following are some important points about Java arrays. </a:t>
            </a:r>
          </a:p>
          <a:p>
            <a:pPr lvl="2">
              <a:lnSpc>
                <a:spcPct val="150000"/>
              </a:lnSpc>
              <a:buFont typeface="Wingdings" panose="05000000000000000000" pitchFamily="2" charset="2"/>
              <a:buChar char="v"/>
            </a:pPr>
            <a:r>
              <a:rPr lang="en-US" sz="1400" dirty="0"/>
              <a:t>In Java, all arrays are dynamically allocated</a:t>
            </a:r>
            <a:r>
              <a:rPr lang="en-US" sz="1400" dirty="0" smtClean="0"/>
              <a:t>.</a:t>
            </a:r>
          </a:p>
          <a:p>
            <a:pPr lvl="2">
              <a:lnSpc>
                <a:spcPct val="150000"/>
              </a:lnSpc>
              <a:buFont typeface="Wingdings" panose="05000000000000000000" pitchFamily="2" charset="2"/>
              <a:buChar char="v"/>
            </a:pPr>
            <a:r>
              <a:rPr lang="en-US" sz="1400" dirty="0" smtClean="0"/>
              <a:t>A </a:t>
            </a:r>
            <a:r>
              <a:rPr lang="en-US" sz="1400" dirty="0"/>
              <a:t>Java array variable can also be declared like other variables with [] after the data </a:t>
            </a:r>
            <a:r>
              <a:rPr lang="en-US" sz="1400" dirty="0" smtClean="0"/>
              <a:t>type.</a:t>
            </a:r>
          </a:p>
          <a:p>
            <a:pPr lvl="2">
              <a:lnSpc>
                <a:spcPct val="150000"/>
              </a:lnSpc>
              <a:buFont typeface="Wingdings" panose="05000000000000000000" pitchFamily="2" charset="2"/>
              <a:buChar char="v"/>
            </a:pPr>
            <a:r>
              <a:rPr lang="en-US" sz="1400" dirty="0" smtClean="0"/>
              <a:t>The </a:t>
            </a:r>
            <a:r>
              <a:rPr lang="en-US" sz="1400" dirty="0"/>
              <a:t>variables in the array are ordered and each has an index beginning from </a:t>
            </a:r>
            <a:r>
              <a:rPr lang="en-US" sz="1400" dirty="0" smtClean="0"/>
              <a:t>0.</a:t>
            </a:r>
          </a:p>
          <a:p>
            <a:pPr lvl="2">
              <a:lnSpc>
                <a:spcPct val="150000"/>
              </a:lnSpc>
              <a:buFont typeface="Wingdings" panose="05000000000000000000" pitchFamily="2" charset="2"/>
              <a:buChar char="v"/>
            </a:pPr>
            <a:r>
              <a:rPr lang="en-US" sz="1400" dirty="0" smtClean="0"/>
              <a:t>The </a:t>
            </a:r>
            <a:r>
              <a:rPr lang="en-US" sz="1400" dirty="0"/>
              <a:t>size of an array must be specified by an </a:t>
            </a:r>
            <a:r>
              <a:rPr lang="en-US" sz="1400" dirty="0" err="1"/>
              <a:t>int</a:t>
            </a:r>
            <a:r>
              <a:rPr lang="en-US" sz="1400" dirty="0"/>
              <a:t> value and not long or </a:t>
            </a:r>
            <a:r>
              <a:rPr lang="en-US" sz="1400" dirty="0" smtClean="0"/>
              <a:t>short.</a:t>
            </a:r>
          </a:p>
          <a:p>
            <a:pPr lvl="2">
              <a:lnSpc>
                <a:spcPct val="150000"/>
              </a:lnSpc>
              <a:buFont typeface="Wingdings" panose="05000000000000000000" pitchFamily="2" charset="2"/>
              <a:buChar char="v"/>
            </a:pPr>
            <a:r>
              <a:rPr lang="en-US" sz="1400" dirty="0" smtClean="0"/>
              <a:t>The </a:t>
            </a:r>
            <a:r>
              <a:rPr lang="en-US" sz="1400" dirty="0"/>
              <a:t>direct superclass of an array type is Object. </a:t>
            </a:r>
          </a:p>
        </p:txBody>
      </p:sp>
    </p:spTree>
    <p:extLst>
      <p:ext uri="{BB962C8B-B14F-4D97-AF65-F5344CB8AC3E}">
        <p14:creationId xmlns:p14="http://schemas.microsoft.com/office/powerpoint/2010/main" val="831149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6858000"/>
          </a:xfrm>
        </p:spPr>
        <p:txBody>
          <a:bodyPr anchor="ctr"/>
          <a:lstStyle/>
          <a:p>
            <a:r>
              <a:rPr lang="en-US" sz="6000" dirty="0" smtClean="0">
                <a:latin typeface="Khmer OS Battambang" pitchFamily="2" charset="0"/>
                <a:cs typeface="Khmer OS Battambang" pitchFamily="2" charset="0"/>
              </a:rPr>
              <a:t>Chapter II</a:t>
            </a:r>
            <a:endParaRPr lang="en-US" dirty="0"/>
          </a:p>
        </p:txBody>
      </p:sp>
      <p:sp>
        <p:nvSpPr>
          <p:cNvPr id="3" name="Subtitle 2"/>
          <p:cNvSpPr>
            <a:spLocks noGrp="1"/>
          </p:cNvSpPr>
          <p:nvPr>
            <p:ph type="subTitle" idx="1"/>
          </p:nvPr>
        </p:nvSpPr>
        <p:spPr>
          <a:xfrm>
            <a:off x="1524000" y="3602038"/>
            <a:ext cx="9144000" cy="1655762"/>
          </a:xfrm>
        </p:spPr>
        <p:txBody>
          <a:bodyPr/>
          <a:lstStyle/>
          <a:p>
            <a:pPr algn="ctr">
              <a:lnSpc>
                <a:spcPct val="150000"/>
              </a:lnSpc>
              <a:buNone/>
            </a:pPr>
            <a:endParaRPr lang="en-US" sz="2400" b="1" dirty="0" smtClean="0">
              <a:solidFill>
                <a:srgbClr val="C93E27"/>
              </a:solidFill>
              <a:latin typeface="Khmer OS Muol Light" pitchFamily="2" charset="0"/>
              <a:cs typeface="Khmer OS Muol Light" pitchFamily="2" charset="0"/>
            </a:endParaRPr>
          </a:p>
          <a:p>
            <a:pPr algn="ctr">
              <a:lnSpc>
                <a:spcPct val="150000"/>
              </a:lnSpc>
              <a:buNone/>
            </a:pPr>
            <a:r>
              <a:rPr lang="en-US" sz="2400" b="1" dirty="0" smtClean="0">
                <a:solidFill>
                  <a:srgbClr val="C93E27"/>
                </a:solidFill>
                <a:latin typeface="Khmer OS Muol Light" pitchFamily="2" charset="0"/>
                <a:cs typeface="Khmer OS Muol Light" pitchFamily="2" charset="0"/>
              </a:rPr>
              <a:t>Datatype, Variable, and Arrays</a:t>
            </a:r>
            <a:endParaRPr lang="en-US" sz="2400" b="1" dirty="0"/>
          </a:p>
          <a:p>
            <a:endParaRPr lang="en-US" dirty="0"/>
          </a:p>
        </p:txBody>
      </p:sp>
    </p:spTree>
    <p:extLst>
      <p:ext uri="{BB962C8B-B14F-4D97-AF65-F5344CB8AC3E}">
        <p14:creationId xmlns:p14="http://schemas.microsoft.com/office/powerpoint/2010/main" val="2074108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marL="514350" indent="-514350">
              <a:lnSpc>
                <a:spcPct val="150000"/>
              </a:lnSpc>
              <a:buClr>
                <a:schemeClr val="accent2"/>
              </a:buClr>
              <a:buFont typeface="+mj-lt"/>
              <a:buAutoNum type="romanUcPeriod"/>
            </a:pPr>
            <a:r>
              <a:rPr lang="en-US" sz="2000" dirty="0"/>
              <a:t>Primitive Data </a:t>
            </a:r>
            <a:r>
              <a:rPr lang="en-US" sz="2000" dirty="0" smtClean="0"/>
              <a:t>Type</a:t>
            </a:r>
          </a:p>
          <a:p>
            <a:pPr marL="514350" indent="-514350">
              <a:lnSpc>
                <a:spcPct val="150000"/>
              </a:lnSpc>
              <a:buClr>
                <a:schemeClr val="accent2"/>
              </a:buClr>
              <a:buFont typeface="+mj-lt"/>
              <a:buAutoNum type="romanUcPeriod"/>
            </a:pPr>
            <a:r>
              <a:rPr lang="en-US" sz="2000" dirty="0"/>
              <a:t>Non-primitive Data </a:t>
            </a:r>
            <a:r>
              <a:rPr lang="en-US" sz="2000" dirty="0" smtClean="0"/>
              <a:t>Type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7633" y="1690688"/>
            <a:ext cx="2292998" cy="3174920"/>
          </a:xfrm>
          <a:prstGeom prst="rect">
            <a:avLst/>
          </a:prstGeom>
        </p:spPr>
      </p:pic>
    </p:spTree>
    <p:extLst>
      <p:ext uri="{BB962C8B-B14F-4D97-AF65-F5344CB8AC3E}">
        <p14:creationId xmlns:p14="http://schemas.microsoft.com/office/powerpoint/2010/main" val="767463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278" y="0"/>
            <a:ext cx="12284278" cy="6858000"/>
          </a:xfrm>
        </p:spPr>
        <p:txBody>
          <a:bodyPr anchor="ctr">
            <a:normAutofit/>
          </a:bodyPr>
          <a:lstStyle/>
          <a:p>
            <a:r>
              <a:rPr lang="en-US" dirty="0"/>
              <a:t>Primitive </a:t>
            </a:r>
            <a:r>
              <a:rPr lang="en-US" dirty="0" smtClean="0"/>
              <a:t>Datatype in Java</a:t>
            </a:r>
            <a:endParaRPr lang="en-US" dirty="0"/>
          </a:p>
        </p:txBody>
      </p:sp>
    </p:spTree>
    <p:extLst>
      <p:ext uri="{BB962C8B-B14F-4D97-AF65-F5344CB8AC3E}">
        <p14:creationId xmlns:p14="http://schemas.microsoft.com/office/powerpoint/2010/main" val="2480285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Primitive </a:t>
            </a:r>
            <a:r>
              <a:rPr lang="en-US" dirty="0" smtClean="0"/>
              <a:t>Datatype in Java</a:t>
            </a:r>
            <a:endParaRPr lang="en-US" dirty="0"/>
          </a:p>
        </p:txBody>
      </p:sp>
      <p:sp>
        <p:nvSpPr>
          <p:cNvPr id="3" name="Content Placeholder 2"/>
          <p:cNvSpPr>
            <a:spLocks noGrp="1"/>
          </p:cNvSpPr>
          <p:nvPr>
            <p:ph idx="1"/>
          </p:nvPr>
        </p:nvSpPr>
        <p:spPr>
          <a:xfrm>
            <a:off x="838200" y="1449108"/>
            <a:ext cx="10515600" cy="4859413"/>
          </a:xfrm>
        </p:spPr>
        <p:txBody>
          <a:bodyPr>
            <a:normAutofit fontScale="92500" lnSpcReduction="10000"/>
          </a:bodyPr>
          <a:lstStyle/>
          <a:p>
            <a:pPr marL="457200" indent="-457200">
              <a:lnSpc>
                <a:spcPct val="150000"/>
              </a:lnSpc>
              <a:buFont typeface="+mj-lt"/>
              <a:buAutoNum type="arabicPeriod"/>
            </a:pPr>
            <a:r>
              <a:rPr lang="en-US" sz="2400" dirty="0">
                <a:solidFill>
                  <a:srgbClr val="ED7D31"/>
                </a:solidFill>
              </a:rPr>
              <a:t>Primitive Datatype </a:t>
            </a:r>
            <a:r>
              <a:rPr lang="en-US" sz="2400" dirty="0"/>
              <a:t>are only single values and have no special capabilities</a:t>
            </a:r>
            <a:r>
              <a:rPr lang="en-US" sz="2400" dirty="0" smtClean="0"/>
              <a:t>. Primitive Datatype has:</a:t>
            </a:r>
          </a:p>
          <a:p>
            <a:pPr marL="971550" lvl="1" indent="-514350">
              <a:lnSpc>
                <a:spcPct val="150000"/>
              </a:lnSpc>
              <a:buFont typeface="+mj-lt"/>
              <a:buAutoNum type="romanLcPeriod"/>
            </a:pPr>
            <a:r>
              <a:rPr lang="en-US" sz="2000" dirty="0" smtClean="0"/>
              <a:t>Byte</a:t>
            </a:r>
          </a:p>
          <a:p>
            <a:pPr marL="971550" lvl="1" indent="-514350">
              <a:lnSpc>
                <a:spcPct val="150000"/>
              </a:lnSpc>
              <a:buFont typeface="+mj-lt"/>
              <a:buAutoNum type="romanLcPeriod"/>
            </a:pPr>
            <a:r>
              <a:rPr lang="en-US" sz="2000" dirty="0" smtClean="0"/>
              <a:t>Short</a:t>
            </a:r>
          </a:p>
          <a:p>
            <a:pPr marL="971550" lvl="1" indent="-514350">
              <a:lnSpc>
                <a:spcPct val="150000"/>
              </a:lnSpc>
              <a:buFont typeface="+mj-lt"/>
              <a:buAutoNum type="romanLcPeriod"/>
            </a:pPr>
            <a:r>
              <a:rPr lang="en-US" sz="2000" dirty="0" err="1" smtClean="0"/>
              <a:t>Int</a:t>
            </a:r>
            <a:endParaRPr lang="en-US" sz="2000" dirty="0" smtClean="0"/>
          </a:p>
          <a:p>
            <a:pPr marL="971550" lvl="1" indent="-514350">
              <a:lnSpc>
                <a:spcPct val="150000"/>
              </a:lnSpc>
              <a:buFont typeface="+mj-lt"/>
              <a:buAutoNum type="romanLcPeriod"/>
            </a:pPr>
            <a:r>
              <a:rPr lang="en-US" sz="2000" dirty="0" smtClean="0"/>
              <a:t>Long</a:t>
            </a:r>
          </a:p>
          <a:p>
            <a:pPr marL="971550" lvl="1" indent="-514350">
              <a:lnSpc>
                <a:spcPct val="150000"/>
              </a:lnSpc>
              <a:buFont typeface="+mj-lt"/>
              <a:buAutoNum type="romanLcPeriod"/>
            </a:pPr>
            <a:r>
              <a:rPr lang="en-US" sz="2000" dirty="0" smtClean="0"/>
              <a:t>Float</a:t>
            </a:r>
          </a:p>
          <a:p>
            <a:pPr marL="971550" lvl="1" indent="-514350">
              <a:lnSpc>
                <a:spcPct val="150000"/>
              </a:lnSpc>
              <a:buFont typeface="+mj-lt"/>
              <a:buAutoNum type="romanLcPeriod"/>
            </a:pPr>
            <a:r>
              <a:rPr lang="en-US" sz="2000" dirty="0" smtClean="0"/>
              <a:t>Double</a:t>
            </a:r>
          </a:p>
          <a:p>
            <a:pPr marL="971550" lvl="1" indent="-514350">
              <a:lnSpc>
                <a:spcPct val="150000"/>
              </a:lnSpc>
              <a:buFont typeface="+mj-lt"/>
              <a:buAutoNum type="romanLcPeriod"/>
            </a:pPr>
            <a:r>
              <a:rPr lang="en-US" sz="2000" dirty="0" smtClean="0"/>
              <a:t>Boolean</a:t>
            </a:r>
          </a:p>
          <a:p>
            <a:pPr marL="971550" lvl="1" indent="-514350">
              <a:lnSpc>
                <a:spcPct val="150000"/>
              </a:lnSpc>
              <a:buFont typeface="+mj-lt"/>
              <a:buAutoNum type="romanLcPeriod"/>
            </a:pPr>
            <a:r>
              <a:rPr lang="en-US" sz="2000" dirty="0" smtClean="0"/>
              <a:t>Char</a:t>
            </a:r>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3084993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Primitive </a:t>
            </a:r>
            <a:r>
              <a:rPr lang="en-US" dirty="0" smtClean="0"/>
              <a:t>Datatype in Java (con.)</a:t>
            </a:r>
            <a:endParaRPr lang="en-US" dirty="0"/>
          </a:p>
        </p:txBody>
      </p:sp>
      <p:sp>
        <p:nvSpPr>
          <p:cNvPr id="3" name="Content Placeholder 2"/>
          <p:cNvSpPr>
            <a:spLocks noGrp="1"/>
          </p:cNvSpPr>
          <p:nvPr>
            <p:ph idx="1"/>
          </p:nvPr>
        </p:nvSpPr>
        <p:spPr>
          <a:xfrm>
            <a:off x="838200" y="1449108"/>
            <a:ext cx="10515600" cy="4859413"/>
          </a:xfrm>
        </p:spPr>
        <p:txBody>
          <a:bodyPr>
            <a:normAutofit/>
          </a:bodyPr>
          <a:lstStyle/>
          <a:p>
            <a:pPr marL="514350" indent="-514350">
              <a:lnSpc>
                <a:spcPct val="150000"/>
              </a:lnSpc>
              <a:buFont typeface="+mj-lt"/>
              <a:buAutoNum type="romanLcPeriod"/>
            </a:pPr>
            <a:r>
              <a:rPr lang="en-US" sz="2000" dirty="0" smtClean="0">
                <a:solidFill>
                  <a:srgbClr val="ED7D31"/>
                </a:solidFill>
              </a:rPr>
              <a:t>Byte</a:t>
            </a:r>
            <a:r>
              <a:rPr lang="en-US" altLang="en-US" sz="2000" dirty="0" smtClean="0">
                <a:solidFill>
                  <a:srgbClr val="000000"/>
                </a:solidFill>
                <a:latin typeface="Arial" panose="020B0604020202020204" pitchFamily="34" charset="0"/>
                <a:cs typeface="Arial" panose="020B0604020202020204" pitchFamily="34" charset="0"/>
              </a:rPr>
              <a:t> </a:t>
            </a:r>
            <a:r>
              <a:rPr lang="en-US" altLang="en-US" sz="2000" dirty="0">
                <a:solidFill>
                  <a:srgbClr val="000000"/>
                </a:solidFill>
                <a:latin typeface="Arial" panose="020B0604020202020204" pitchFamily="34" charset="0"/>
                <a:cs typeface="Arial" panose="020B0604020202020204" pitchFamily="34" charset="0"/>
              </a:rPr>
              <a:t>is an 8-bit signed two's complement </a:t>
            </a:r>
            <a:r>
              <a:rPr lang="en-US" altLang="en-US" sz="2000" dirty="0" smtClean="0">
                <a:solidFill>
                  <a:srgbClr val="000000"/>
                </a:solidFill>
                <a:latin typeface="Arial" panose="020B0604020202020204" pitchFamily="34" charset="0"/>
                <a:cs typeface="Arial" panose="020B0604020202020204" pitchFamily="34" charset="0"/>
              </a:rPr>
              <a:t>integer.</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Size: 1 byte (8 bits)</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Values: -</a:t>
            </a:r>
            <a:r>
              <a:rPr lang="en-US" altLang="en-US" sz="1600" dirty="0">
                <a:solidFill>
                  <a:srgbClr val="000000"/>
                </a:solidFill>
                <a:latin typeface="Arial" panose="020B0604020202020204" pitchFamily="34" charset="0"/>
                <a:cs typeface="Arial" panose="020B0604020202020204" pitchFamily="34" charset="0"/>
              </a:rPr>
              <a:t>128 </a:t>
            </a:r>
            <a:r>
              <a:rPr lang="en-US" altLang="en-US" sz="1600" dirty="0" smtClean="0">
                <a:solidFill>
                  <a:srgbClr val="000000"/>
                </a:solidFill>
                <a:latin typeface="Arial" panose="020B0604020202020204" pitchFamily="34" charset="0"/>
                <a:cs typeface="Arial" panose="020B0604020202020204" pitchFamily="34" charset="0"/>
              </a:rPr>
              <a:t>to 127</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Default Value: 0</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Usage</a:t>
            </a:r>
            <a:r>
              <a:rPr lang="en-US" altLang="en-US" sz="1600" dirty="0">
                <a:solidFill>
                  <a:srgbClr val="000000"/>
                </a:solidFill>
                <a:latin typeface="Arial" panose="020B0604020202020204" pitchFamily="34" charset="0"/>
                <a:cs typeface="Arial" panose="020B0604020202020204" pitchFamily="34" charset="0"/>
              </a:rPr>
              <a:t>: The </a:t>
            </a:r>
            <a:r>
              <a:rPr lang="en-US" altLang="en-US" sz="1600" dirty="0">
                <a:solidFill>
                  <a:srgbClr val="000000"/>
                </a:solidFill>
                <a:latin typeface="Monaco"/>
              </a:rPr>
              <a:t>byte</a:t>
            </a:r>
            <a:r>
              <a:rPr lang="en-US" altLang="en-US" sz="1600" dirty="0">
                <a:solidFill>
                  <a:srgbClr val="000000"/>
                </a:solidFill>
                <a:latin typeface="Arial" panose="020B0604020202020204" pitchFamily="34" charset="0"/>
                <a:cs typeface="Arial" panose="020B0604020202020204" pitchFamily="34" charset="0"/>
              </a:rPr>
              <a:t> data type can be useful for saving memory in large arrays, where the memory savings actually matters. They can also be used in place of </a:t>
            </a:r>
            <a:r>
              <a:rPr lang="en-US" altLang="en-US" sz="1600" dirty="0" err="1">
                <a:solidFill>
                  <a:srgbClr val="000000"/>
                </a:solidFill>
                <a:latin typeface="Monaco"/>
              </a:rPr>
              <a:t>int</a:t>
            </a:r>
            <a:r>
              <a:rPr lang="en-US" altLang="en-US" sz="1600" dirty="0">
                <a:solidFill>
                  <a:srgbClr val="000000"/>
                </a:solidFill>
                <a:latin typeface="Arial" panose="020B0604020202020204" pitchFamily="34" charset="0"/>
                <a:cs typeface="Arial" panose="020B0604020202020204" pitchFamily="34" charset="0"/>
              </a:rPr>
              <a:t> where their limits help to clarify your code; the fact that a variable's range is limited can serve as a form of documentation</a:t>
            </a:r>
            <a:r>
              <a:rPr lang="en-US" altLang="en-US" sz="1600" dirty="0" smtClean="0">
                <a:solidFill>
                  <a:srgbClr val="000000"/>
                </a:solidFill>
                <a:latin typeface="Arial" panose="020B0604020202020204" pitchFamily="34" charset="0"/>
                <a:cs typeface="Arial" panose="020B0604020202020204" pitchFamily="34" charset="0"/>
              </a:rPr>
              <a:t>.</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Syntax: </a:t>
            </a:r>
            <a:r>
              <a:rPr lang="en-US" altLang="en-US" sz="2300" dirty="0" smtClean="0">
                <a:solidFill>
                  <a:srgbClr val="ED7D31"/>
                </a:solidFill>
                <a:latin typeface="Arial" panose="020B0604020202020204" pitchFamily="34" charset="0"/>
                <a:cs typeface="Arial" panose="020B0604020202020204" pitchFamily="34" charset="0"/>
              </a:rPr>
              <a:t>byte</a:t>
            </a:r>
            <a:r>
              <a:rPr lang="en-US" altLang="en-US" sz="2300" dirty="0" smtClean="0">
                <a:solidFill>
                  <a:srgbClr val="000000"/>
                </a:solidFill>
                <a:latin typeface="Arial" panose="020B0604020202020204" pitchFamily="34" charset="0"/>
                <a:cs typeface="Arial" panose="020B0604020202020204" pitchFamily="34" charset="0"/>
              </a:rPr>
              <a:t> </a:t>
            </a:r>
            <a:r>
              <a:rPr lang="en-US" altLang="en-US" sz="2300" dirty="0" err="1" smtClean="0">
                <a:solidFill>
                  <a:srgbClr val="000000"/>
                </a:solidFill>
                <a:latin typeface="Arial" panose="020B0604020202020204" pitchFamily="34" charset="0"/>
                <a:cs typeface="Arial" panose="020B0604020202020204" pitchFamily="34" charset="0"/>
              </a:rPr>
              <a:t>byteVar</a:t>
            </a:r>
            <a:r>
              <a:rPr lang="en-US" altLang="en-US" sz="2300" dirty="0">
                <a:solidFill>
                  <a:srgbClr val="ED7D31"/>
                </a:solidFill>
                <a:latin typeface="Arial" panose="020B0604020202020204" pitchFamily="34" charset="0"/>
                <a:cs typeface="Arial" panose="020B0604020202020204" pitchFamily="34" charset="0"/>
              </a:rPr>
              <a:t>= </a:t>
            </a:r>
            <a:r>
              <a:rPr lang="en-US" altLang="en-US" sz="2300" dirty="0" smtClean="0">
                <a:solidFill>
                  <a:srgbClr val="000000"/>
                </a:solidFill>
                <a:latin typeface="Arial" panose="020B0604020202020204" pitchFamily="34" charset="0"/>
                <a:cs typeface="Arial" panose="020B0604020202020204" pitchFamily="34" charset="0"/>
              </a:rPr>
              <a:t>&lt;</a:t>
            </a:r>
            <a:r>
              <a:rPr lang="en-US" altLang="en-US" sz="2300" dirty="0" err="1" smtClean="0">
                <a:solidFill>
                  <a:srgbClr val="000000"/>
                </a:solidFill>
                <a:latin typeface="Arial" panose="020B0604020202020204" pitchFamily="34" charset="0"/>
                <a:cs typeface="Arial" panose="020B0604020202020204" pitchFamily="34" charset="0"/>
              </a:rPr>
              <a:t>byteValue</a:t>
            </a:r>
            <a:r>
              <a:rPr lang="en-US" altLang="en-US" sz="2300" dirty="0" smtClean="0">
                <a:solidFill>
                  <a:srgbClr val="000000"/>
                </a:solidFill>
                <a:latin typeface="Arial" panose="020B0604020202020204" pitchFamily="34" charset="0"/>
                <a:cs typeface="Arial" panose="020B0604020202020204" pitchFamily="34" charset="0"/>
              </a:rPr>
              <a:t>&gt;</a:t>
            </a:r>
            <a:r>
              <a:rPr lang="en-US" altLang="en-US" sz="2300" dirty="0" smtClean="0">
                <a:solidFill>
                  <a:srgbClr val="ED7D31"/>
                </a:solidFill>
                <a:latin typeface="Arial" panose="020B0604020202020204" pitchFamily="34" charset="0"/>
                <a:cs typeface="Arial" panose="020B0604020202020204" pitchFamily="34" charset="0"/>
              </a:rPr>
              <a:t>;</a:t>
            </a:r>
            <a:endParaRPr lang="en-US" sz="2000" dirty="0" smtClean="0"/>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2591969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Primitive </a:t>
            </a:r>
            <a:r>
              <a:rPr lang="en-US" dirty="0" smtClean="0"/>
              <a:t>Datatype in Java (con.)</a:t>
            </a:r>
            <a:endParaRPr lang="en-US" dirty="0"/>
          </a:p>
        </p:txBody>
      </p:sp>
      <p:sp>
        <p:nvSpPr>
          <p:cNvPr id="3" name="Content Placeholder 2"/>
          <p:cNvSpPr>
            <a:spLocks noGrp="1"/>
          </p:cNvSpPr>
          <p:nvPr>
            <p:ph idx="1"/>
          </p:nvPr>
        </p:nvSpPr>
        <p:spPr>
          <a:xfrm>
            <a:off x="838200" y="1449108"/>
            <a:ext cx="10515600" cy="4859413"/>
          </a:xfrm>
        </p:spPr>
        <p:txBody>
          <a:bodyPr>
            <a:normAutofit/>
          </a:bodyPr>
          <a:lstStyle/>
          <a:p>
            <a:pPr marL="514350" indent="-514350">
              <a:lnSpc>
                <a:spcPct val="150000"/>
              </a:lnSpc>
              <a:buFont typeface="+mj-lt"/>
              <a:buAutoNum type="romanLcPeriod" startAt="2"/>
            </a:pPr>
            <a:r>
              <a:rPr lang="en-US" sz="2000" dirty="0" smtClean="0">
                <a:solidFill>
                  <a:srgbClr val="ED7D31"/>
                </a:solidFill>
              </a:rPr>
              <a:t>Short</a:t>
            </a:r>
            <a:r>
              <a:rPr lang="en-US" sz="2000" dirty="0" smtClean="0"/>
              <a:t> </a:t>
            </a:r>
            <a:r>
              <a:rPr lang="en-US" altLang="en-US" sz="2000" dirty="0" smtClean="0">
                <a:solidFill>
                  <a:srgbClr val="000000"/>
                </a:solidFill>
                <a:latin typeface="Arial" panose="020B0604020202020204" pitchFamily="34" charset="0"/>
                <a:cs typeface="Arial" panose="020B0604020202020204" pitchFamily="34" charset="0"/>
              </a:rPr>
              <a:t>is </a:t>
            </a:r>
            <a:r>
              <a:rPr lang="en-US" altLang="en-US" sz="2000" dirty="0">
                <a:solidFill>
                  <a:srgbClr val="000000"/>
                </a:solidFill>
                <a:latin typeface="Arial" panose="020B0604020202020204" pitchFamily="34" charset="0"/>
                <a:cs typeface="Arial" panose="020B0604020202020204" pitchFamily="34" charset="0"/>
              </a:rPr>
              <a:t>a 16-bit signed two's complement integer</a:t>
            </a:r>
            <a:r>
              <a:rPr lang="en-US" altLang="en-US" sz="2000" dirty="0" smtClean="0">
                <a:solidFill>
                  <a:srgbClr val="000000"/>
                </a:solidFill>
                <a:latin typeface="Arial" panose="020B0604020202020204" pitchFamily="34" charset="0"/>
                <a:cs typeface="Arial" panose="020B0604020202020204" pitchFamily="34" charset="0"/>
              </a:rPr>
              <a:t>.</a:t>
            </a:r>
            <a:endParaRPr lang="en-US" altLang="en-US" sz="1600" dirty="0" smtClean="0">
              <a:solidFill>
                <a:srgbClr val="000000"/>
              </a:solidFill>
              <a:latin typeface="Arial" panose="020B0604020202020204" pitchFamily="34" charset="0"/>
              <a:cs typeface="Arial" panose="020B0604020202020204" pitchFamily="34" charset="0"/>
            </a:endParaRP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Size: 2 bytes (16 bits)</a:t>
            </a:r>
            <a:endParaRPr lang="en-US" altLang="en-US" sz="1600" dirty="0">
              <a:solidFill>
                <a:srgbClr val="000000"/>
              </a:solidFill>
              <a:latin typeface="Arial" panose="020B0604020202020204" pitchFamily="34" charset="0"/>
              <a:cs typeface="Arial" panose="020B0604020202020204" pitchFamily="34" charset="0"/>
            </a:endParaRPr>
          </a:p>
          <a:p>
            <a:pPr lvl="1">
              <a:lnSpc>
                <a:spcPct val="150000"/>
              </a:lnSpc>
            </a:pPr>
            <a:r>
              <a:rPr lang="en-US" altLang="en-US" sz="1600" dirty="0">
                <a:solidFill>
                  <a:srgbClr val="000000"/>
                </a:solidFill>
                <a:latin typeface="Arial" panose="020B0604020202020204" pitchFamily="34" charset="0"/>
                <a:cs typeface="Arial" panose="020B0604020202020204" pitchFamily="34" charset="0"/>
              </a:rPr>
              <a:t>Values: -32,768 </a:t>
            </a:r>
            <a:r>
              <a:rPr lang="en-US" altLang="en-US" sz="1600" dirty="0" smtClean="0">
                <a:solidFill>
                  <a:srgbClr val="000000"/>
                </a:solidFill>
                <a:latin typeface="Arial" panose="020B0604020202020204" pitchFamily="34" charset="0"/>
                <a:cs typeface="Arial" panose="020B0604020202020204" pitchFamily="34" charset="0"/>
              </a:rPr>
              <a:t>to 32,767</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Default Value: 0</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Usage</a:t>
            </a:r>
            <a:r>
              <a:rPr lang="en-US" altLang="en-US" sz="1600" dirty="0">
                <a:solidFill>
                  <a:srgbClr val="000000"/>
                </a:solidFill>
                <a:latin typeface="Arial" panose="020B0604020202020204" pitchFamily="34" charset="0"/>
                <a:cs typeface="Arial" panose="020B0604020202020204" pitchFamily="34" charset="0"/>
              </a:rPr>
              <a:t>: As with byte, the same guidelines apply: you can use a short to save memory in large arrays, in situations where the memory savings actually matters</a:t>
            </a:r>
            <a:r>
              <a:rPr lang="en-US" altLang="en-US" sz="1600" dirty="0" smtClean="0">
                <a:solidFill>
                  <a:srgbClr val="000000"/>
                </a:solidFill>
                <a:latin typeface="Arial" panose="020B0604020202020204" pitchFamily="34" charset="0"/>
                <a:cs typeface="Arial" panose="020B0604020202020204" pitchFamily="34" charset="0"/>
              </a:rPr>
              <a:t>.</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Syntax: </a:t>
            </a:r>
            <a:r>
              <a:rPr lang="en-US" altLang="en-US" sz="2300" dirty="0" smtClean="0">
                <a:solidFill>
                  <a:srgbClr val="ED7D31"/>
                </a:solidFill>
                <a:latin typeface="Arial" panose="020B0604020202020204" pitchFamily="34" charset="0"/>
                <a:cs typeface="Arial" panose="020B0604020202020204" pitchFamily="34" charset="0"/>
              </a:rPr>
              <a:t>short</a:t>
            </a:r>
            <a:r>
              <a:rPr lang="en-US" altLang="en-US" sz="2300" dirty="0" smtClean="0">
                <a:solidFill>
                  <a:srgbClr val="000000"/>
                </a:solidFill>
                <a:latin typeface="Arial" panose="020B0604020202020204" pitchFamily="34" charset="0"/>
                <a:cs typeface="Arial" panose="020B0604020202020204" pitchFamily="34" charset="0"/>
              </a:rPr>
              <a:t> </a:t>
            </a:r>
            <a:r>
              <a:rPr lang="en-US" altLang="en-US" sz="2300" dirty="0" err="1" smtClean="0">
                <a:solidFill>
                  <a:srgbClr val="000000"/>
                </a:solidFill>
                <a:latin typeface="Arial" panose="020B0604020202020204" pitchFamily="34" charset="0"/>
                <a:cs typeface="Arial" panose="020B0604020202020204" pitchFamily="34" charset="0"/>
              </a:rPr>
              <a:t>shortVar</a:t>
            </a:r>
            <a:r>
              <a:rPr lang="en-US" altLang="en-US" sz="2300" dirty="0" smtClean="0">
                <a:solidFill>
                  <a:srgbClr val="000000"/>
                </a:solidFill>
                <a:latin typeface="Arial" panose="020B0604020202020204" pitchFamily="34" charset="0"/>
                <a:cs typeface="Arial" panose="020B0604020202020204" pitchFamily="34" charset="0"/>
              </a:rPr>
              <a:t> </a:t>
            </a:r>
            <a:r>
              <a:rPr lang="en-US" altLang="en-US" sz="2300" dirty="0" smtClean="0">
                <a:solidFill>
                  <a:srgbClr val="ED7D31"/>
                </a:solidFill>
                <a:latin typeface="Arial" panose="020B0604020202020204" pitchFamily="34" charset="0"/>
                <a:cs typeface="Arial" panose="020B0604020202020204" pitchFamily="34" charset="0"/>
              </a:rPr>
              <a:t>= </a:t>
            </a:r>
            <a:r>
              <a:rPr lang="en-US" altLang="en-US" sz="2300" dirty="0" smtClean="0">
                <a:solidFill>
                  <a:srgbClr val="000000"/>
                </a:solidFill>
                <a:latin typeface="Arial" panose="020B0604020202020204" pitchFamily="34" charset="0"/>
                <a:cs typeface="Arial" panose="020B0604020202020204" pitchFamily="34" charset="0"/>
              </a:rPr>
              <a:t>&lt;</a:t>
            </a:r>
            <a:r>
              <a:rPr lang="en-US" altLang="en-US" sz="2300" dirty="0" err="1" smtClean="0">
                <a:solidFill>
                  <a:srgbClr val="000000"/>
                </a:solidFill>
                <a:latin typeface="Arial" panose="020B0604020202020204" pitchFamily="34" charset="0"/>
                <a:cs typeface="Arial" panose="020B0604020202020204" pitchFamily="34" charset="0"/>
              </a:rPr>
              <a:t>shortValue</a:t>
            </a:r>
            <a:r>
              <a:rPr lang="en-US" altLang="en-US" sz="2300" dirty="0" smtClean="0">
                <a:solidFill>
                  <a:srgbClr val="000000"/>
                </a:solidFill>
                <a:latin typeface="Arial" panose="020B0604020202020204" pitchFamily="34" charset="0"/>
                <a:cs typeface="Arial" panose="020B0604020202020204" pitchFamily="34" charset="0"/>
              </a:rPr>
              <a:t>&gt;</a:t>
            </a:r>
            <a:r>
              <a:rPr lang="en-US" altLang="en-US" sz="2300" dirty="0" smtClean="0">
                <a:solidFill>
                  <a:srgbClr val="ED7D31"/>
                </a:solidFill>
                <a:latin typeface="Arial" panose="020B0604020202020204" pitchFamily="34" charset="0"/>
                <a:cs typeface="Arial" panose="020B0604020202020204" pitchFamily="34" charset="0"/>
              </a:rPr>
              <a:t>;</a:t>
            </a:r>
            <a:endParaRPr lang="en-US" sz="2000" dirty="0" smtClean="0"/>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3002929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Primitive </a:t>
            </a:r>
            <a:r>
              <a:rPr lang="en-US" dirty="0" smtClean="0"/>
              <a:t>Datatype in Java (con.)</a:t>
            </a:r>
            <a:endParaRPr lang="en-US" dirty="0"/>
          </a:p>
        </p:txBody>
      </p:sp>
      <p:sp>
        <p:nvSpPr>
          <p:cNvPr id="3" name="Content Placeholder 2"/>
          <p:cNvSpPr>
            <a:spLocks noGrp="1"/>
          </p:cNvSpPr>
          <p:nvPr>
            <p:ph idx="1"/>
          </p:nvPr>
        </p:nvSpPr>
        <p:spPr>
          <a:xfrm>
            <a:off x="838200" y="1449108"/>
            <a:ext cx="10515600" cy="4859413"/>
          </a:xfrm>
        </p:spPr>
        <p:txBody>
          <a:bodyPr>
            <a:normAutofit/>
          </a:bodyPr>
          <a:lstStyle/>
          <a:p>
            <a:pPr marL="514350" indent="-514350">
              <a:lnSpc>
                <a:spcPct val="150000"/>
              </a:lnSpc>
              <a:buFont typeface="+mj-lt"/>
              <a:buAutoNum type="romanLcPeriod" startAt="3"/>
            </a:pPr>
            <a:r>
              <a:rPr lang="en-US" sz="2000" dirty="0" err="1" smtClean="0">
                <a:solidFill>
                  <a:srgbClr val="ED7D31"/>
                </a:solidFill>
              </a:rPr>
              <a:t>Int</a:t>
            </a:r>
            <a:r>
              <a:rPr lang="en-US" altLang="en-US" sz="2000" dirty="0" smtClean="0">
                <a:solidFill>
                  <a:srgbClr val="000000"/>
                </a:solidFill>
                <a:latin typeface="Arial" panose="020B0604020202020204" pitchFamily="34" charset="0"/>
                <a:cs typeface="Arial" panose="020B0604020202020204" pitchFamily="34" charset="0"/>
              </a:rPr>
              <a:t> </a:t>
            </a:r>
            <a:r>
              <a:rPr lang="en-US" altLang="en-US" sz="2000" dirty="0">
                <a:solidFill>
                  <a:srgbClr val="000000"/>
                </a:solidFill>
                <a:latin typeface="Arial" panose="020B0604020202020204" pitchFamily="34" charset="0"/>
                <a:cs typeface="Arial" panose="020B0604020202020204" pitchFamily="34" charset="0"/>
              </a:rPr>
              <a:t>is a 32-bit signed two’s complement integer. </a:t>
            </a:r>
            <a:endParaRPr lang="en-US" altLang="en-US" sz="1600" dirty="0" smtClean="0">
              <a:solidFill>
                <a:srgbClr val="000000"/>
              </a:solidFill>
              <a:latin typeface="Arial" panose="020B0604020202020204" pitchFamily="34" charset="0"/>
              <a:cs typeface="Arial" panose="020B0604020202020204" pitchFamily="34" charset="0"/>
            </a:endParaRP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Size: 4 bytes (32 bits)</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Values</a:t>
            </a:r>
            <a:r>
              <a:rPr lang="en-US" altLang="en-US" sz="1600" dirty="0">
                <a:solidFill>
                  <a:srgbClr val="000000"/>
                </a:solidFill>
                <a:latin typeface="Arial" panose="020B0604020202020204" pitchFamily="34" charset="0"/>
                <a:cs typeface="Arial" panose="020B0604020202020204" pitchFamily="34" charset="0"/>
              </a:rPr>
              <a:t>: </a:t>
            </a:r>
            <a:r>
              <a:rPr lang="en-US" altLang="en-US" sz="1600" dirty="0" smtClean="0">
                <a:solidFill>
                  <a:srgbClr val="000000"/>
                </a:solidFill>
                <a:latin typeface="Arial" panose="020B0604020202020204" pitchFamily="34" charset="0"/>
                <a:cs typeface="Arial" panose="020B0604020202020204" pitchFamily="34" charset="0"/>
              </a:rPr>
              <a:t>-</a:t>
            </a:r>
            <a:r>
              <a:rPr lang="en-US" altLang="en-US" sz="1600" dirty="0">
                <a:solidFill>
                  <a:srgbClr val="000000"/>
                </a:solidFill>
                <a:latin typeface="Arial" panose="020B0604020202020204" pitchFamily="34" charset="0"/>
                <a:cs typeface="Arial" panose="020B0604020202020204" pitchFamily="34" charset="0"/>
              </a:rPr>
              <a:t> </a:t>
            </a:r>
            <a:r>
              <a:rPr lang="en-US" altLang="en-US" sz="1600" dirty="0" smtClean="0">
                <a:solidFill>
                  <a:srgbClr val="000000"/>
                </a:solidFill>
                <a:latin typeface="Arial" panose="020B0604020202020204" pitchFamily="34" charset="0"/>
                <a:cs typeface="Arial" panose="020B0604020202020204" pitchFamily="34" charset="0"/>
              </a:rPr>
              <a:t>2,147,483,648 to 2,147,483,647</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Default Value: 0</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Usage</a:t>
            </a:r>
            <a:r>
              <a:rPr lang="en-US" altLang="en-US" sz="1600" dirty="0">
                <a:solidFill>
                  <a:srgbClr val="000000"/>
                </a:solidFill>
                <a:latin typeface="Arial" panose="020B0604020202020204" pitchFamily="34" charset="0"/>
                <a:cs typeface="Arial" panose="020B0604020202020204" pitchFamily="34" charset="0"/>
              </a:rPr>
              <a:t>: </a:t>
            </a:r>
            <a:r>
              <a:rPr lang="en-US" altLang="en-US" sz="1600" dirty="0" smtClean="0">
                <a:solidFill>
                  <a:srgbClr val="000000"/>
                </a:solidFill>
                <a:latin typeface="Arial" panose="020B0604020202020204" pitchFamily="34" charset="0"/>
                <a:cs typeface="Arial" panose="020B0604020202020204" pitchFamily="34" charset="0"/>
              </a:rPr>
              <a:t>for general use in any kind of situation which is needed for using number.</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Syntax: </a:t>
            </a:r>
            <a:r>
              <a:rPr lang="en-US" altLang="en-US" sz="2300" dirty="0" err="1" smtClean="0">
                <a:solidFill>
                  <a:srgbClr val="ED7D31"/>
                </a:solidFill>
                <a:latin typeface="Arial" panose="020B0604020202020204" pitchFamily="34" charset="0"/>
                <a:cs typeface="Arial" panose="020B0604020202020204" pitchFamily="34" charset="0"/>
              </a:rPr>
              <a:t>int</a:t>
            </a:r>
            <a:r>
              <a:rPr lang="en-US" altLang="en-US" sz="2300" dirty="0" smtClean="0">
                <a:solidFill>
                  <a:srgbClr val="000000"/>
                </a:solidFill>
                <a:latin typeface="Arial" panose="020B0604020202020204" pitchFamily="34" charset="0"/>
                <a:cs typeface="Arial" panose="020B0604020202020204" pitchFamily="34" charset="0"/>
              </a:rPr>
              <a:t> </a:t>
            </a:r>
            <a:r>
              <a:rPr lang="en-US" altLang="en-US" sz="2300" dirty="0" err="1" smtClean="0">
                <a:solidFill>
                  <a:srgbClr val="000000"/>
                </a:solidFill>
                <a:latin typeface="Arial" panose="020B0604020202020204" pitchFamily="34" charset="0"/>
                <a:cs typeface="Arial" panose="020B0604020202020204" pitchFamily="34" charset="0"/>
              </a:rPr>
              <a:t>intVar</a:t>
            </a:r>
            <a:r>
              <a:rPr lang="en-US" altLang="en-US" sz="2300" dirty="0" smtClean="0">
                <a:solidFill>
                  <a:srgbClr val="000000"/>
                </a:solidFill>
                <a:latin typeface="Arial" panose="020B0604020202020204" pitchFamily="34" charset="0"/>
                <a:cs typeface="Arial" panose="020B0604020202020204" pitchFamily="34" charset="0"/>
              </a:rPr>
              <a:t> </a:t>
            </a:r>
            <a:r>
              <a:rPr lang="en-US" altLang="en-US" sz="2300" dirty="0" smtClean="0">
                <a:solidFill>
                  <a:srgbClr val="ED7D31"/>
                </a:solidFill>
                <a:latin typeface="Arial" panose="020B0604020202020204" pitchFamily="34" charset="0"/>
                <a:cs typeface="Arial" panose="020B0604020202020204" pitchFamily="34" charset="0"/>
              </a:rPr>
              <a:t>= </a:t>
            </a:r>
            <a:r>
              <a:rPr lang="en-US" altLang="en-US" sz="2300" dirty="0" smtClean="0">
                <a:solidFill>
                  <a:srgbClr val="000000"/>
                </a:solidFill>
                <a:latin typeface="Arial" panose="020B0604020202020204" pitchFamily="34" charset="0"/>
                <a:cs typeface="Arial" panose="020B0604020202020204" pitchFamily="34" charset="0"/>
              </a:rPr>
              <a:t>&lt;</a:t>
            </a:r>
            <a:r>
              <a:rPr lang="en-US" altLang="en-US" sz="2300" dirty="0" err="1" smtClean="0">
                <a:solidFill>
                  <a:srgbClr val="000000"/>
                </a:solidFill>
                <a:latin typeface="Arial" panose="020B0604020202020204" pitchFamily="34" charset="0"/>
                <a:cs typeface="Arial" panose="020B0604020202020204" pitchFamily="34" charset="0"/>
              </a:rPr>
              <a:t>intValue</a:t>
            </a:r>
            <a:r>
              <a:rPr lang="en-US" altLang="en-US" sz="2300" dirty="0" smtClean="0">
                <a:solidFill>
                  <a:srgbClr val="000000"/>
                </a:solidFill>
                <a:latin typeface="Arial" panose="020B0604020202020204" pitchFamily="34" charset="0"/>
                <a:cs typeface="Arial" panose="020B0604020202020204" pitchFamily="34" charset="0"/>
              </a:rPr>
              <a:t>&gt;</a:t>
            </a:r>
            <a:r>
              <a:rPr lang="en-US" altLang="en-US" sz="2300" dirty="0" smtClean="0">
                <a:solidFill>
                  <a:srgbClr val="ED7D31"/>
                </a:solidFill>
                <a:latin typeface="Arial" panose="020B0604020202020204" pitchFamily="34" charset="0"/>
                <a:cs typeface="Arial" panose="020B0604020202020204" pitchFamily="34" charset="0"/>
              </a:rPr>
              <a:t>;</a:t>
            </a:r>
            <a:endParaRPr lang="en-US" sz="2000" dirty="0" smtClean="0"/>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412089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Primitive </a:t>
            </a:r>
            <a:r>
              <a:rPr lang="en-US" dirty="0" smtClean="0"/>
              <a:t>Datatype in Java (con.)</a:t>
            </a:r>
            <a:endParaRPr lang="en-US" dirty="0"/>
          </a:p>
        </p:txBody>
      </p:sp>
      <p:sp>
        <p:nvSpPr>
          <p:cNvPr id="3" name="Content Placeholder 2"/>
          <p:cNvSpPr>
            <a:spLocks noGrp="1"/>
          </p:cNvSpPr>
          <p:nvPr>
            <p:ph idx="1"/>
          </p:nvPr>
        </p:nvSpPr>
        <p:spPr>
          <a:xfrm>
            <a:off x="838200" y="1449108"/>
            <a:ext cx="10515600" cy="4859413"/>
          </a:xfrm>
        </p:spPr>
        <p:txBody>
          <a:bodyPr>
            <a:normAutofit/>
          </a:bodyPr>
          <a:lstStyle/>
          <a:p>
            <a:pPr marL="514350" indent="-514350">
              <a:lnSpc>
                <a:spcPct val="150000"/>
              </a:lnSpc>
              <a:buFont typeface="+mj-lt"/>
              <a:buAutoNum type="romanLcPeriod" startAt="4"/>
            </a:pPr>
            <a:r>
              <a:rPr lang="en-US" sz="2000" dirty="0" smtClean="0">
                <a:solidFill>
                  <a:srgbClr val="ED7D31"/>
                </a:solidFill>
              </a:rPr>
              <a:t>Long</a:t>
            </a:r>
            <a:r>
              <a:rPr lang="en-US" altLang="en-US" sz="2000" dirty="0" smtClean="0">
                <a:solidFill>
                  <a:srgbClr val="000000"/>
                </a:solidFill>
                <a:latin typeface="Arial" panose="020B0604020202020204" pitchFamily="34" charset="0"/>
                <a:cs typeface="Arial" panose="020B0604020202020204" pitchFamily="34" charset="0"/>
              </a:rPr>
              <a:t> </a:t>
            </a:r>
            <a:r>
              <a:rPr lang="en-US" altLang="en-US" sz="2000" dirty="0">
                <a:solidFill>
                  <a:srgbClr val="000000"/>
                </a:solidFill>
                <a:latin typeface="Arial" panose="020B0604020202020204" pitchFamily="34" charset="0"/>
                <a:cs typeface="Arial" panose="020B0604020202020204" pitchFamily="34" charset="0"/>
              </a:rPr>
              <a:t>is </a:t>
            </a:r>
            <a:r>
              <a:rPr lang="en-US" altLang="en-US" sz="2000" dirty="0" smtClean="0">
                <a:solidFill>
                  <a:srgbClr val="000000"/>
                </a:solidFill>
                <a:latin typeface="Arial" panose="020B0604020202020204" pitchFamily="34" charset="0"/>
                <a:cs typeface="Arial" panose="020B0604020202020204" pitchFamily="34" charset="0"/>
              </a:rPr>
              <a:t>a </a:t>
            </a:r>
            <a:r>
              <a:rPr lang="en-US" altLang="en-US" sz="2000" dirty="0">
                <a:solidFill>
                  <a:srgbClr val="000000"/>
                </a:solidFill>
                <a:latin typeface="Arial" panose="020B0604020202020204" pitchFamily="34" charset="0"/>
                <a:cs typeface="Arial" panose="020B0604020202020204" pitchFamily="34" charset="0"/>
              </a:rPr>
              <a:t>64-bit two's complement </a:t>
            </a:r>
            <a:r>
              <a:rPr lang="en-US" altLang="en-US" sz="2000" dirty="0" smtClean="0">
                <a:solidFill>
                  <a:srgbClr val="000000"/>
                </a:solidFill>
                <a:latin typeface="Arial" panose="020B0604020202020204" pitchFamily="34" charset="0"/>
                <a:cs typeface="Arial" panose="020B0604020202020204" pitchFamily="34" charset="0"/>
              </a:rPr>
              <a:t>integer.</a:t>
            </a:r>
            <a:endParaRPr lang="en-US" altLang="en-US" sz="1600" dirty="0" smtClean="0">
              <a:solidFill>
                <a:srgbClr val="000000"/>
              </a:solidFill>
              <a:latin typeface="Arial" panose="020B0604020202020204" pitchFamily="34" charset="0"/>
              <a:cs typeface="Arial" panose="020B0604020202020204" pitchFamily="34" charset="0"/>
            </a:endParaRP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Size: 8 bytes (64 bits)</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Values</a:t>
            </a:r>
            <a:r>
              <a:rPr lang="en-US" altLang="en-US" sz="1600" dirty="0">
                <a:solidFill>
                  <a:srgbClr val="000000"/>
                </a:solidFill>
                <a:latin typeface="Arial" panose="020B0604020202020204" pitchFamily="34" charset="0"/>
                <a:cs typeface="Arial" panose="020B0604020202020204" pitchFamily="34" charset="0"/>
              </a:rPr>
              <a:t>: -9, </a:t>
            </a:r>
            <a:r>
              <a:rPr lang="en-US" altLang="en-US" sz="1600" dirty="0" smtClean="0">
                <a:solidFill>
                  <a:srgbClr val="000000"/>
                </a:solidFill>
                <a:latin typeface="Arial" panose="020B0604020202020204" pitchFamily="34" charset="0"/>
                <a:cs typeface="Arial" panose="020B0604020202020204" pitchFamily="34" charset="0"/>
              </a:rPr>
              <a:t>223,372,036,854,775,808  </a:t>
            </a:r>
            <a:r>
              <a:rPr lang="en-US" altLang="en-US" sz="1600" dirty="0">
                <a:solidFill>
                  <a:srgbClr val="000000"/>
                </a:solidFill>
                <a:latin typeface="Arial" panose="020B0604020202020204" pitchFamily="34" charset="0"/>
                <a:cs typeface="Arial" panose="020B0604020202020204" pitchFamily="34" charset="0"/>
              </a:rPr>
              <a:t>to </a:t>
            </a:r>
            <a:r>
              <a:rPr lang="en-US" altLang="en-US" sz="1600" dirty="0" smtClean="0">
                <a:solidFill>
                  <a:srgbClr val="000000"/>
                </a:solidFill>
                <a:latin typeface="Arial" panose="020B0604020202020204" pitchFamily="34" charset="0"/>
                <a:cs typeface="Arial" panose="020B0604020202020204" pitchFamily="34" charset="0"/>
              </a:rPr>
              <a:t>9,223,372,036,854,775,807</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Default Value: 0L</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Usage</a:t>
            </a:r>
            <a:r>
              <a:rPr lang="en-US" altLang="en-US" sz="1600" dirty="0">
                <a:solidFill>
                  <a:srgbClr val="000000"/>
                </a:solidFill>
                <a:latin typeface="Arial" panose="020B0604020202020204" pitchFamily="34" charset="0"/>
                <a:cs typeface="Arial" panose="020B0604020202020204" pitchFamily="34" charset="0"/>
              </a:rPr>
              <a:t>: Use this data type when you need a range of values wider than those provided by </a:t>
            </a:r>
            <a:r>
              <a:rPr lang="en-US" altLang="en-US" sz="1600" dirty="0" smtClean="0">
                <a:solidFill>
                  <a:srgbClr val="000000"/>
                </a:solidFill>
                <a:latin typeface="Arial" panose="020B0604020202020204" pitchFamily="34" charset="0"/>
                <a:cs typeface="Arial" panose="020B0604020202020204" pitchFamily="34" charset="0"/>
              </a:rPr>
              <a:t>int.</a:t>
            </a:r>
          </a:p>
          <a:p>
            <a:pPr lvl="1">
              <a:lnSpc>
                <a:spcPct val="150000"/>
              </a:lnSpc>
            </a:pPr>
            <a:r>
              <a:rPr lang="en-US" altLang="en-US" sz="1600" dirty="0" smtClean="0">
                <a:solidFill>
                  <a:srgbClr val="000000"/>
                </a:solidFill>
                <a:latin typeface="Arial" panose="020B0604020202020204" pitchFamily="34" charset="0"/>
                <a:cs typeface="Arial" panose="020B0604020202020204" pitchFamily="34" charset="0"/>
              </a:rPr>
              <a:t>Syntax: </a:t>
            </a:r>
            <a:r>
              <a:rPr lang="en-US" altLang="en-US" sz="2300" dirty="0" smtClean="0">
                <a:solidFill>
                  <a:srgbClr val="ED7D31"/>
                </a:solidFill>
                <a:latin typeface="Arial" panose="020B0604020202020204" pitchFamily="34" charset="0"/>
                <a:cs typeface="Arial" panose="020B0604020202020204" pitchFamily="34" charset="0"/>
              </a:rPr>
              <a:t>long</a:t>
            </a:r>
            <a:r>
              <a:rPr lang="en-US" altLang="en-US" sz="2300" dirty="0" smtClean="0">
                <a:solidFill>
                  <a:srgbClr val="000000"/>
                </a:solidFill>
                <a:latin typeface="Arial" panose="020B0604020202020204" pitchFamily="34" charset="0"/>
                <a:cs typeface="Arial" panose="020B0604020202020204" pitchFamily="34" charset="0"/>
              </a:rPr>
              <a:t> </a:t>
            </a:r>
            <a:r>
              <a:rPr lang="en-US" altLang="en-US" sz="2300" dirty="0" err="1" smtClean="0">
                <a:solidFill>
                  <a:srgbClr val="000000"/>
                </a:solidFill>
                <a:latin typeface="Arial" panose="020B0604020202020204" pitchFamily="34" charset="0"/>
                <a:cs typeface="Arial" panose="020B0604020202020204" pitchFamily="34" charset="0"/>
              </a:rPr>
              <a:t>longVar</a:t>
            </a:r>
            <a:r>
              <a:rPr lang="en-US" altLang="en-US" sz="2300" dirty="0">
                <a:solidFill>
                  <a:srgbClr val="ED7D31"/>
                </a:solidFill>
                <a:latin typeface="Arial" panose="020B0604020202020204" pitchFamily="34" charset="0"/>
                <a:cs typeface="Arial" panose="020B0604020202020204" pitchFamily="34" charset="0"/>
              </a:rPr>
              <a:t>= </a:t>
            </a:r>
            <a:r>
              <a:rPr lang="en-US" altLang="en-US" sz="2300" dirty="0" smtClean="0">
                <a:solidFill>
                  <a:srgbClr val="000000"/>
                </a:solidFill>
                <a:latin typeface="Arial" panose="020B0604020202020204" pitchFamily="34" charset="0"/>
                <a:cs typeface="Arial" panose="020B0604020202020204" pitchFamily="34" charset="0"/>
              </a:rPr>
              <a:t>&lt;</a:t>
            </a:r>
            <a:r>
              <a:rPr lang="en-US" altLang="en-US" sz="2300" dirty="0" err="1" smtClean="0">
                <a:solidFill>
                  <a:srgbClr val="000000"/>
                </a:solidFill>
                <a:latin typeface="Arial" panose="020B0604020202020204" pitchFamily="34" charset="0"/>
                <a:cs typeface="Arial" panose="020B0604020202020204" pitchFamily="34" charset="0"/>
              </a:rPr>
              <a:t>longValue</a:t>
            </a:r>
            <a:r>
              <a:rPr lang="en-US" altLang="en-US" sz="2300" dirty="0" smtClean="0">
                <a:solidFill>
                  <a:srgbClr val="000000"/>
                </a:solidFill>
                <a:latin typeface="Arial" panose="020B0604020202020204" pitchFamily="34" charset="0"/>
                <a:cs typeface="Arial" panose="020B0604020202020204" pitchFamily="34" charset="0"/>
              </a:rPr>
              <a:t>&gt;</a:t>
            </a:r>
            <a:r>
              <a:rPr lang="en-US" altLang="en-US" sz="2300" dirty="0" smtClean="0">
                <a:solidFill>
                  <a:srgbClr val="ED7D31"/>
                </a:solidFill>
                <a:latin typeface="Arial" panose="020B0604020202020204" pitchFamily="34" charset="0"/>
                <a:cs typeface="Arial" panose="020B0604020202020204" pitchFamily="34" charset="0"/>
              </a:rPr>
              <a:t>L;</a:t>
            </a:r>
            <a:endParaRPr lang="en-US" sz="2000" dirty="0" smtClean="0"/>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15307113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ill Sans MT"/>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2366</TotalTime>
  <Words>1185</Words>
  <Application>Microsoft Office PowerPoint</Application>
  <PresentationFormat>Widescreen</PresentationFormat>
  <Paragraphs>117</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Narrow</vt:lpstr>
      <vt:lpstr>Gill Sans MT</vt:lpstr>
      <vt:lpstr>Khmer OS Battambang</vt:lpstr>
      <vt:lpstr>Khmer OS Muol Light</vt:lpstr>
      <vt:lpstr>Monaco</vt:lpstr>
      <vt:lpstr>Wingdings</vt:lpstr>
      <vt:lpstr>Office Theme</vt:lpstr>
      <vt:lpstr>PowerPoint Presentation</vt:lpstr>
      <vt:lpstr>Chapter II</vt:lpstr>
      <vt:lpstr>Agenda</vt:lpstr>
      <vt:lpstr>Primitive Datatype in Java</vt:lpstr>
      <vt:lpstr>I. Primitive Datatype in Java</vt:lpstr>
      <vt:lpstr>I. Primitive Datatype in Java (con.)</vt:lpstr>
      <vt:lpstr>I. Primitive Datatype in Java (con.)</vt:lpstr>
      <vt:lpstr>I. Primitive Datatype in Java (con.)</vt:lpstr>
      <vt:lpstr>I. Primitive Datatype in Java (con.)</vt:lpstr>
      <vt:lpstr>I. Primitive Datatype in Java (con.)</vt:lpstr>
      <vt:lpstr>I. Primitive Datatype in Java (con.)</vt:lpstr>
      <vt:lpstr>I. Primitive Datatype in Java (con.)</vt:lpstr>
      <vt:lpstr>I. Primitive Datatype in Java (con.)</vt:lpstr>
      <vt:lpstr>Non-Primitive Datatype in Java</vt:lpstr>
      <vt:lpstr>II. Non-Primitive Datatype in Java</vt:lpstr>
      <vt:lpstr>II. Non-Primitive Datatype in Java (con.)</vt:lpstr>
      <vt:lpstr>II. Non-Primitive Datatype in Java (con.)</vt:lpstr>
      <vt:lpstr>II. Non-Primitive Datatype in Java (con.)</vt:lpstr>
      <vt:lpstr>II. Non-Primitive Datatype in Java (con.)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LEC</cp:lastModifiedBy>
  <cp:revision>130</cp:revision>
  <dcterms:created xsi:type="dcterms:W3CDTF">2019-05-26T09:05:26Z</dcterms:created>
  <dcterms:modified xsi:type="dcterms:W3CDTF">2021-10-29T06:14:06Z</dcterms:modified>
</cp:coreProperties>
</file>