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2" r:id="rId2"/>
    <p:sldId id="256" r:id="rId3"/>
    <p:sldId id="318" r:id="rId4"/>
    <p:sldId id="289" r:id="rId5"/>
    <p:sldId id="309" r:id="rId6"/>
    <p:sldId id="304" r:id="rId7"/>
    <p:sldId id="301" r:id="rId8"/>
    <p:sldId id="300" r:id="rId9"/>
    <p:sldId id="291" r:id="rId10"/>
    <p:sldId id="299" r:id="rId11"/>
    <p:sldId id="278" r:id="rId12"/>
    <p:sldId id="284" r:id="rId13"/>
    <p:sldId id="279" r:id="rId14"/>
    <p:sldId id="280" r:id="rId15"/>
    <p:sldId id="282" r:id="rId16"/>
    <p:sldId id="281" r:id="rId17"/>
    <p:sldId id="283" r:id="rId18"/>
    <p:sldId id="277" r:id="rId19"/>
    <p:sldId id="264" r:id="rId20"/>
    <p:sldId id="260" r:id="rId21"/>
    <p:sldId id="266" r:id="rId22"/>
    <p:sldId id="267" r:id="rId23"/>
    <p:sldId id="269" r:id="rId24"/>
    <p:sldId id="259" r:id="rId25"/>
    <p:sldId id="275" r:id="rId26"/>
    <p:sldId id="270" r:id="rId27"/>
    <p:sldId id="271" r:id="rId28"/>
    <p:sldId id="273" r:id="rId29"/>
    <p:sldId id="295" r:id="rId30"/>
    <p:sldId id="298" r:id="rId31"/>
    <p:sldId id="285" r:id="rId32"/>
    <p:sldId id="286" r:id="rId33"/>
    <p:sldId id="288" r:id="rId34"/>
    <p:sldId id="287" r:id="rId35"/>
    <p:sldId id="297" r:id="rId36"/>
    <p:sldId id="312" r:id="rId37"/>
    <p:sldId id="311" r:id="rId38"/>
    <p:sldId id="313" r:id="rId39"/>
    <p:sldId id="314" r:id="rId40"/>
    <p:sldId id="315" r:id="rId41"/>
    <p:sldId id="316" r:id="rId42"/>
    <p:sldId id="310" r:id="rId43"/>
    <p:sldId id="303" r:id="rId44"/>
    <p:sldId id="317" r:id="rId45"/>
    <p:sldId id="305" r:id="rId46"/>
    <p:sldId id="306" r:id="rId47"/>
    <p:sldId id="307" r:id="rId48"/>
    <p:sldId id="308" r:id="rId49"/>
    <p:sldId id="302" r:id="rId50"/>
    <p:sldId id="293" r:id="rId51"/>
    <p:sldId id="294" r:id="rId52"/>
    <p:sldId id="296" r:id="rId53"/>
    <p:sldId id="27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042"/>
    <a:srgbClr val="3775A8"/>
    <a:srgbClr val="FFD546"/>
    <a:srgbClr val="6C8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446CC-A155-48AD-AB62-E4E5E8CEA28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05EB3-9F8B-4398-B78A-CEE95B87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5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1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1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08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5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9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1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8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2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0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62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30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46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82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0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0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F4C9-7B93-4CD6-871A-930691851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BB65D5-3E21-47A7-AB88-089543FA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F495C4-20FE-409F-8510-F4963DDAF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837C5-EF1E-491D-A742-87FEC1B1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6213-1D9C-455A-9D5B-270A30FC20E3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69F4F9-D156-49F0-B7FF-7003E2A2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33C912-CE69-40E6-85B3-ADF74F67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D766B1-C557-4C4A-B8F8-59C35F5D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938F97-274E-46A7-A929-715456D5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613E56-09EB-4893-8990-816B7BDC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65AC-0DB7-4907-B357-EE18168D8598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44E26E-B3A2-4F40-90D4-65C1B2C5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DD36D9-22D7-4650-A7B0-7F4C9D60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4CDFC22-CBC1-47FD-80CE-CAD4B8DDA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77B9ED-7E97-489D-BB8A-EEFBC53B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B47FE3-CDDC-4AD4-975B-3E079A20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3A76-5845-44AA-B77D-4ED8DB5682AC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733447-C720-403F-8BEB-AB32C05B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368942-4200-483D-A532-895D2EAE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9729D-4534-45D6-BF3B-3B29F933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EF3863-5F92-44A4-BC46-99C9C328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06C4CB-B1B5-4612-AA3D-EA0AD7B5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B8B-6E23-4D79-8142-74CE97CB7FB8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1F9FE2-D858-421F-AA18-3C7A185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4C693-0C17-4F12-8810-58DE7924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14767-4ADB-4A40-8362-B9F36F17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573894-C4E7-467A-91C6-E5314CF24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7F9E29-A8F0-4ECE-82F8-B10746CE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4D3-30B5-49E0-B518-A75438664067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CC5275-1BC4-43F0-A08A-393C83CC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39B813-D9F2-4A1E-AE73-23C5EE83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63F2E9-14E8-4066-B7FF-30F51146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48B90-557A-4B3F-B381-F9ABA881E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F7F58D-A219-4741-9E89-5C81610DA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AC846-7716-47FF-BB73-B1AA6FD6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C108-97D1-4C79-A078-A745FA6A6E66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BA2F7A-B3AB-4370-84BD-2E5996EA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0F847B-8926-44F8-B37F-511C889A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37167-5997-41EB-AB10-8403D99D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5FE4B-7508-4026-A7F8-2334FE063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B1E65A-8925-4619-890E-A98CCFDE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8102EB-ED86-4345-AFC4-507A0E067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C4DC14-00CD-46CB-BA32-AF4B1265F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E74C23-27C5-469F-84D7-AFE6CF0F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0DF7-8D9E-42CB-A230-BAFA34CC8CB9}" type="datetime1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C8F6C10-A945-4048-82E6-7D22E0B5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17AA707-9CAD-4C90-BB72-EF58AD3F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5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3AD18-4073-4B22-BA72-DEEFC0D0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DCDB5C3-EF78-4059-BA26-51680215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7C9C-4068-4F4F-83DB-2480EB0804F6}" type="datetime1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6BA3F8-BC84-4A21-9B75-FB4A7587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C3E28F-A144-4BDE-A7FC-871161D1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A6EF16E-0667-42FC-9997-F989715B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5424-D7CE-4962-82AF-00C1E7C4ED2D}" type="datetime1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76AB537-C8A7-4C3B-B1B2-08130295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1D2599-6EFA-4736-B7D8-27E6EDEE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AC9A4-C965-4C30-A6D1-F0637D66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4220CE-B9E1-4EF7-8454-485EF961C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8CB839-BCF5-419D-86A2-099A3360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F2C263-7718-4951-8ADF-2A59A273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D6-EF1C-46BE-B1E6-86B3A29B5A02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189AA4-370F-4825-A0EB-3AC42211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27BB70-8CC1-4C0E-AFD7-80F3D0DB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9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52DFE8-7849-4DCC-8FDE-91A160B4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19E2E9C-C558-44AB-9821-380D5C05D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466A86-C77E-4901-B96C-B1C3CB552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A1A5EE-9D2E-47A0-BCE2-433EAC78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B8D2-1C22-41CC-A596-24597F7B3A44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8C8E0B-7E98-41E7-B90D-BEFF7E89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CBCA78-E725-4BA6-9E2B-10BA6938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5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358F91D-A506-4C33-9F6E-EA23ECC9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E9E9AC-0CD6-46A0-B62A-05F300A6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EC0FE1-67C6-469F-B238-75F3A0E9E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C9F9-3A5F-46C4-888A-3630C28D1447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A2BB68-2F6A-484F-8DC8-28D42E47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0418C1-8355-44C0-B781-22FDC20A4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A668-4802-4AA9-B4FA-CA44AA5D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6368" y="20080"/>
            <a:ext cx="7378475" cy="1559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1371600" algn="r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</a:pPr>
            <a:r>
              <a:rPr lang="en-US" sz="2400" dirty="0">
                <a:latin typeface="Khmer OS Muol Pali" panose="02000500000000020004" pitchFamily="2" charset="0"/>
                <a:ea typeface="Calibri" panose="020F0502020204030204" pitchFamily="34" charset="0"/>
                <a:cs typeface="Khmer OS Muol Pali" panose="02000500000000020004" pitchFamily="2" charset="0"/>
              </a:rPr>
              <a:t> </a:t>
            </a:r>
            <a:r>
              <a:rPr lang="km-KH" sz="2400" dirty="0">
                <a:latin typeface="Khmer OS Muol Pali" panose="02000500000000020004" pitchFamily="2" charset="0"/>
                <a:ea typeface="Calibri" panose="020F0502020204030204" pitchFamily="34" charset="0"/>
                <a:cs typeface="Khmer OS Muol Pali" panose="02000500000000020004" pitchFamily="2" charset="0"/>
              </a:rPr>
              <a:t>ព្រះរាជាណាចក្រកម្ពុជា     ​​</a:t>
            </a:r>
            <a:r>
              <a:rPr lang="en-US" sz="2400" dirty="0">
                <a:latin typeface="Khmer OS Muol Pali" panose="02000500000000020004" pitchFamily="2" charset="0"/>
                <a:ea typeface="Calibri" panose="020F0502020204030204" pitchFamily="34" charset="0"/>
                <a:cs typeface="Khmer OS Muol Pali" panose="02000500000000020004" pitchFamily="2" charset="0"/>
              </a:rPr>
              <a:t>               </a:t>
            </a:r>
            <a:r>
              <a:rPr lang="km-KH" sz="2400" dirty="0">
                <a:latin typeface="Khmer OS Muol Pali" panose="02000500000000020004" pitchFamily="2" charset="0"/>
                <a:ea typeface="Calibri" panose="020F0502020204030204" pitchFamily="34" charset="0"/>
                <a:cs typeface="Khmer OS Muol Pali" panose="02000500000000020004" pitchFamily="2" charset="0"/>
              </a:rPr>
              <a:t>ជាតិ សាសនា ព្រះមហាក្សត្រ</a:t>
            </a:r>
            <a:endParaRPr lang="en-US" sz="2400" dirty="0">
              <a:latin typeface="Khmer OS Muol Pali" panose="02000500000000020004" pitchFamily="2" charset="0"/>
              <a:ea typeface="Calibri" panose="020F0502020204030204" pitchFamily="34" charset="0"/>
              <a:cs typeface="Khmer OS Muol Pali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500" dirty="0">
                <a:latin typeface="Khmer OS Muol Pali" panose="02000500000000020004" pitchFamily="2" charset="0"/>
                <a:ea typeface="Calibri" panose="020F0502020204030204" pitchFamily="34" charset="0"/>
                <a:cs typeface="Khmer OS Muol Pali" panose="02000500000000020004" pitchFamily="2" charset="0"/>
              </a:rPr>
              <a:t>​​​​​​​</a:t>
            </a:r>
            <a:r>
              <a:rPr lang="en-US" sz="1500" dirty="0">
                <a:latin typeface="Khmer OS Muol Pali" panose="02000500000000020004" pitchFamily="2" charset="0"/>
                <a:ea typeface="Calibri" panose="020F0502020204030204" pitchFamily="34" charset="0"/>
                <a:cs typeface="Khmer OS Muol Pali" panose="02000500000000020004" pitchFamily="2" charset="0"/>
              </a:rPr>
              <a:t>                                        </a:t>
            </a:r>
            <a:r>
              <a:rPr lang="km-KH" sz="1500" dirty="0" smtClean="0">
                <a:latin typeface="Khmer OS Muol Pali" panose="02000500000000020004" pitchFamily="2" charset="0"/>
                <a:ea typeface="Calibri" panose="020F0502020204030204" pitchFamily="34" charset="0"/>
                <a:cs typeface="Khmer OS Muol Pali" panose="02000500000000020004" pitchFamily="2" charset="0"/>
              </a:rPr>
              <a:t>​​              </a:t>
            </a:r>
            <a:r>
              <a:rPr lang="en-US" sz="1500" dirty="0" smtClean="0">
                <a:latin typeface="Tacteing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&amp;;'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-270675" y="1387006"/>
            <a:ext cx="430883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km-KH" sz="2000" dirty="0"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សាកលវិទ្យាល័យ ភូមិន្ទភ្នំពេញ</a:t>
            </a:r>
            <a:endParaRPr lang="en-US" sz="2000" dirty="0">
              <a:latin typeface="Khmer OS Muol Light" panose="02000500000000020004" pitchFamily="2" charset="0"/>
              <a:ea typeface="Calibri" panose="020F0502020204030204" pitchFamily="34" charset="0"/>
              <a:cs typeface="Khmer OS Muol Light" panose="02000500000000020004" pitchFamily="2" charset="0"/>
            </a:endParaRPr>
          </a:p>
          <a:p>
            <a:pPr algn="ctr">
              <a:lnSpc>
                <a:spcPct val="107000"/>
              </a:lnSpc>
            </a:pPr>
            <a:r>
              <a:rPr lang="en-US" sz="2000" dirty="0">
                <a:latin typeface="+mj-lt"/>
                <a:ea typeface="Calibri" panose="020F0502020204030204" pitchFamily="34" charset="0"/>
                <a:cs typeface="DaunPenh" panose="01010101010101010101" pitchFamily="2" charset="0"/>
              </a:rPr>
              <a:t> ROYAL UNIVERSITYOF PHNOM PENH</a:t>
            </a:r>
          </a:p>
        </p:txBody>
      </p:sp>
      <p:sp>
        <p:nvSpPr>
          <p:cNvPr id="36" name="Diagonal Stripe 35"/>
          <p:cNvSpPr/>
          <p:nvPr/>
        </p:nvSpPr>
        <p:spPr>
          <a:xfrm>
            <a:off x="-50233" y="1256"/>
            <a:ext cx="1421643" cy="1505839"/>
          </a:xfrm>
          <a:prstGeom prst="diagStripe">
            <a:avLst>
              <a:gd name="adj" fmla="val 57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36756" y="2261561"/>
            <a:ext cx="7207104" cy="13003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kern="0" dirty="0" err="1" smtClean="0">
                <a:ln/>
                <a:solidFill>
                  <a:srgbClr val="0000FF"/>
                </a:solidFill>
                <a:latin typeface="Wide Latin" panose="020A0A07050505020404" pitchFamily="18" charset="0"/>
                <a:cs typeface="Khmer OS Muol Light" pitchFamily="2" charset="0"/>
              </a:rPr>
              <a:t>Phyton</a:t>
            </a:r>
            <a:r>
              <a:rPr lang="en-US" sz="4000" b="1" kern="0" dirty="0" smtClean="0">
                <a:ln/>
                <a:solidFill>
                  <a:srgbClr val="0000FF"/>
                </a:solidFill>
                <a:latin typeface="Wide Latin" panose="020A0A07050505020404" pitchFamily="18" charset="0"/>
                <a:cs typeface="Khmer OS Muol Light" pitchFamily="2" charset="0"/>
              </a:rPr>
              <a:t> Programming</a:t>
            </a:r>
            <a:endParaRPr lang="en-US" sz="4000" b="1" dirty="0">
              <a:ln/>
              <a:solidFill>
                <a:srgbClr val="0000FF"/>
              </a:solidFill>
              <a:latin typeface="Wide Latin" panose="020A0A070505050204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 rot="18802848">
            <a:off x="-106519" y="406462"/>
            <a:ext cx="1494320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m-KH" sz="1300" b="1" dirty="0" smtClean="0">
                <a:ln/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២០១</a:t>
            </a:r>
            <a:r>
              <a:rPr lang="km-KH" sz="1300" b="1" dirty="0">
                <a:ln/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៩</a:t>
            </a:r>
            <a:r>
              <a:rPr lang="en-US" sz="1300" b="1" dirty="0" smtClean="0">
                <a:ln/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 </a:t>
            </a:r>
            <a:r>
              <a:rPr lang="km-KH" sz="1300" b="1" dirty="0">
                <a:ln/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Khmer OS Muol Light" panose="02000500000000020004" pitchFamily="2" charset="0"/>
              </a:rPr>
              <a:t>‍</a:t>
            </a:r>
            <a:r>
              <a:rPr lang="en-US" sz="1300" b="1" dirty="0">
                <a:ln/>
                <a:solidFill>
                  <a:schemeClr val="accent3"/>
                </a:solidFill>
                <a:latin typeface="Sitka Display" panose="02000505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-</a:t>
            </a:r>
            <a:r>
              <a:rPr lang="en-US" sz="1300" b="1" dirty="0">
                <a:ln/>
                <a:solidFill>
                  <a:schemeClr val="accent3"/>
                </a:solidFill>
                <a:latin typeface="Tacteing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  </a:t>
            </a:r>
            <a:r>
              <a:rPr lang="km-KH" sz="1300" b="1" dirty="0" smtClean="0">
                <a:ln/>
                <a:solidFill>
                  <a:schemeClr val="accent3"/>
                </a:solidFill>
                <a:latin typeface="Khmer OS Muol Light" panose="02000500000000020004" pitchFamily="2" charset="0"/>
                <a:ea typeface="Calibri" panose="020F0502020204030204" pitchFamily="34" charset="0"/>
                <a:cs typeface="Khmer OS Muol Light" panose="02000500000000020004" pitchFamily="2" charset="0"/>
              </a:rPr>
              <a:t>២០២០</a:t>
            </a:r>
            <a:endParaRPr lang="en-US" sz="13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36065" y="6199310"/>
            <a:ext cx="20303" cy="712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/>
          <p:cNvSpPr/>
          <p:nvPr/>
        </p:nvSpPr>
        <p:spPr>
          <a:xfrm>
            <a:off x="4924158" y="6199059"/>
            <a:ext cx="22333" cy="712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5800473" y="4489025"/>
            <a:ext cx="38924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a-ES" sz="2400" b="1" kern="0" dirty="0">
                <a:ln/>
                <a:effectLst>
                  <a:reflection blurRad="6350" stA="60000" endA="900" endPos="58000" dir="5400000" sy="-100000" algn="bl" rotWithShape="0"/>
                </a:effectLst>
                <a:latin typeface="Khmer OS Muol Light" pitchFamily="2" charset="0"/>
                <a:cs typeface="Khmer OS Muol Light" pitchFamily="2" charset="0"/>
              </a:rPr>
              <a:t>បង្រៀន</a:t>
            </a:r>
            <a:r>
              <a:rPr lang="km-KH" sz="2400" b="1" kern="0" dirty="0">
                <a:ln/>
                <a:effectLst>
                  <a:reflection blurRad="6350" stA="60000" endA="900" endPos="58000" dir="5400000" sy="-100000" algn="bl" rotWithShape="0"/>
                </a:effectLst>
                <a:latin typeface="Khmer OS Muol Light" pitchFamily="2" charset="0"/>
                <a:cs typeface="Khmer OS Muol Light" pitchFamily="2" charset="0"/>
              </a:rPr>
              <a:t>ដោយសាស្រ្តាចារ្យ</a:t>
            </a:r>
            <a:endParaRPr lang="en-US" sz="2400" b="1" dirty="0">
              <a:ln/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0748" y="6428509"/>
            <a:ext cx="9157252" cy="423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21319" y="5688044"/>
            <a:ext cx="3956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 err="1">
                <a:solidFill>
                  <a:srgbClr val="002060"/>
                </a:solidFill>
                <a:latin typeface="Algerian" pitchFamily="82" charset="0"/>
              </a:rPr>
              <a:t>Ouk</a:t>
            </a:r>
            <a:r>
              <a:rPr lang="en-US" sz="3200" b="1" dirty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lgerian" pitchFamily="82" charset="0"/>
              </a:rPr>
              <a:t>Polyvan</a:t>
            </a:r>
            <a:endParaRPr lang="en-US" sz="3200" b="1" dirty="0">
              <a:solidFill>
                <a:srgbClr val="002060"/>
              </a:solidFill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72" y="54691"/>
            <a:ext cx="1209136" cy="1233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42" y="4489025"/>
            <a:ext cx="3356390" cy="1877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9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iler vs Interpreter: Complete Difference Between Compiler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244"/>
            <a:ext cx="104394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0"/>
            <a:ext cx="748145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Compiling and Interpreting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BF99D0-548B-441A-862F-80FD9D6AC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158"/>
            <a:ext cx="861533" cy="86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89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9711" y="1011503"/>
            <a:ext cx="10489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គឺជា</a:t>
            </a:r>
            <a:r>
              <a:rPr lang="en-US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កា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រប្រើ</a:t>
            </a:r>
            <a:r>
              <a:rPr lang="en-US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អ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ញ្</a:t>
            </a:r>
            <a:r>
              <a:rPr lang="en-US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ញត្តិ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តាងអោយលេខ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Address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របស់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Memory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ដើម្បី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ផ្ទុក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នូវតម្លៃជាចំនួនគត់​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,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ទសភាគ </a:t>
            </a: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ឬ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String  ។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នៅលើភាសារ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python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​ យើងពុំចាំបាច់កំណត់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datatype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ទៅអោយ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variable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ឡើយ​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ព្រោះវាជាតួនាទីរបស់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Compiler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FA515-CBCF-4F4E-8A52-DECDAE114D2F}"/>
              </a:ext>
            </a:extLst>
          </p:cNvPr>
          <p:cNvGrpSpPr/>
          <p:nvPr/>
        </p:nvGrpSpPr>
        <p:grpSpPr>
          <a:xfrm>
            <a:off x="1010142" y="3635370"/>
            <a:ext cx="5735742" cy="523220"/>
            <a:chOff x="1025276" y="2411749"/>
            <a:chExt cx="5735742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025276" y="2411749"/>
              <a:ext cx="1488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Syntax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3463" y="2411749"/>
              <a:ext cx="4247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latin typeface="Courier"/>
                </a:rPr>
                <a:t>varName</a:t>
              </a:r>
              <a:r>
                <a:rPr lang="en-US" sz="2800" b="1" dirty="0">
                  <a:latin typeface="Courier"/>
                </a:rPr>
                <a:t> = value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-172" y="0"/>
            <a:ext cx="379614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28400" y="4277144"/>
            <a:ext cx="9751217" cy="1951315"/>
            <a:chOff x="1041015" y="3453671"/>
            <a:chExt cx="9751217" cy="1951315"/>
          </a:xfrm>
        </p:grpSpPr>
        <p:sp>
          <p:nvSpPr>
            <p:cNvPr id="17" name="TextBox 16"/>
            <p:cNvSpPr txBox="1"/>
            <p:nvPr/>
          </p:nvSpPr>
          <p:spPr>
            <a:xfrm>
              <a:off x="1041015" y="3453671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742" y="4204657"/>
              <a:ext cx="9672490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x = </a:t>
              </a:r>
              <a:r>
                <a:rPr lang="en-US" sz="2400" dirty="0" smtClean="0">
                  <a:latin typeface="Courier"/>
                  <a:cs typeface="Courier New" panose="02070309020205020404" pitchFamily="49" charset="0"/>
                </a:rPr>
                <a:t>5</a:t>
              </a:r>
              <a:r>
                <a:rPr lang="km-KH" sz="2400" dirty="0" smtClean="0">
                  <a:latin typeface="Courier"/>
                  <a:cs typeface="Courier New" panose="02070309020205020404" pitchFamily="49" charset="0"/>
                </a:rPr>
                <a:t>​</a:t>
              </a:r>
              <a:r>
                <a:rPr lang="en-US" sz="2400" dirty="0" smtClean="0">
                  <a:latin typeface="Courier"/>
                  <a:cs typeface="Courier New" panose="02070309020205020404" pitchFamily="49" charset="0"/>
                </a:rPr>
                <a:t> ;</a:t>
              </a:r>
              <a:r>
                <a:rPr lang="km-KH" sz="2400" dirty="0" smtClean="0">
                  <a:latin typeface="Khmer OS" panose="02000500000000020004" pitchFamily="2" charset="0"/>
                  <a:cs typeface="Khmer OS" panose="02000500000000020004" pitchFamily="2" charset="0"/>
                </a:rPr>
                <a:t>អថេរ</a:t>
              </a:r>
              <a:r>
                <a:rPr lang="en-US" sz="2400" dirty="0" smtClean="0">
                  <a:latin typeface="Khmer OS" panose="02000500000000020004" pitchFamily="2" charset="0"/>
                  <a:cs typeface="Khmer OS" panose="02000500000000020004" pitchFamily="2" charset="0"/>
                </a:rPr>
                <a:t> x </a:t>
              </a:r>
              <a:r>
                <a:rPr lang="km-KH" sz="2400" dirty="0" smtClean="0">
                  <a:latin typeface="Khmer OS" panose="02000500000000020004" pitchFamily="2" charset="0"/>
                  <a:cs typeface="Khmer OS" panose="02000500000000020004" pitchFamily="2" charset="0"/>
                </a:rPr>
                <a:t>ពេលចុច </a:t>
              </a:r>
              <a:r>
                <a:rPr lang="en-US" sz="2400" dirty="0" smtClean="0">
                  <a:latin typeface="Khmer OS" panose="02000500000000020004" pitchFamily="2" charset="0"/>
                  <a:cs typeface="Khmer OS" panose="02000500000000020004" pitchFamily="2" charset="0"/>
                </a:rPr>
                <a:t>Enter </a:t>
              </a:r>
              <a:r>
                <a:rPr lang="km-KH" sz="2400" dirty="0" smtClean="0">
                  <a:latin typeface="Khmer OS" panose="02000500000000020004" pitchFamily="2" charset="0"/>
                  <a:cs typeface="Khmer OS" panose="02000500000000020004" pitchFamily="2" charset="0"/>
                </a:rPr>
                <a:t>ទៅ </a:t>
              </a:r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 New" panose="02070309020205020404" pitchFamily="49" charset="0"/>
                </a:rPr>
                <a:t>1200H(address)</a:t>
              </a:r>
              <a:r>
                <a:rPr lang="en-US" sz="2400" dirty="0" smtClean="0">
                  <a:latin typeface="Courier"/>
                  <a:cs typeface="Courier New" panose="02070309020205020404" pitchFamily="49" charset="0"/>
                </a:rPr>
                <a:t> = </a:t>
              </a:r>
              <a:r>
                <a:rPr lang="en-US" sz="2400" dirty="0" smtClean="0">
                  <a:solidFill>
                    <a:schemeClr val="accent1"/>
                  </a:solidFill>
                  <a:latin typeface="Courier"/>
                  <a:cs typeface="Courier New" panose="02070309020205020404" pitchFamily="49" charset="0"/>
                </a:rPr>
                <a:t>5</a:t>
              </a:r>
              <a:r>
                <a:rPr lang="en-US" sz="2400" dirty="0" smtClean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km-KH" sz="2400" dirty="0" smtClean="0">
                  <a:latin typeface="Courier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PI = 3.14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name = 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"RUPP"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306ECF-D1DA-406C-B733-2B1470A71AAB}"/>
              </a:ext>
            </a:extLst>
          </p:cNvPr>
          <p:cNvSpPr txBox="1"/>
          <p:nvPr/>
        </p:nvSpPr>
        <p:spPr>
          <a:xfrm>
            <a:off x="948419" y="2945939"/>
            <a:ext cx="1017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Statement</a:t>
            </a:r>
            <a:r>
              <a:rPr lang="en-US" sz="2400" b="1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ជាការផ្តល់តម្លៃ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ទៅ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អោ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យ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Variable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ដើម្បី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រក្សា</a:t>
            </a:r>
            <a:r>
              <a:rPr lang="en-US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ទុក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1BF99D0-548B-441A-862F-80FD9D6AC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9"/>
            <a:ext cx="861533" cy="86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992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1411500"/>
            <a:ext cx="9989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 b="1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ត្រូវបានសរសេរនៅចន្លោះ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single (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‘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ឬ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double </a:t>
            </a:r>
            <a:r>
              <a:rPr lang="en-GB" sz="2400" dirty="0">
                <a:latin typeface="Khmer OS" panose="02000500000000020004" pitchFamily="2" charset="0"/>
                <a:cs typeface="Khmer OS" panose="02000500000000020004" pitchFamily="2" charset="0"/>
              </a:rPr>
              <a:t>quotation mark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en-GB" sz="2400" dirty="0">
                <a:latin typeface="Courier"/>
                <a:cs typeface="Khmer OS" panose="02000500000000020004" pitchFamily="2" charset="0"/>
              </a:rPr>
              <a:t>“</a:t>
            </a:r>
            <a:r>
              <a:rPr lang="en-GB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en-US" sz="2400" dirty="0">
              <a:latin typeface="Khmer OS" panose="02000500000000020004" pitchFamily="2" charset="0"/>
              <a:cs typeface="Khmer OS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1" y="400697"/>
            <a:ext cx="3449782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A1B6AC2-8DF4-4DA0-AF95-18CBFF4F5733}"/>
              </a:ext>
            </a:extLst>
          </p:cNvPr>
          <p:cNvSpPr/>
          <p:nvPr/>
        </p:nvSpPr>
        <p:spPr>
          <a:xfrm>
            <a:off x="1022757" y="2079981"/>
            <a:ext cx="10252363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defTabSz="449263">
              <a:lnSpc>
                <a:spcPct val="15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នៅក្នុង​</a:t>
            </a: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 string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 យើងអាចប្រើ</a:t>
            </a: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 escape sequences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មួយចំនួនដូចជា៖</a:t>
            </a:r>
          </a:p>
          <a:p>
            <a:pPr marL="739775" lvl="1" indent="-282575" defTabSz="449263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>
                <a:latin typeface="Courier"/>
                <a:cs typeface="Khmer OS" panose="02000500000000020004" pitchFamily="2" charset="0"/>
              </a:rPr>
              <a:t>\t</a:t>
            </a:r>
            <a:r>
              <a:rPr lang="en-GB" sz="2400" b="1" dirty="0">
                <a:latin typeface="Khmer OS" panose="02000500000000020004" pitchFamily="2" charset="0"/>
                <a:cs typeface="Khmer OS" panose="02000500000000020004" pitchFamily="2" charset="0"/>
              </a:rPr>
              <a:t>	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សំរាប់ដកឃ្លា</a:t>
            </a:r>
            <a:endParaRPr lang="en-GB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739775" lvl="1" indent="-282575" defTabSz="449263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>
                <a:latin typeface="Courier"/>
                <a:cs typeface="Khmer OS" panose="02000500000000020004" pitchFamily="2" charset="0"/>
              </a:rPr>
              <a:t>\n</a:t>
            </a:r>
            <a:r>
              <a:rPr lang="en-GB" sz="2400" dirty="0">
                <a:latin typeface="Khmer OS" panose="02000500000000020004" pitchFamily="2" charset="0"/>
                <a:cs typeface="Khmer OS" panose="02000500000000020004" pitchFamily="2" charset="0"/>
              </a:rPr>
              <a:t>	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សំរាប់ចុះបន្ទាត់</a:t>
            </a:r>
            <a:endParaRPr lang="en-GB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739775" lvl="1" indent="-282575" defTabSz="449263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>
                <a:latin typeface="Courier"/>
                <a:cs typeface="Khmer OS" panose="02000500000000020004" pitchFamily="2" charset="0"/>
              </a:rPr>
              <a:t>\"</a:t>
            </a:r>
            <a:r>
              <a:rPr lang="en-GB" sz="2400" dirty="0">
                <a:latin typeface="Khmer OS" panose="02000500000000020004" pitchFamily="2" charset="0"/>
                <a:cs typeface="Khmer OS" panose="02000500000000020004" pitchFamily="2" charset="0"/>
              </a:rPr>
              <a:t>	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សញ្ញា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double </a:t>
            </a:r>
            <a:r>
              <a:rPr lang="en-GB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quot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e</a:t>
            </a:r>
            <a:endParaRPr lang="en-GB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739775" lvl="1" indent="-282575" defTabSz="449263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>
                <a:latin typeface="Courier"/>
                <a:cs typeface="Khmer OS" panose="02000500000000020004" pitchFamily="2" charset="0"/>
              </a:rPr>
              <a:t>\\</a:t>
            </a:r>
            <a:r>
              <a:rPr lang="en-GB" sz="2400" dirty="0">
                <a:latin typeface="Khmer OS" panose="02000500000000020004" pitchFamily="2" charset="0"/>
                <a:cs typeface="Khmer OS" panose="02000500000000020004" pitchFamily="2" charset="0"/>
              </a:rPr>
              <a:t>	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សញ្ញា </a:t>
            </a:r>
            <a:r>
              <a:rPr lang="en-GB" sz="2400" dirty="0">
                <a:latin typeface="Khmer OS" panose="02000500000000020004" pitchFamily="2" charset="0"/>
                <a:cs typeface="Khmer OS" panose="02000500000000020004" pitchFamily="2" charset="0"/>
              </a:rPr>
              <a:t>backslash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5B3BB23-59D6-43C7-9582-CA3DBE13FFF2}"/>
              </a:ext>
            </a:extLst>
          </p:cNvPr>
          <p:cNvGrpSpPr/>
          <p:nvPr/>
        </p:nvGrpSpPr>
        <p:grpSpPr>
          <a:xfrm>
            <a:off x="1022757" y="4846337"/>
            <a:ext cx="5592357" cy="1689704"/>
            <a:chOff x="1022757" y="3715282"/>
            <a:chExt cx="3492855" cy="16897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2EC480A-FE9C-4F33-BE55-FEEF6790F108}"/>
                </a:ext>
              </a:extLst>
            </p:cNvPr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716E882-3CD1-4426-9087-02E1E037F0A4}"/>
                </a:ext>
              </a:extLst>
            </p:cNvPr>
            <p:cNvSpPr txBox="1"/>
            <p:nvPr/>
          </p:nvSpPr>
          <p:spPr>
            <a:xfrm>
              <a:off x="1119742" y="4204657"/>
              <a:ext cx="3395870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'Hello'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"This is a string"</a:t>
              </a:r>
            </a:p>
            <a:p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"Hello\</a:t>
              </a:r>
              <a:r>
                <a:rPr lang="en-US" sz="2400" dirty="0" err="1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tRUPP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\</a:t>
              </a:r>
              <a:r>
                <a:rPr lang="en-US" sz="2400" dirty="0" err="1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nHow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 are you?"</a:t>
              </a:r>
              <a:endParaRPr lang="en-US" sz="2400" dirty="0">
                <a:latin typeface="Courier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6" y="1466920"/>
            <a:ext cx="11070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សម្រាប់បង្ហាញព័ត៌មានជា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អក្សរ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ឬ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លេខ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នៅ</a:t>
            </a:r>
            <a:r>
              <a:rPr lang="en-US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លើ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Output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screen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FA515-CBCF-4F4E-8A52-DECDAE114D2F}"/>
              </a:ext>
            </a:extLst>
          </p:cNvPr>
          <p:cNvGrpSpPr/>
          <p:nvPr/>
        </p:nvGrpSpPr>
        <p:grpSpPr>
          <a:xfrm>
            <a:off x="1022757" y="2413477"/>
            <a:ext cx="5735742" cy="523220"/>
            <a:chOff x="1025276" y="2411749"/>
            <a:chExt cx="5735742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025276" y="2411749"/>
              <a:ext cx="1527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Syntax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3463" y="2411749"/>
              <a:ext cx="4247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  <a:latin typeface="Courier"/>
                </a:rPr>
                <a:t>print</a:t>
              </a:r>
              <a:r>
                <a:rPr lang="en-US" sz="2800" dirty="0">
                  <a:latin typeface="Courier"/>
                </a:rPr>
                <a:t>(Expression)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1" y="14334"/>
            <a:ext cx="5112326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Print Function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22757" y="3184359"/>
            <a:ext cx="8079679" cy="3061013"/>
            <a:chOff x="1022757" y="3715282"/>
            <a:chExt cx="8079679" cy="3061013"/>
          </a:xfrm>
        </p:grpSpPr>
        <p:sp>
          <p:nvSpPr>
            <p:cNvPr id="17" name="TextBox 16"/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742" y="4204657"/>
              <a:ext cx="7982694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"Hello RUPP"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text = 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"IT SLS 21st Generation"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(text)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2757" y="5536557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76A4F2-F979-4156-985D-F633CE200E0C}"/>
                </a:ext>
              </a:extLst>
            </p:cNvPr>
            <p:cNvSpPr txBox="1"/>
            <p:nvPr/>
          </p:nvSpPr>
          <p:spPr>
            <a:xfrm>
              <a:off x="1119742" y="6068409"/>
              <a:ext cx="7982694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Hello RUPP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IT SLS 21st 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094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823034"/>
            <a:ext cx="10393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ដើម្បី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បង្ហាញ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message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ឬ​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expression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ច្រើន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នៅលើបន្ទាត់តែ</a:t>
            </a:r>
            <a:r>
              <a:rPr lang="en-US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មួយ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នៅត្រូវអនុត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Print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តាម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Syntax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ដូចខាងក្រោម​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FA515-CBCF-4F4E-8A52-DECDAE114D2F}"/>
              </a:ext>
            </a:extLst>
          </p:cNvPr>
          <p:cNvGrpSpPr/>
          <p:nvPr/>
        </p:nvGrpSpPr>
        <p:grpSpPr>
          <a:xfrm>
            <a:off x="1022757" y="1757109"/>
            <a:ext cx="7677898" cy="523220"/>
            <a:chOff x="1025276" y="2411749"/>
            <a:chExt cx="7677898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025276" y="2411749"/>
              <a:ext cx="1488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Syntax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3463" y="2411749"/>
              <a:ext cx="6189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  <a:latin typeface="Courier"/>
                </a:rPr>
                <a:t>print</a:t>
              </a:r>
              <a:r>
                <a:rPr lang="en-US" sz="2800" dirty="0">
                  <a:latin typeface="Courier"/>
                </a:rPr>
                <a:t>(item1,item2,...,</a:t>
              </a:r>
              <a:r>
                <a:rPr lang="en-US" sz="2800" dirty="0" err="1">
                  <a:latin typeface="Courier"/>
                </a:rPr>
                <a:t>itemN</a:t>
              </a:r>
              <a:r>
                <a:rPr lang="en-US" sz="2800" dirty="0">
                  <a:latin typeface="Courier"/>
                </a:rPr>
                <a:t>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22757" y="2716404"/>
            <a:ext cx="8079679" cy="3324255"/>
            <a:chOff x="1022757" y="3715282"/>
            <a:chExt cx="8079679" cy="3324255"/>
          </a:xfrm>
        </p:grpSpPr>
        <p:sp>
          <p:nvSpPr>
            <p:cNvPr id="17" name="TextBox 16"/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742" y="4204657"/>
              <a:ext cx="7982694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"Hello!"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money = 15000</a:t>
              </a:r>
              <a:endParaRPr lang="en-US" sz="2400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"Your balance is"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, money,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 "Riel"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2757" y="5799799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76A4F2-F979-4156-985D-F633CE200E0C}"/>
                </a:ext>
              </a:extLst>
            </p:cNvPr>
            <p:cNvSpPr txBox="1"/>
            <p:nvPr/>
          </p:nvSpPr>
          <p:spPr>
            <a:xfrm>
              <a:off x="1119742" y="6331651"/>
              <a:ext cx="7982694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Hello!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Your balance is 15000 Riel</a:t>
              </a:r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8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3553" y="1388257"/>
            <a:ext cx="1039338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សម្រាប់បញ្ចូលទិន្នន័យជាអក្សរពី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Keyboard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តែប៉ុណ្ណោះ។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FA515-CBCF-4F4E-8A52-DECDAE114D2F}"/>
              </a:ext>
            </a:extLst>
          </p:cNvPr>
          <p:cNvGrpSpPr/>
          <p:nvPr/>
        </p:nvGrpSpPr>
        <p:grpSpPr>
          <a:xfrm>
            <a:off x="1022757" y="2338228"/>
            <a:ext cx="8079679" cy="523220"/>
            <a:chOff x="1025276" y="2411749"/>
            <a:chExt cx="8079679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025276" y="2411749"/>
              <a:ext cx="1488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Syntax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3463" y="2411749"/>
              <a:ext cx="659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urier"/>
                </a:rPr>
                <a:t>Variable = </a:t>
              </a:r>
              <a:r>
                <a:rPr lang="en-US" sz="2800" b="1" dirty="0">
                  <a:solidFill>
                    <a:srgbClr val="7030A0"/>
                  </a:solidFill>
                  <a:latin typeface="Courier"/>
                </a:rPr>
                <a:t>input</a:t>
              </a:r>
              <a:r>
                <a:rPr lang="en-US" sz="2800" dirty="0">
                  <a:latin typeface="Courier"/>
                </a:rPr>
                <a:t>(prompt)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1" y="40087"/>
            <a:ext cx="5112326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Input Function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22757" y="3734664"/>
            <a:ext cx="8079679" cy="2686940"/>
            <a:chOff x="1022757" y="3715282"/>
            <a:chExt cx="8079679" cy="2686940"/>
          </a:xfrm>
        </p:grpSpPr>
        <p:sp>
          <p:nvSpPr>
            <p:cNvPr id="17" name="TextBox 16"/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742" y="4204657"/>
              <a:ext cx="7982694" cy="8309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name = 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input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"Enter your name: 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"Hello"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, name)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2757" y="5162484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76A4F2-F979-4156-985D-F633CE200E0C}"/>
                </a:ext>
              </a:extLst>
            </p:cNvPr>
            <p:cNvSpPr txBox="1"/>
            <p:nvPr/>
          </p:nvSpPr>
          <p:spPr>
            <a:xfrm>
              <a:off x="1119742" y="5694336"/>
              <a:ext cx="7982694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Enter your name: Bora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Hello Bora</a:t>
              </a:r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58BF5F-D11B-4C8C-AB0B-5C109E91E000}"/>
              </a:ext>
            </a:extLst>
          </p:cNvPr>
          <p:cNvSpPr txBox="1"/>
          <p:nvPr/>
        </p:nvSpPr>
        <p:spPr>
          <a:xfrm>
            <a:off x="1022757" y="3016306"/>
            <a:ext cx="103933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prompt </a:t>
            </a:r>
            <a:r>
              <a:rPr lang="km-KH" sz="2400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ជាអក្សរត្រូវបង្ហាញមុនពេល </a:t>
            </a:r>
            <a:r>
              <a:rPr lang="en-US" sz="2400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input</a:t>
            </a:r>
            <a:endParaRPr lang="en-US" sz="2000" dirty="0">
              <a:solidFill>
                <a:srgbClr val="BB1042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1213903"/>
            <a:ext cx="1039338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conversion</a:t>
            </a:r>
            <a:r>
              <a:rPr lang="en-US" sz="2400" b="1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ជាបំលែងទិន្នន័យពីប្រភេទមួយ​ ទៅប្រភេទមួយទៀត។</a:t>
            </a:r>
            <a:endParaRPr lang="en-US" sz="2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1" y="27207"/>
            <a:ext cx="5417126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Type Conversion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22757" y="3720516"/>
            <a:ext cx="8938661" cy="2736787"/>
            <a:chOff x="1022757" y="3631859"/>
            <a:chExt cx="8938661" cy="2736787"/>
          </a:xfrm>
        </p:grpSpPr>
        <p:sp>
          <p:nvSpPr>
            <p:cNvPr id="17" name="TextBox 16"/>
            <p:cNvSpPr txBox="1"/>
            <p:nvPr/>
          </p:nvSpPr>
          <p:spPr>
            <a:xfrm>
              <a:off x="1022757" y="3631859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742" y="4204657"/>
              <a:ext cx="8841676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num = 25</a:t>
              </a:r>
            </a:p>
            <a:p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fnum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= 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float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(num)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(num, 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"Convert into"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, 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fnum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2757" y="5436684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76A4F2-F979-4156-985D-F633CE200E0C}"/>
                </a:ext>
              </a:extLst>
            </p:cNvPr>
            <p:cNvSpPr txBox="1"/>
            <p:nvPr/>
          </p:nvSpPr>
          <p:spPr>
            <a:xfrm>
              <a:off x="1119742" y="5968536"/>
              <a:ext cx="8841676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25 Convert into 25.0</a:t>
              </a:r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100E720-F2FB-4642-9BB3-D2FC31CB2C45}"/>
              </a:ext>
            </a:extLst>
          </p:cNvPr>
          <p:cNvGrpSpPr/>
          <p:nvPr/>
        </p:nvGrpSpPr>
        <p:grpSpPr>
          <a:xfrm>
            <a:off x="1022757" y="2142469"/>
            <a:ext cx="10670479" cy="1708160"/>
            <a:chOff x="1022757" y="2176874"/>
            <a:chExt cx="10670479" cy="1708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B7CFA515-CBCF-4F4E-8A52-DECDAE114D2F}"/>
                </a:ext>
              </a:extLst>
            </p:cNvPr>
            <p:cNvGrpSpPr/>
            <p:nvPr/>
          </p:nvGrpSpPr>
          <p:grpSpPr>
            <a:xfrm>
              <a:off x="1022757" y="2338228"/>
              <a:ext cx="5322625" cy="1384995"/>
              <a:chOff x="1025276" y="2411749"/>
              <a:chExt cx="5322625" cy="138499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025276" y="2411749"/>
                <a:ext cx="1488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Syntax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13463" y="2411749"/>
                <a:ext cx="383443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7030A0"/>
                    </a:solidFill>
                    <a:latin typeface="Courier"/>
                  </a:rPr>
                  <a:t>int</a:t>
                </a:r>
                <a:r>
                  <a:rPr lang="en-US" sz="2800" b="1" dirty="0">
                    <a:latin typeface="Courier"/>
                  </a:rPr>
                  <a:t>(expression)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  <a:latin typeface="Courier"/>
                  </a:rPr>
                  <a:t>float</a:t>
                </a:r>
                <a:r>
                  <a:rPr lang="en-US" sz="2800" b="1" dirty="0">
                    <a:latin typeface="Courier"/>
                  </a:rPr>
                  <a:t>(expression)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  <a:latin typeface="Courier"/>
                  </a:rPr>
                  <a:t>str</a:t>
                </a:r>
                <a:r>
                  <a:rPr lang="en-US" sz="2800" b="1" dirty="0">
                    <a:latin typeface="Courier"/>
                  </a:rPr>
                  <a:t>(expression)</a:t>
                </a:r>
                <a:endParaRPr lang="en-US" sz="2800" dirty="0">
                  <a:latin typeface="Courier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EEA8B4D-2F06-4C20-B6ED-B3AEF4206F5C}"/>
                </a:ext>
              </a:extLst>
            </p:cNvPr>
            <p:cNvSpPr txBox="1"/>
            <p:nvPr/>
          </p:nvSpPr>
          <p:spPr>
            <a:xfrm>
              <a:off x="6345382" y="2176874"/>
              <a:ext cx="5347854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m-KH" sz="2400" dirty="0">
                  <a:solidFill>
                    <a:srgbClr val="BB1042"/>
                  </a:solidFill>
                  <a:latin typeface="Khmer OS" panose="02000500000000020004" pitchFamily="2" charset="0"/>
                  <a:cs typeface="Khmer OS" panose="02000500000000020004" pitchFamily="2" charset="0"/>
                </a:rPr>
                <a:t>បំលែងទៅជាចំនួនគត់</a:t>
              </a:r>
              <a:r>
                <a:rPr lang="en-US" sz="2400" dirty="0">
                  <a:solidFill>
                    <a:srgbClr val="BB10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(integer)</a:t>
              </a:r>
              <a:endPara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m-KH" sz="2400" dirty="0">
                  <a:solidFill>
                    <a:srgbClr val="BB1042"/>
                  </a:solidFill>
                  <a:latin typeface="Khmer OS" panose="02000500000000020004" pitchFamily="2" charset="0"/>
                  <a:cs typeface="Khmer OS" panose="02000500000000020004" pitchFamily="2" charset="0"/>
                </a:rPr>
                <a:t>បំលែងទៅជាចំនួនទសភាគ</a:t>
              </a:r>
              <a:r>
                <a:rPr lang="en-US" sz="2400" dirty="0">
                  <a:solidFill>
                    <a:srgbClr val="BB1042"/>
                  </a:solidFill>
                  <a:latin typeface="Khmer OS" panose="02000500000000020004" pitchFamily="2" charset="0"/>
                  <a:cs typeface="Khmer OS" panose="02000500000000020004" pitchFamily="2" charset="0"/>
                </a:rPr>
                <a:t> </a:t>
              </a:r>
              <a:r>
                <a:rPr lang="en-US" sz="2400" dirty="0">
                  <a:solidFill>
                    <a:srgbClr val="BB10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(float)</a:t>
              </a:r>
              <a:endPara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m-KH" sz="2400" dirty="0">
                  <a:solidFill>
                    <a:srgbClr val="BB1042"/>
                  </a:solidFill>
                  <a:latin typeface="Khmer OS" panose="02000500000000020004" pitchFamily="2" charset="0"/>
                  <a:cs typeface="Khmer OS" panose="02000500000000020004" pitchFamily="2" charset="0"/>
                </a:rPr>
                <a:t>បំលែងទៅជាអក្សរ</a:t>
              </a:r>
              <a:r>
                <a:rPr lang="en-US" sz="2400" dirty="0">
                  <a:solidFill>
                    <a:srgbClr val="BB1042"/>
                  </a:solidFill>
                  <a:latin typeface="Khmer OS" panose="02000500000000020004" pitchFamily="2" charset="0"/>
                  <a:cs typeface="Khmer OS" panose="02000500000000020004" pitchFamily="2" charset="0"/>
                </a:rPr>
                <a:t> </a:t>
              </a:r>
              <a:r>
                <a:rPr lang="en-US" sz="2400" dirty="0">
                  <a:solidFill>
                    <a:srgbClr val="BB10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(string)</a:t>
              </a:r>
              <a:endPara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485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22757" y="698562"/>
            <a:ext cx="8938661" cy="4424717"/>
            <a:chOff x="1022757" y="3715282"/>
            <a:chExt cx="8938661" cy="4424717"/>
          </a:xfrm>
        </p:grpSpPr>
        <p:sp>
          <p:nvSpPr>
            <p:cNvPr id="17" name="TextBox 16"/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742" y="4204657"/>
              <a:ext cx="8841676" cy="15696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name = 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input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"Enter your name: 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  <a:endParaRPr lang="km-KH" sz="2400" dirty="0">
                <a:latin typeface="Courier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year = 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input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"Enter your birth year: 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))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"Hello"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, name)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"Your are"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, 2019-year)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2757" y="6284708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76A4F2-F979-4156-985D-F633CE200E0C}"/>
                </a:ext>
              </a:extLst>
            </p:cNvPr>
            <p:cNvSpPr txBox="1"/>
            <p:nvPr/>
          </p:nvSpPr>
          <p:spPr>
            <a:xfrm>
              <a:off x="1119742" y="6816560"/>
              <a:ext cx="8841676" cy="132343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Enter your name: </a:t>
              </a:r>
              <a:r>
                <a:rPr lang="en-US" sz="2000" dirty="0" err="1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Bopha</a:t>
              </a:r>
              <a:endParaRPr lang="en-US" sz="2000" dirty="0">
                <a:solidFill>
                  <a:schemeClr val="bg1"/>
                </a:solidFill>
                <a:latin typeface="Courier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Enter your birth year: 1999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Hello </a:t>
              </a:r>
              <a:r>
                <a:rPr lang="en-US" sz="2000" dirty="0" err="1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Bopha</a:t>
              </a:r>
              <a:endParaRPr lang="en-US" sz="2000" dirty="0">
                <a:solidFill>
                  <a:schemeClr val="bg1"/>
                </a:solidFill>
                <a:latin typeface="Courier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Your are 20</a:t>
              </a:r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1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400697"/>
            <a:ext cx="3934691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0DFBA7-183B-403E-B08C-3A71DE3D6A42}"/>
              </a:ext>
            </a:extLst>
          </p:cNvPr>
          <p:cNvSpPr txBox="1"/>
          <p:nvPr/>
        </p:nvSpPr>
        <p:spPr>
          <a:xfrm flipH="1">
            <a:off x="1001676" y="1676397"/>
            <a:ext cx="726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u="sng" dirty="0">
                <a:latin typeface="Khmer OS" panose="02000500000000020004" pitchFamily="2" charset="0"/>
                <a:cs typeface="Khmer OS" panose="02000500000000020004" pitchFamily="2" charset="0"/>
              </a:rPr>
              <a:t>ប្រមាណវិធីប្រៀបធៀប</a:t>
            </a:r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Comparation Operator</a:t>
            </a:r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en-US" sz="2400" u="sng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graphicFrame>
        <p:nvGraphicFramePr>
          <p:cNvPr id="14" name="Group 77">
            <a:extLst>
              <a:ext uri="{FF2B5EF4-FFF2-40B4-BE49-F238E27FC236}">
                <a16:creationId xmlns:a16="http://schemas.microsoft.com/office/drawing/2014/main" xmlns="" id="{DF8AADDE-007E-4571-BF3F-63934B0325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0263" y="2470567"/>
          <a:ext cx="9985664" cy="3840480"/>
        </p:xfrm>
        <a:graphic>
          <a:graphicData uri="http://schemas.openxmlformats.org/drawingml/2006/table">
            <a:tbl>
              <a:tblPr/>
              <a:tblGrid>
                <a:gridCol w="1834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97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1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899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0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សញ្ញា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អត្ថន័យ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ឧទាហរណ៍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លទ្ធផលពិតឫមិនពិត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==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ស្មើ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1 + 1 == 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m-KH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ពិត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!=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មិនស្មើ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3.2 != 2.5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m-KH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មិនពិត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&lt;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តូចជាង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10 &lt; 5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m-KH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មិនពិត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&gt;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ធំជាង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10 &gt; 5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m-KH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ពិត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0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&lt;=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តូចជាងឫស្មើ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126 &lt;= 100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m-KH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មិនពិត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0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&gt;=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ធំជាងឫស្មើ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5.0 &gt;= 5.0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m-KH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ពិត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615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1676" y="588820"/>
            <a:ext cx="566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u="sng" dirty="0">
                <a:latin typeface="Khmer OS" panose="02000500000000020004" pitchFamily="2" charset="0"/>
                <a:cs typeface="Khmer OS" panose="02000500000000020004" pitchFamily="2" charset="0"/>
              </a:rPr>
              <a:t>ប្រមាណវិធីនព្វន្ត</a:t>
            </a:r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 (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​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Arithmetic Operator</a:t>
            </a:r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en-US" u="sng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graphicFrame>
        <p:nvGraphicFramePr>
          <p:cNvPr id="4" name="Group 77">
            <a:extLst>
              <a:ext uri="{FF2B5EF4-FFF2-40B4-BE49-F238E27FC236}">
                <a16:creationId xmlns:a16="http://schemas.microsoft.com/office/drawing/2014/main" xmlns="" id="{E995F881-EBE0-411B-9641-CCDE9D996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04492"/>
              </p:ext>
            </p:extLst>
          </p:nvPr>
        </p:nvGraphicFramePr>
        <p:xfrm>
          <a:off x="1001676" y="1422516"/>
          <a:ext cx="10068105" cy="4428853"/>
        </p:xfrm>
        <a:graphic>
          <a:graphicData uri="http://schemas.openxmlformats.org/drawingml/2006/table">
            <a:tbl>
              <a:tblPr/>
              <a:tblGrid>
                <a:gridCol w="1731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469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9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05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70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សញ្ញា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អត្ថន័យ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ឧទាហរណ៍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m-KH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លទ្ធផល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+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បូក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1+1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=2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9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-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m-KH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ដក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10-2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=8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*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គុណ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3*2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=6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/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ចែក​(លទ្ធផលជាចំនួនទសភាគ)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5/2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=2.5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6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//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ចែក​(លទ្ធផលជាចំនួនគត់)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5//2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=2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0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%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ចែកយកសំណល់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10%3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=1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7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**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0" dirty="0">
                          <a:latin typeface="Khmer OS" pitchFamily="2" charset="0"/>
                          <a:cs typeface="Khmer OS" pitchFamily="2" charset="0"/>
                        </a:rPr>
                        <a:t>ស្វ័យគុណ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2**3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=8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8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D6530B-3C6D-408F-9B83-E4D4A7CC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518E85-C272-46C7-8B2F-D46AA341A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86" y="1260778"/>
            <a:ext cx="2396836" cy="2396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0AF1CB7-75F6-4EE2-9EA7-8CE3ED7462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843" y="1260778"/>
            <a:ext cx="2396836" cy="244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6615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0279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68135"/>
              </p:ext>
            </p:extLst>
          </p:nvPr>
        </p:nvGraphicFramePr>
        <p:xfrm>
          <a:off x="1001675" y="1392382"/>
          <a:ext cx="9984979" cy="2194560"/>
        </p:xfrm>
        <a:graphic>
          <a:graphicData uri="http://schemas.openxmlformats.org/drawingml/2006/table">
            <a:tbl>
              <a:tblPr/>
              <a:tblGrid>
                <a:gridCol w="2024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40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68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សញ្ញា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ឧទាហរណ៍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m-KH" sz="20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លទ្ធផលពិតឫមិនពិត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and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9 != 6 and 2 &lt; 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m-KH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ពិត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or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2 == 3 or -1 &lt; 5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m-KH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ពិត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not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anose="02000500000000020004" pitchFamily="2" charset="0"/>
                          <a:cs typeface="Khmer OS" panose="02000500000000020004" pitchFamily="2" charset="0"/>
                        </a:rPr>
                        <a:t>not 7 &gt; 0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m-KH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hmer OS" pitchFamily="2" charset="0"/>
                          <a:cs typeface="Khmer OS" pitchFamily="2" charset="0"/>
                        </a:rPr>
                        <a:t>មិនពិត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hmer OS" panose="02000500000000020004" pitchFamily="2" charset="0"/>
                        <a:cs typeface="Khmer OS" panose="02000500000000020004" pitchFamily="2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01676" y="588820"/>
            <a:ext cx="580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u="sng" dirty="0">
                <a:latin typeface="Khmer OS" panose="02000500000000020004" pitchFamily="2" charset="0"/>
                <a:cs typeface="Khmer OS" panose="02000500000000020004" pitchFamily="2" charset="0"/>
              </a:rPr>
              <a:t>ប្រមាណវិធីតក្ក</a:t>
            </a:r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Logical Operator</a:t>
            </a:r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en-US" u="sng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968150"/>
            <a:ext cx="998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បើសិនជាលក្ខខណ្ឌពិត នោះ​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Statements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ទាំងអស់នឹងដំណើរ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ការ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បើមិនពិត​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Statements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ទាំងអស់ត្រូវបាន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រំលង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FA515-CBCF-4F4E-8A52-DECDAE114D2F}"/>
              </a:ext>
            </a:extLst>
          </p:cNvPr>
          <p:cNvGrpSpPr/>
          <p:nvPr/>
        </p:nvGrpSpPr>
        <p:grpSpPr>
          <a:xfrm>
            <a:off x="1025276" y="2661139"/>
            <a:ext cx="5735742" cy="954107"/>
            <a:chOff x="1025276" y="2411749"/>
            <a:chExt cx="5735742" cy="954107"/>
          </a:xfrm>
        </p:grpSpPr>
        <p:sp>
          <p:nvSpPr>
            <p:cNvPr id="12" name="TextBox 11"/>
            <p:cNvSpPr txBox="1"/>
            <p:nvPr/>
          </p:nvSpPr>
          <p:spPr>
            <a:xfrm>
              <a:off x="1025276" y="2411749"/>
              <a:ext cx="1488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Syntax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3463" y="2411749"/>
              <a:ext cx="4247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"/>
                </a:rPr>
                <a:t>if</a:t>
              </a:r>
              <a:r>
                <a:rPr lang="en-US" sz="2800" b="1" dirty="0">
                  <a:latin typeface="Courier"/>
                </a:rPr>
                <a:t> </a:t>
              </a:r>
              <a:r>
                <a:rPr lang="en-US" sz="2800" dirty="0">
                  <a:latin typeface="Courier"/>
                </a:rPr>
                <a:t>condition</a:t>
              </a:r>
              <a:r>
                <a:rPr lang="en-US" sz="2800" b="1" dirty="0">
                  <a:latin typeface="Courier"/>
                </a:rPr>
                <a:t> :</a:t>
              </a:r>
              <a:r>
                <a:rPr lang="en-US" sz="2800" dirty="0">
                  <a:latin typeface="Courier"/>
                </a:rPr>
                <a:t>     	statements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-21266"/>
            <a:ext cx="4752109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IF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22757" y="3555082"/>
            <a:ext cx="8079679" cy="3061013"/>
            <a:chOff x="1022757" y="3715282"/>
            <a:chExt cx="8079679" cy="3061013"/>
          </a:xfrm>
        </p:grpSpPr>
        <p:sp>
          <p:nvSpPr>
            <p:cNvPr id="17" name="TextBox 16"/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742" y="4204657"/>
              <a:ext cx="7982694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gpa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= 3.4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if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gpa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&gt;2.0 :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	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"Your application is accepted"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2757" y="5536557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76A4F2-F979-4156-985D-F633CE200E0C}"/>
                </a:ext>
              </a:extLst>
            </p:cNvPr>
            <p:cNvSpPr txBox="1"/>
            <p:nvPr/>
          </p:nvSpPr>
          <p:spPr>
            <a:xfrm>
              <a:off x="1119742" y="6068409"/>
              <a:ext cx="7982694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Your application is accepted</a:t>
              </a:r>
            </a:p>
            <a:p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17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1411500"/>
            <a:ext cx="99891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បើសិនជាលក្ខខណ្ឌពិត នោះ​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if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នឹងដំណើរការ។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ក្រៅពីនឹង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else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នឹងដំណើរការ។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FA515-CBCF-4F4E-8A52-DECDAE114D2F}"/>
              </a:ext>
            </a:extLst>
          </p:cNvPr>
          <p:cNvGrpSpPr/>
          <p:nvPr/>
        </p:nvGrpSpPr>
        <p:grpSpPr>
          <a:xfrm>
            <a:off x="1025276" y="2661139"/>
            <a:ext cx="5735742" cy="1815882"/>
            <a:chOff x="1025276" y="2411749"/>
            <a:chExt cx="5735742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1025276" y="2411749"/>
              <a:ext cx="1488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Syntax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3463" y="2411749"/>
              <a:ext cx="424755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"/>
                </a:rPr>
                <a:t>if</a:t>
              </a:r>
              <a:r>
                <a:rPr lang="en-US" sz="2800" b="1" dirty="0">
                  <a:latin typeface="Courier"/>
                </a:rPr>
                <a:t> </a:t>
              </a:r>
              <a:r>
                <a:rPr lang="en-US" sz="2800" dirty="0">
                  <a:latin typeface="Courier"/>
                </a:rPr>
                <a:t>condition</a:t>
              </a:r>
              <a:r>
                <a:rPr lang="en-US" sz="2800" b="1" dirty="0">
                  <a:latin typeface="Courier"/>
                </a:rPr>
                <a:t> :</a:t>
              </a:r>
              <a:r>
                <a:rPr lang="en-US" sz="2800" dirty="0">
                  <a:latin typeface="Courier"/>
                </a:rPr>
                <a:t>     	statements</a:t>
              </a:r>
            </a:p>
            <a:p>
              <a:r>
                <a:rPr lang="en-US" sz="2800" b="1" dirty="0">
                  <a:solidFill>
                    <a:schemeClr val="accent2"/>
                  </a:solidFill>
                  <a:latin typeface="Courier"/>
                </a:rPr>
                <a:t>else</a:t>
              </a:r>
              <a:r>
                <a:rPr lang="en-US" sz="2800" dirty="0">
                  <a:latin typeface="Courier"/>
                </a:rPr>
                <a:t> :</a:t>
              </a:r>
            </a:p>
            <a:p>
              <a:r>
                <a:rPr lang="en-US" sz="2800" dirty="0">
                  <a:latin typeface="Courier"/>
                </a:rPr>
                <a:t>	statements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400697"/>
            <a:ext cx="592974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IF-ELSE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22757" y="4558643"/>
            <a:ext cx="9989111" cy="2034470"/>
            <a:chOff x="510139" y="3715280"/>
            <a:chExt cx="9989111" cy="2034470"/>
          </a:xfrm>
        </p:grpSpPr>
        <p:sp>
          <p:nvSpPr>
            <p:cNvPr id="17" name="TextBox 16"/>
            <p:cNvSpPr txBox="1"/>
            <p:nvPr/>
          </p:nvSpPr>
          <p:spPr>
            <a:xfrm>
              <a:off x="510139" y="3715280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2645" y="3810758"/>
              <a:ext cx="3507676" cy="19389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score = 45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if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score&gt;=50 :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	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"Pass"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else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: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	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"Fail"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00281" y="3715281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76A4F2-F979-4156-985D-F633CE200E0C}"/>
                </a:ext>
              </a:extLst>
            </p:cNvPr>
            <p:cNvSpPr txBox="1"/>
            <p:nvPr/>
          </p:nvSpPr>
          <p:spPr>
            <a:xfrm>
              <a:off x="7300281" y="4204657"/>
              <a:ext cx="3198969" cy="132343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Fail</a:t>
              </a: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Courier New" panose="02070309020205020404" pitchFamily="49" charset="0"/>
              </a:endParaRP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Courier New" panose="02070309020205020404" pitchFamily="49" charset="0"/>
              </a:endParaRP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15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414092"/>
            <a:ext cx="998911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ប្រសិនបើមានលក្ខខណ្ឌច្រើន​ គេអាចតភ្ជាប់ជាមួយនឹង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800" dirty="0" err="1">
                <a:latin typeface="Khmer OS" panose="02000500000000020004" pitchFamily="2" charset="0"/>
                <a:cs typeface="Khmer OS" panose="02000500000000020004" pitchFamily="2" charset="0"/>
              </a:rPr>
              <a:t>elif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​​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 (else if)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FA515-CBCF-4F4E-8A52-DECDAE114D2F}"/>
              </a:ext>
            </a:extLst>
          </p:cNvPr>
          <p:cNvGrpSpPr/>
          <p:nvPr/>
        </p:nvGrpSpPr>
        <p:grpSpPr>
          <a:xfrm>
            <a:off x="1022757" y="1194373"/>
            <a:ext cx="5735742" cy="2677656"/>
            <a:chOff x="1025276" y="2411749"/>
            <a:chExt cx="5735742" cy="2677656"/>
          </a:xfrm>
        </p:grpSpPr>
        <p:sp>
          <p:nvSpPr>
            <p:cNvPr id="12" name="TextBox 11"/>
            <p:cNvSpPr txBox="1"/>
            <p:nvPr/>
          </p:nvSpPr>
          <p:spPr>
            <a:xfrm>
              <a:off x="1025276" y="2411749"/>
              <a:ext cx="1488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Syntax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3463" y="2411749"/>
              <a:ext cx="424755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"/>
                </a:rPr>
                <a:t>if</a:t>
              </a:r>
              <a:r>
                <a:rPr lang="en-US" sz="2800" b="1" dirty="0">
                  <a:latin typeface="Courier"/>
                </a:rPr>
                <a:t> </a:t>
              </a:r>
              <a:r>
                <a:rPr lang="en-US" sz="2800" dirty="0">
                  <a:latin typeface="Courier"/>
                </a:rPr>
                <a:t>condition</a:t>
              </a:r>
              <a:r>
                <a:rPr lang="en-US" sz="2800" b="1" dirty="0">
                  <a:latin typeface="Courier"/>
                </a:rPr>
                <a:t> :</a:t>
              </a:r>
              <a:r>
                <a:rPr lang="en-US" sz="2800" dirty="0">
                  <a:latin typeface="Courier"/>
                </a:rPr>
                <a:t>     	statements</a:t>
              </a:r>
            </a:p>
            <a:p>
              <a:r>
                <a:rPr lang="en-US" sz="2800" b="1" dirty="0" err="1" smtClean="0">
                  <a:solidFill>
                    <a:schemeClr val="accent2"/>
                  </a:solidFill>
                  <a:latin typeface="Courier"/>
                </a:rPr>
                <a:t>elif</a:t>
              </a:r>
              <a:r>
                <a:rPr lang="en-US" sz="2800" b="1" dirty="0" smtClean="0">
                  <a:latin typeface="Courier"/>
                </a:rPr>
                <a:t> </a:t>
              </a:r>
              <a:r>
                <a:rPr lang="en-US" sz="2800" dirty="0">
                  <a:latin typeface="Courier"/>
                </a:rPr>
                <a:t>condition</a:t>
              </a:r>
              <a:r>
                <a:rPr lang="en-US" sz="2800" b="1" dirty="0">
                  <a:latin typeface="Courier"/>
                </a:rPr>
                <a:t> :</a:t>
              </a:r>
              <a:r>
                <a:rPr lang="en-US" sz="2800" dirty="0">
                  <a:latin typeface="Courier"/>
                </a:rPr>
                <a:t>     	statements</a:t>
              </a:r>
            </a:p>
            <a:p>
              <a:r>
                <a:rPr lang="en-US" sz="2800" b="1" dirty="0">
                  <a:solidFill>
                    <a:schemeClr val="accent2"/>
                  </a:solidFill>
                  <a:latin typeface="Courier"/>
                </a:rPr>
                <a:t>else</a:t>
              </a:r>
              <a:r>
                <a:rPr lang="en-US" sz="2800" dirty="0">
                  <a:latin typeface="Courier"/>
                </a:rPr>
                <a:t> :</a:t>
              </a:r>
            </a:p>
            <a:p>
              <a:r>
                <a:rPr lang="en-US" sz="2800" dirty="0">
                  <a:latin typeface="Courier"/>
                </a:rPr>
                <a:t>	statements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22757" y="3870522"/>
            <a:ext cx="9989111" cy="2773134"/>
            <a:chOff x="510139" y="3715280"/>
            <a:chExt cx="9989111" cy="2773134"/>
          </a:xfrm>
        </p:grpSpPr>
        <p:sp>
          <p:nvSpPr>
            <p:cNvPr id="17" name="TextBox 16"/>
            <p:cNvSpPr txBox="1"/>
            <p:nvPr/>
          </p:nvSpPr>
          <p:spPr>
            <a:xfrm>
              <a:off x="510139" y="3715280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2645" y="3810758"/>
              <a:ext cx="4454410" cy="2677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num = 5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if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num==0 :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	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"Zero"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 err="1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elif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num&gt;0 :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	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"Positive"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else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: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	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"Negative"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00281" y="3715281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76A4F2-F979-4156-985D-F633CE200E0C}"/>
                </a:ext>
              </a:extLst>
            </p:cNvPr>
            <p:cNvSpPr txBox="1"/>
            <p:nvPr/>
          </p:nvSpPr>
          <p:spPr>
            <a:xfrm>
              <a:off x="7300281" y="4204657"/>
              <a:ext cx="3198969" cy="224676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Positive</a:t>
              </a: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6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1411500"/>
            <a:ext cx="9989112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While</a:t>
            </a:r>
            <a:r>
              <a:rPr lang="en-US" sz="2000" b="1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000" dirty="0">
                <a:latin typeface="Khmer OS" panose="02000500000000020004" pitchFamily="2" charset="0"/>
                <a:cs typeface="Khmer OS" pitchFamily="2" charset="0"/>
              </a:rPr>
              <a:t>ត្រូវបានប្រើប្រាស់សម្រាប់អោយបណ្តុំនៃ</a:t>
            </a:r>
            <a:r>
              <a:rPr lang="en-US" sz="2000" dirty="0">
                <a:latin typeface="Khmer OS" panose="02000500000000020004" pitchFamily="2" charset="0"/>
                <a:cs typeface="Khmer OS" pitchFamily="2" charset="0"/>
              </a:rPr>
              <a:t> statements </a:t>
            </a:r>
            <a:r>
              <a:rPr lang="km-KH" sz="2000" dirty="0">
                <a:latin typeface="Khmer OS" panose="02000500000000020004" pitchFamily="2" charset="0"/>
                <a:cs typeface="Khmer OS" pitchFamily="2" charset="0"/>
              </a:rPr>
              <a:t>​ណាមួយ​ អាចធ្វើការឡើងវិញបានច្រើនសារ។ ហើយវាធ្វើការនៅពេលដែលកន្សោមលក្ខខណ្ឌ</a:t>
            </a:r>
            <a:r>
              <a:rPr lang="en-US" sz="2000" dirty="0">
                <a:latin typeface="Khmer OS" panose="02000500000000020004" pitchFamily="2" charset="0"/>
                <a:cs typeface="Khmer OS" pitchFamily="2" charset="0"/>
              </a:rPr>
              <a:t>(condition) </a:t>
            </a:r>
            <a:r>
              <a:rPr lang="km-KH" sz="2000" dirty="0">
                <a:latin typeface="Khmer OS" panose="02000500000000020004" pitchFamily="2" charset="0"/>
                <a:cs typeface="Khmer OS" pitchFamily="2" charset="0"/>
              </a:rPr>
              <a:t>ពិត។</a:t>
            </a:r>
            <a:endParaRPr lang="en-US" sz="2000" dirty="0">
              <a:latin typeface="Khmer OS" panose="02000500000000020004" pitchFamily="2" charset="0"/>
              <a:cs typeface="Khmer OS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FA515-CBCF-4F4E-8A52-DECDAE114D2F}"/>
              </a:ext>
            </a:extLst>
          </p:cNvPr>
          <p:cNvGrpSpPr/>
          <p:nvPr/>
        </p:nvGrpSpPr>
        <p:grpSpPr>
          <a:xfrm>
            <a:off x="1025276" y="2661139"/>
            <a:ext cx="5735742" cy="954107"/>
            <a:chOff x="1025276" y="2411749"/>
            <a:chExt cx="5735742" cy="954107"/>
          </a:xfrm>
        </p:grpSpPr>
        <p:sp>
          <p:nvSpPr>
            <p:cNvPr id="12" name="TextBox 11"/>
            <p:cNvSpPr txBox="1"/>
            <p:nvPr/>
          </p:nvSpPr>
          <p:spPr>
            <a:xfrm>
              <a:off x="1025276" y="2411749"/>
              <a:ext cx="1488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Syntax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3463" y="2411749"/>
              <a:ext cx="4247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"/>
                </a:rPr>
                <a:t>while</a:t>
              </a:r>
              <a:r>
                <a:rPr lang="en-US" sz="2800" b="1" dirty="0">
                  <a:latin typeface="Courier"/>
                </a:rPr>
                <a:t> </a:t>
              </a:r>
              <a:r>
                <a:rPr lang="en-US" sz="2800" dirty="0">
                  <a:latin typeface="Courier"/>
                </a:rPr>
                <a:t>condition</a:t>
              </a:r>
              <a:r>
                <a:rPr lang="en-US" sz="2800" b="1" dirty="0">
                  <a:latin typeface="Courier"/>
                </a:rPr>
                <a:t> :</a:t>
              </a:r>
              <a:r>
                <a:rPr lang="en-US" sz="2800" dirty="0">
                  <a:latin typeface="Courier"/>
                </a:rPr>
                <a:t>     	statements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400697"/>
            <a:ext cx="440574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22757" y="3867685"/>
            <a:ext cx="7327743" cy="2428367"/>
            <a:chOff x="1022757" y="3715282"/>
            <a:chExt cx="7327743" cy="2428367"/>
          </a:xfrm>
        </p:grpSpPr>
        <p:sp>
          <p:nvSpPr>
            <p:cNvPr id="17" name="TextBox 16"/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742" y="4204657"/>
              <a:ext cx="3429000" cy="19389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i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=1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while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i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&lt;=5 :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	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i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	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i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+=1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"Done"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7313" y="3729137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76A4F2-F979-4156-985D-F633CE200E0C}"/>
                </a:ext>
              </a:extLst>
            </p:cNvPr>
            <p:cNvSpPr txBox="1"/>
            <p:nvPr/>
          </p:nvSpPr>
          <p:spPr>
            <a:xfrm>
              <a:off x="6065895" y="4190802"/>
              <a:ext cx="2284605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1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2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3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4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5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366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A051A0-0CE0-4C2C-8FB2-A5FF0306E98D}"/>
              </a:ext>
            </a:extLst>
          </p:cNvPr>
          <p:cNvGrpSpPr/>
          <p:nvPr/>
        </p:nvGrpSpPr>
        <p:grpSpPr>
          <a:xfrm>
            <a:off x="1058633" y="728757"/>
            <a:ext cx="10074734" cy="4716322"/>
            <a:chOff x="1022757" y="3715282"/>
            <a:chExt cx="6292443" cy="47163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05FECB7-526D-4A79-B067-D90A78D6A37A}"/>
                </a:ext>
              </a:extLst>
            </p:cNvPr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DFD3D89-4E7B-47BC-9E7C-B0D7D4882759}"/>
                </a:ext>
              </a:extLst>
            </p:cNvPr>
            <p:cNvSpPr txBox="1"/>
            <p:nvPr/>
          </p:nvSpPr>
          <p:spPr>
            <a:xfrm>
              <a:off x="1119742" y="4204657"/>
              <a:ext cx="6195458" cy="2677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n = 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input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(“Enter n: ”))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s = 0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i = 1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while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i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&lt;=n: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	s = 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s+i</a:t>
              </a:r>
              <a:endParaRPr lang="en-US" sz="2400" dirty="0">
                <a:latin typeface="Courier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	i = i+1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"sum is"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, 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A932606-7963-4009-87FB-864034D2F6E9}"/>
                </a:ext>
              </a:extLst>
            </p:cNvPr>
            <p:cNvSpPr txBox="1"/>
            <p:nvPr/>
          </p:nvSpPr>
          <p:spPr>
            <a:xfrm>
              <a:off x="1119741" y="7262053"/>
              <a:ext cx="3997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5FFB360-5901-4B68-B869-2ECAD1FD1024}"/>
                </a:ext>
              </a:extLst>
            </p:cNvPr>
            <p:cNvSpPr txBox="1"/>
            <p:nvPr/>
          </p:nvSpPr>
          <p:spPr>
            <a:xfrm>
              <a:off x="1119742" y="7723718"/>
              <a:ext cx="6195458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Enter n: 4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sum is 10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4DC185-191C-4142-A69B-6EC882A58C53}"/>
              </a:ext>
            </a:extLst>
          </p:cNvPr>
          <p:cNvSpPr txBox="1"/>
          <p:nvPr/>
        </p:nvSpPr>
        <p:spPr>
          <a:xfrm>
            <a:off x="1058633" y="5829529"/>
            <a:ext cx="942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int() </a:t>
            </a:r>
            <a:r>
              <a:rPr lang="km-KH" sz="2400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ជា </a:t>
            </a:r>
            <a:r>
              <a:rPr lang="en-US" sz="2400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km-KH" sz="2400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សម្រាប់បំលែងអក្សរ</a:t>
            </a:r>
            <a:r>
              <a:rPr lang="en-US" sz="2400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km-KH" sz="2400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ទៅជាចំនួនគត់</a:t>
            </a:r>
            <a:r>
              <a:rPr lang="en-US" sz="2400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(int)</a:t>
            </a:r>
          </a:p>
        </p:txBody>
      </p:sp>
    </p:spTree>
    <p:extLst>
      <p:ext uri="{BB962C8B-B14F-4D97-AF65-F5344CB8AC3E}">
        <p14:creationId xmlns:p14="http://schemas.microsoft.com/office/powerpoint/2010/main" val="2640596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1411500"/>
            <a:ext cx="99891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For</a:t>
            </a:r>
            <a:r>
              <a:rPr lang="en-US" sz="2000" b="1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ជា​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Loop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​មួយប្រើសម្រាប់អនុវត្តន៍​​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Statement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ច្រើនដង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ទៅតាមចំនួនកំណត់ណាមួយ។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FA515-CBCF-4F4E-8A52-DECDAE114D2F}"/>
              </a:ext>
            </a:extLst>
          </p:cNvPr>
          <p:cNvGrpSpPr/>
          <p:nvPr/>
        </p:nvGrpSpPr>
        <p:grpSpPr>
          <a:xfrm>
            <a:off x="1025276" y="3007506"/>
            <a:ext cx="9531888" cy="954107"/>
            <a:chOff x="1025276" y="2411749"/>
            <a:chExt cx="9531888" cy="954107"/>
          </a:xfrm>
        </p:grpSpPr>
        <p:sp>
          <p:nvSpPr>
            <p:cNvPr id="12" name="TextBox 11"/>
            <p:cNvSpPr txBox="1"/>
            <p:nvPr/>
          </p:nvSpPr>
          <p:spPr>
            <a:xfrm>
              <a:off x="1025276" y="2411749"/>
              <a:ext cx="1488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Syntax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3463" y="2411749"/>
              <a:ext cx="80437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"/>
                </a:rPr>
                <a:t>for</a:t>
              </a:r>
              <a:r>
                <a:rPr lang="en-US" sz="2800" b="1" dirty="0">
                  <a:latin typeface="Courier"/>
                </a:rPr>
                <a:t> </a:t>
              </a:r>
              <a:r>
                <a:rPr lang="en-US" sz="2800" dirty="0" err="1">
                  <a:latin typeface="Courier"/>
                </a:rPr>
                <a:t>variableName</a:t>
              </a:r>
              <a:r>
                <a:rPr lang="en-US" sz="2800" dirty="0">
                  <a:latin typeface="Courier"/>
                </a:rPr>
                <a:t> </a:t>
              </a:r>
              <a:r>
                <a:rPr lang="en-US" sz="2800" b="1" dirty="0">
                  <a:solidFill>
                    <a:schemeClr val="accent2"/>
                  </a:solidFill>
                  <a:latin typeface="Courier"/>
                </a:rPr>
                <a:t>in</a:t>
              </a:r>
              <a:r>
                <a:rPr lang="en-US" sz="2800" dirty="0">
                  <a:latin typeface="Courier"/>
                </a:rPr>
                <a:t> </a:t>
              </a:r>
              <a:r>
                <a:rPr lang="en-US" sz="2800" dirty="0" err="1">
                  <a:latin typeface="Courier"/>
                </a:rPr>
                <a:t>groupOfValues</a:t>
              </a:r>
              <a:r>
                <a:rPr lang="en-US" sz="2800" b="1" dirty="0">
                  <a:latin typeface="Courier"/>
                </a:rPr>
                <a:t> :</a:t>
              </a:r>
              <a:r>
                <a:rPr lang="en-US" sz="2800" dirty="0">
                  <a:latin typeface="Courier"/>
                </a:rPr>
                <a:t>     	statements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1" y="400697"/>
            <a:ext cx="3906982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EE02CE-C98F-4E17-A5A6-83C98C84BE06}"/>
              </a:ext>
            </a:extLst>
          </p:cNvPr>
          <p:cNvSpPr txBox="1"/>
          <p:nvPr/>
        </p:nvSpPr>
        <p:spPr>
          <a:xfrm>
            <a:off x="1022757" y="4370215"/>
            <a:ext cx="103297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Khmer OS" panose="02000500000000020004" pitchFamily="2" charset="0"/>
                <a:cs typeface="Khmer OS" panose="02000500000000020004" pitchFamily="2" charset="0"/>
              </a:rPr>
              <a:t>variableName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ជាអថេរប្រើសម្រាប់​ចាប់យកតម្លៃ​ពី​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groupOfValues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​ 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Khmer OS" panose="02000500000000020004" pitchFamily="2" charset="0"/>
                <a:cs typeface="Khmer OS" panose="02000500000000020004" pitchFamily="2" charset="0"/>
              </a:rPr>
              <a:t>groupOfValues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អាចត្រូវបានគេប្រើ​ដោយ​អនុគមន៍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range()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រឺ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List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7CFA515-CBCF-4F4E-8A52-DECDAE114D2F}"/>
              </a:ext>
            </a:extLst>
          </p:cNvPr>
          <p:cNvGrpSpPr/>
          <p:nvPr/>
        </p:nvGrpSpPr>
        <p:grpSpPr>
          <a:xfrm>
            <a:off x="1022757" y="1511212"/>
            <a:ext cx="9531888" cy="954107"/>
            <a:chOff x="1025276" y="2411749"/>
            <a:chExt cx="9531888" cy="954107"/>
          </a:xfrm>
        </p:grpSpPr>
        <p:sp>
          <p:nvSpPr>
            <p:cNvPr id="12" name="TextBox 11"/>
            <p:cNvSpPr txBox="1"/>
            <p:nvPr/>
          </p:nvSpPr>
          <p:spPr>
            <a:xfrm>
              <a:off x="1025276" y="2411749"/>
              <a:ext cx="1488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Syntax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3463" y="2411749"/>
              <a:ext cx="80437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  <a:latin typeface="Courier"/>
                </a:rPr>
                <a:t>range</a:t>
              </a:r>
              <a:r>
                <a:rPr lang="en-US" sz="2800" dirty="0">
                  <a:latin typeface="Courier"/>
                </a:rPr>
                <a:t>(start, stop)</a:t>
              </a:r>
            </a:p>
            <a:p>
              <a:r>
                <a:rPr lang="en-US" sz="2800" b="1" dirty="0">
                  <a:solidFill>
                    <a:srgbClr val="7030A0"/>
                  </a:solidFill>
                  <a:latin typeface="Courier"/>
                </a:rPr>
                <a:t>range</a:t>
              </a:r>
              <a:r>
                <a:rPr lang="en-US" sz="2800" dirty="0">
                  <a:latin typeface="Courier"/>
                </a:rPr>
                <a:t>(start, stop, step)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1" y="400697"/>
            <a:ext cx="3713017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9AE554-CD84-4D3C-BE5D-64DA0BEBDCCF}"/>
              </a:ext>
            </a:extLst>
          </p:cNvPr>
          <p:cNvSpPr txBox="1"/>
          <p:nvPr/>
        </p:nvSpPr>
        <p:spPr>
          <a:xfrm>
            <a:off x="1022757" y="2786124"/>
            <a:ext cx="1057101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Start </a:t>
            </a:r>
            <a:r>
              <a:rPr lang="km-KH" sz="24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ជា</a:t>
            </a:r>
            <a:r>
              <a:rPr lang="km-KH" sz="24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តម្លៃចាប់ផ្ដើម</a:t>
            </a:r>
            <a:r>
              <a:rPr lang="km-KH" sz="2400" dirty="0">
                <a:solidFill>
                  <a:srgbClr val="C00000"/>
                </a:solidFill>
              </a:rPr>
              <a:t>​ </a:t>
            </a:r>
            <a:endParaRPr lang="km-KH" sz="240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Stop </a:t>
            </a:r>
            <a:r>
              <a:rPr lang="km-KH" sz="24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ជា</a:t>
            </a:r>
            <a:r>
              <a:rPr lang="km-KH" sz="24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តម្លៃចុងបញ្ចប់</a:t>
            </a:r>
            <a:endParaRPr lang="en-US" sz="240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Step </a:t>
            </a:r>
            <a:r>
              <a:rPr lang="km-KH" sz="24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ជាជំហានកើន ឬ ថយ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range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មានតម្លៃចាប់ពី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រហូតដល់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stop-1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ដែលតម្លៃរបស់វាកើន ឬ ថយ ទៅតាម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step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F4458B6-ABEC-46D6-BF6D-091328DB2030}"/>
              </a:ext>
            </a:extLst>
          </p:cNvPr>
          <p:cNvGrpSpPr/>
          <p:nvPr/>
        </p:nvGrpSpPr>
        <p:grpSpPr>
          <a:xfrm>
            <a:off x="1050466" y="479373"/>
            <a:ext cx="9437428" cy="1477328"/>
            <a:chOff x="1022757" y="3715282"/>
            <a:chExt cx="9437428" cy="1477328"/>
          </a:xfrm>
        </p:grpSpPr>
        <p:sp>
          <p:nvSpPr>
            <p:cNvPr id="17" name="TextBox 16"/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742" y="4204657"/>
              <a:ext cx="5752113" cy="8309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for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x </a:t>
              </a:r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in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range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(1,4):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	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x,</a:t>
              </a:r>
              <a:r>
                <a:rPr lang="en-US" sz="2400" dirty="0" err="1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"squared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 err="1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is"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,x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*x)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47018" y="3715282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76A4F2-F979-4156-985D-F633CE200E0C}"/>
                </a:ext>
              </a:extLst>
            </p:cNvPr>
            <p:cNvSpPr txBox="1"/>
            <p:nvPr/>
          </p:nvSpPr>
          <p:spPr>
            <a:xfrm>
              <a:off x="8047018" y="4176947"/>
              <a:ext cx="2413167" cy="101566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1 squared is 1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2 squared is 4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3 squared is 9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A051A0-0CE0-4C2C-8FB2-A5FF0306E98D}"/>
              </a:ext>
            </a:extLst>
          </p:cNvPr>
          <p:cNvGrpSpPr/>
          <p:nvPr/>
        </p:nvGrpSpPr>
        <p:grpSpPr>
          <a:xfrm>
            <a:off x="1050466" y="2197338"/>
            <a:ext cx="9437428" cy="2400657"/>
            <a:chOff x="1022757" y="3715282"/>
            <a:chExt cx="9437428" cy="24006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05FECB7-526D-4A79-B067-D90A78D6A37A}"/>
                </a:ext>
              </a:extLst>
            </p:cNvPr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DFD3D89-4E7B-47BC-9E7C-B0D7D4882759}"/>
                </a:ext>
              </a:extLst>
            </p:cNvPr>
            <p:cNvSpPr txBox="1"/>
            <p:nvPr/>
          </p:nvSpPr>
          <p:spPr>
            <a:xfrm>
              <a:off x="1119742" y="4204657"/>
              <a:ext cx="6195458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"Odd Number"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for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i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in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range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(1,10,2):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	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i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A932606-7963-4009-87FB-864034D2F6E9}"/>
                </a:ext>
              </a:extLst>
            </p:cNvPr>
            <p:cNvSpPr txBox="1"/>
            <p:nvPr/>
          </p:nvSpPr>
          <p:spPr>
            <a:xfrm>
              <a:off x="8047018" y="3715282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5FFB360-5901-4B68-B869-2ECAD1FD1024}"/>
                </a:ext>
              </a:extLst>
            </p:cNvPr>
            <p:cNvSpPr txBox="1"/>
            <p:nvPr/>
          </p:nvSpPr>
          <p:spPr>
            <a:xfrm>
              <a:off x="8047018" y="4176947"/>
              <a:ext cx="2413167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Odd Number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3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5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7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736C703-B071-4BCB-BCFC-04149053FC9C}"/>
              </a:ext>
            </a:extLst>
          </p:cNvPr>
          <p:cNvGrpSpPr/>
          <p:nvPr/>
        </p:nvGrpSpPr>
        <p:grpSpPr>
          <a:xfrm>
            <a:off x="1050466" y="4732073"/>
            <a:ext cx="9437428" cy="1477328"/>
            <a:chOff x="1022757" y="3715282"/>
            <a:chExt cx="9437428" cy="14773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1728846-20E6-465F-8DC5-95B3D3DE4AF7}"/>
                </a:ext>
              </a:extLst>
            </p:cNvPr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9745B10-6533-4259-8F86-1F44806B2F60}"/>
                </a:ext>
              </a:extLst>
            </p:cNvPr>
            <p:cNvSpPr txBox="1"/>
            <p:nvPr/>
          </p:nvSpPr>
          <p:spPr>
            <a:xfrm>
              <a:off x="1119742" y="4204657"/>
              <a:ext cx="6195458" cy="8309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for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i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in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range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(3,0,-1):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	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i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1F76CEF-2330-4F25-BA3D-F62B54FB3231}"/>
                </a:ext>
              </a:extLst>
            </p:cNvPr>
            <p:cNvSpPr txBox="1"/>
            <p:nvPr/>
          </p:nvSpPr>
          <p:spPr>
            <a:xfrm>
              <a:off x="8047018" y="3715282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F86B364-01FE-49F9-AC58-E3F022216E8E}"/>
                </a:ext>
              </a:extLst>
            </p:cNvPr>
            <p:cNvSpPr txBox="1"/>
            <p:nvPr/>
          </p:nvSpPr>
          <p:spPr>
            <a:xfrm>
              <a:off x="8047018" y="4176947"/>
              <a:ext cx="2413167" cy="101566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3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2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3197"/>
            <a:ext cx="12192000" cy="57471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99"/>
                </a:solidFill>
              </a:rPr>
              <a:t>Array  </a:t>
            </a:r>
            <a:r>
              <a:rPr lang="km-KH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គឺជាសំនុំធាតុ </a:t>
            </a:r>
            <a:r>
              <a:rPr lang="km-KH" dirty="0" smtClean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រឺ</a:t>
            </a:r>
            <a:r>
              <a:rPr lang="en-US" dirty="0" smtClean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 </a:t>
            </a:r>
            <a:r>
              <a:rPr lang="km-KH" dirty="0" smtClean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វត្ថុ</a:t>
            </a:r>
            <a:r>
              <a:rPr lang="km-KH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ដែលមា</a:t>
            </a:r>
            <a:r>
              <a:rPr lang="ca-ES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នប្រភេទ</a:t>
            </a:r>
            <a:r>
              <a:rPr lang="km-KH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ទិន្នន័យ</a:t>
            </a:r>
            <a:r>
              <a:rPr lang="ca-ES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ដូចគ្នា និង និងមានឈ្មោះរួមគ្នា </a:t>
            </a:r>
            <a:r>
              <a:rPr lang="km-KH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។ ការប្រកាស </a:t>
            </a:r>
            <a:r>
              <a:rPr lang="en-US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Arrays </a:t>
            </a:r>
            <a:r>
              <a:rPr lang="km-KH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ត្រូវចាប់ផ្តើមដោយឈ្មោះអថេរ </a:t>
            </a:r>
            <a:r>
              <a:rPr lang="en-US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 </a:t>
            </a:r>
            <a:r>
              <a:rPr lang="km-KH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និងសំនុំ </a:t>
            </a:r>
            <a:r>
              <a:rPr lang="en-US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Data</a:t>
            </a:r>
            <a:r>
              <a:rPr lang="km-KH" dirty="0">
                <a:latin typeface="Khmer OS" panose="02000500000000020004" pitchFamily="2" charset="0"/>
                <a:ea typeface="DaunPenh"/>
                <a:cs typeface="Khmer OS" panose="02000500000000020004" pitchFamily="2" charset="0"/>
              </a:rPr>
              <a:t> ។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Array Name</a:t>
            </a:r>
            <a:endParaRPr lang="km-KH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dirty="0" smtClean="0"/>
              <a:t>	</a:t>
            </a:r>
            <a:r>
              <a:rPr lang="en-US" dirty="0" smtClean="0"/>
              <a:t>car1 </a:t>
            </a:r>
            <a:r>
              <a:rPr lang="en-US" dirty="0"/>
              <a:t>= "Ford"</a:t>
            </a:r>
            <a:br>
              <a:rPr lang="en-US" dirty="0"/>
            </a:br>
            <a:r>
              <a:rPr lang="km-KH" dirty="0" smtClean="0"/>
              <a:t>	</a:t>
            </a:r>
            <a:r>
              <a:rPr lang="en-US" dirty="0" smtClean="0"/>
              <a:t>car2 </a:t>
            </a:r>
            <a:r>
              <a:rPr lang="en-US" dirty="0"/>
              <a:t>= "Volvo"</a:t>
            </a:r>
            <a:br>
              <a:rPr lang="en-US" dirty="0"/>
            </a:br>
            <a:r>
              <a:rPr lang="km-KH" dirty="0" smtClean="0"/>
              <a:t>	</a:t>
            </a:r>
            <a:r>
              <a:rPr lang="en-US" dirty="0" smtClean="0"/>
              <a:t>car3 </a:t>
            </a:r>
            <a:r>
              <a:rPr lang="en-US" dirty="0"/>
              <a:t>= "</a:t>
            </a:r>
            <a:r>
              <a:rPr lang="en-US" dirty="0" smtClean="0"/>
              <a:t>BMW“</a:t>
            </a:r>
            <a:endParaRPr lang="km-KH" dirty="0" smtClean="0"/>
          </a:p>
          <a:p>
            <a:pPr marL="0" indent="0">
              <a:buNone/>
            </a:pPr>
            <a:r>
              <a:rPr lang="en-US" dirty="0"/>
              <a:t>cars = ["Ford", "Volvo", "BMW</a:t>
            </a:r>
            <a:r>
              <a:rPr lang="en-US" dirty="0" smtClean="0"/>
              <a:t>"]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= cars[0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print(x)</a:t>
            </a:r>
            <a:endParaRPr lang="km-KH" dirty="0" smtClean="0"/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0"/>
            <a:ext cx="6289963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Arrays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6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Install Python</a:t>
            </a:r>
          </a:p>
          <a:p>
            <a:r>
              <a:rPr lang="en-US" dirty="0" smtClean="0"/>
              <a:t>What is python ?</a:t>
            </a:r>
          </a:p>
          <a:p>
            <a:r>
              <a:rPr lang="en-US" dirty="0" smtClean="0"/>
              <a:t>Why to learn </a:t>
            </a:r>
            <a:r>
              <a:rPr lang="en-US" dirty="0" smtClean="0"/>
              <a:t>python</a:t>
            </a:r>
            <a:endParaRPr lang="km-KH" dirty="0" smtClean="0"/>
          </a:p>
          <a:p>
            <a:r>
              <a:rPr lang="en-US" dirty="0" smtClean="0"/>
              <a:t>Structure </a:t>
            </a:r>
            <a:r>
              <a:rPr lang="en-US" dirty="0" err="1" smtClean="0"/>
              <a:t>Pyton</a:t>
            </a:r>
            <a:r>
              <a:rPr lang="en-US" dirty="0" smtClean="0"/>
              <a:t> Programming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3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6532"/>
            <a:ext cx="12192000" cy="4351338"/>
          </a:xfrm>
        </p:spPr>
        <p:txBody>
          <a:bodyPr>
            <a:normAutofit/>
          </a:bodyPr>
          <a:lstStyle/>
          <a:p>
            <a:endParaRPr lang="km-KH" dirty="0" smtClean="0"/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365125"/>
            <a:ext cx="6289963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Pointers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1301750"/>
            <a:ext cx="1219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algn="just">
              <a:buFont typeface="Wingdings 3" panose="05040102010807070707" pitchFamily="18" charset="2"/>
              <a:buNone/>
            </a:pPr>
            <a:r>
              <a:rPr lang="en-US" dirty="0" smtClean="0"/>
              <a:t>	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Pointer </a:t>
            </a:r>
            <a:r>
              <a:rPr lang="km-KH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គឺជាចាប់យក 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Data </a:t>
            </a:r>
            <a:r>
              <a:rPr lang="km-KH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ដែលមាន 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n </a:t>
            </a:r>
            <a:r>
              <a:rPr lang="km-KH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ចំនួនពីក្នុង 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Memory </a:t>
            </a:r>
            <a:r>
              <a:rPr lang="km-KH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មកធ្វើប្រមាណវិធី</a:t>
            </a:r>
            <a:r>
              <a:rPr lang="ca-E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ដោយប្រើ 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Register </a:t>
            </a:r>
            <a:r>
              <a:rPr lang="km-KH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ដើម្បីផ្ទុកលេខ 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Address </a:t>
            </a:r>
            <a:r>
              <a:rPr lang="km-KH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មានដូចជា 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SI, DI, BX, </a:t>
            </a:r>
            <a:r>
              <a:rPr lang="en-US" sz="3200" dirty="0" err="1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Eax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 , </a:t>
            </a:r>
            <a:r>
              <a:rPr lang="en-US" sz="3200" dirty="0" err="1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Ebx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, </a:t>
            </a:r>
            <a:r>
              <a:rPr lang="en-US" sz="3200" dirty="0" err="1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Ecx</a:t>
            </a:r>
            <a:r>
              <a:rPr lang="km-KH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និង </a:t>
            </a:r>
            <a:r>
              <a:rPr lang="en-US" sz="3200" dirty="0" err="1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Edx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 . </a:t>
            </a:r>
            <a:r>
              <a:rPr lang="km-KH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ហើយ 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Register </a:t>
            </a:r>
            <a:r>
              <a:rPr lang="km-KH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ជា 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Pointer </a:t>
            </a:r>
            <a:r>
              <a:rPr lang="km-KH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ត្រូវសរសេរវាក្នុង </a:t>
            </a:r>
            <a:r>
              <a:rPr lang="en-US" sz="3200" dirty="0" smtClean="0">
                <a:latin typeface="Khmer OS" panose="02000500000000020004" pitchFamily="2" charset="0"/>
                <a:ea typeface="Khmer OS" panose="02000500000000020004" pitchFamily="2" charset="0"/>
                <a:cs typeface="Khmer OS" panose="02000500000000020004" pitchFamily="2" charset="0"/>
              </a:rPr>
              <a:t>[ ] .</a:t>
            </a:r>
            <a:endParaRPr lang="en-US" dirty="0" smtClean="0"/>
          </a:p>
          <a:p>
            <a:pPr marL="107950" indent="0">
              <a:buFont typeface="Wingdings 3" panose="05040102010807070707" pitchFamily="18" charset="2"/>
              <a:buNone/>
            </a:pPr>
            <a:endParaRPr lang="pt-BR" dirty="0" smtClean="0"/>
          </a:p>
          <a:p>
            <a:pPr marL="107950" indent="0">
              <a:buFont typeface="Wingdings 3" panose="05040102010807070707" pitchFamily="18" charset="2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781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1411500"/>
            <a:ext cx="9989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 b="1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ជា </a:t>
            </a: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array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នៃ​ </a:t>
            </a: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character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ហើយវាមាន</a:t>
            </a: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 index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ចាប់ពី​០</a:t>
            </a:r>
            <a:endParaRPr lang="en-US" sz="2400" dirty="0">
              <a:latin typeface="Khmer OS" panose="02000500000000020004" pitchFamily="2" charset="0"/>
              <a:cs typeface="Khmer OS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400697"/>
            <a:ext cx="6289963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Character and String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EBFB25D-0768-40E4-A3EB-78A6C42C759C}"/>
              </a:ext>
            </a:extLst>
          </p:cNvPr>
          <p:cNvGrpSpPr/>
          <p:nvPr/>
        </p:nvGrpSpPr>
        <p:grpSpPr>
          <a:xfrm>
            <a:off x="1022757" y="2135775"/>
            <a:ext cx="5592357" cy="951040"/>
            <a:chOff x="1022757" y="4846337"/>
            <a:chExt cx="5592357" cy="9510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2EC480A-FE9C-4F33-BE55-FEEF6790F108}"/>
                </a:ext>
              </a:extLst>
            </p:cNvPr>
            <p:cNvSpPr txBox="1"/>
            <p:nvPr/>
          </p:nvSpPr>
          <p:spPr>
            <a:xfrm>
              <a:off x="1022757" y="4846337"/>
              <a:ext cx="3506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716E882-3CD1-4426-9087-02E1E037F0A4}"/>
                </a:ext>
              </a:extLst>
            </p:cNvPr>
            <p:cNvSpPr txBox="1"/>
            <p:nvPr/>
          </p:nvSpPr>
          <p:spPr>
            <a:xfrm>
              <a:off x="1178038" y="5335712"/>
              <a:ext cx="5437076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name = 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</a:t>
              </a:r>
              <a:r>
                <a:rPr lang="en-US" sz="2400" dirty="0" err="1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Jonhson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</a:t>
              </a:r>
              <a:endParaRPr lang="en-US" sz="2400" dirty="0">
                <a:latin typeface="Courier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8" name="Group 37">
            <a:extLst>
              <a:ext uri="{FF2B5EF4-FFF2-40B4-BE49-F238E27FC236}">
                <a16:creationId xmlns:a16="http://schemas.microsoft.com/office/drawing/2014/main" xmlns="" id="{9597F1F2-2208-4966-952F-8D7E92D43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38248"/>
              </p:ext>
            </p:extLst>
          </p:nvPr>
        </p:nvGraphicFramePr>
        <p:xfrm>
          <a:off x="1288875" y="3122199"/>
          <a:ext cx="8284617" cy="914400"/>
        </p:xfrm>
        <a:graphic>
          <a:graphicData uri="http://schemas.openxmlformats.org/drawingml/2006/table">
            <a:tbl>
              <a:tblPr/>
              <a:tblGrid>
                <a:gridCol w="19747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3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03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28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03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282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B104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B104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B104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B104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B104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B104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B104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B104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Arial" panose="020B0604020202020204" pitchFamily="34" charset="0"/>
                        </a:rPr>
                        <a:t>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9FE3C70-2578-408C-A9FD-D9E68FE329CC}"/>
              </a:ext>
            </a:extLst>
          </p:cNvPr>
          <p:cNvGrpSpPr/>
          <p:nvPr/>
        </p:nvGrpSpPr>
        <p:grpSpPr>
          <a:xfrm>
            <a:off x="1022757" y="4341716"/>
            <a:ext cx="9989112" cy="600164"/>
            <a:chOff x="1022757" y="4171132"/>
            <a:chExt cx="9989112" cy="6001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183AD47-FCBE-439F-AEEB-5474E38D3DC1}"/>
                </a:ext>
              </a:extLst>
            </p:cNvPr>
            <p:cNvSpPr txBox="1"/>
            <p:nvPr/>
          </p:nvSpPr>
          <p:spPr>
            <a:xfrm>
              <a:off x="1022757" y="4171132"/>
              <a:ext cx="998911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u="sng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</a:t>
              </a:r>
              <a:r>
                <a:rPr lang="en-US" sz="2400" u="sng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character in string</a:t>
              </a:r>
              <a:r>
                <a:rPr lang="en-US" sz="2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F36E4C4-C51A-4F2B-98D7-7D257F6D4F0C}"/>
                </a:ext>
              </a:extLst>
            </p:cNvPr>
            <p:cNvSpPr txBox="1"/>
            <p:nvPr/>
          </p:nvSpPr>
          <p:spPr>
            <a:xfrm>
              <a:off x="5191422" y="4309631"/>
              <a:ext cx="4247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C00000"/>
                  </a:solidFill>
                  <a:latin typeface="Courier"/>
                </a:rPr>
                <a:t>varName</a:t>
              </a:r>
              <a:r>
                <a:rPr lang="en-US" sz="2400" b="1" dirty="0">
                  <a:solidFill>
                    <a:srgbClr val="C00000"/>
                  </a:solidFill>
                  <a:latin typeface="Courier"/>
                </a:rPr>
                <a:t>[index]</a:t>
              </a:r>
              <a:endParaRPr lang="en-US" sz="2400" dirty="0">
                <a:solidFill>
                  <a:srgbClr val="C00000"/>
                </a:solidFill>
                <a:latin typeface="Courier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227E19E-B1B6-40DF-BAE5-77C83A24B8A3}"/>
              </a:ext>
            </a:extLst>
          </p:cNvPr>
          <p:cNvGrpSpPr/>
          <p:nvPr/>
        </p:nvGrpSpPr>
        <p:grpSpPr>
          <a:xfrm>
            <a:off x="1022757" y="5080379"/>
            <a:ext cx="10201905" cy="1320372"/>
            <a:chOff x="1022757" y="3715282"/>
            <a:chExt cx="10201905" cy="13203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F1276ED-F154-44B0-88CB-7801E72E5FA8}"/>
                </a:ext>
              </a:extLst>
            </p:cNvPr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D6DEFCE-BE87-406D-9395-9CC5B6970D91}"/>
                </a:ext>
              </a:extLst>
            </p:cNvPr>
            <p:cNvSpPr txBox="1"/>
            <p:nvPr/>
          </p:nvSpPr>
          <p:spPr>
            <a:xfrm>
              <a:off x="1129153" y="4204657"/>
              <a:ext cx="6292443" cy="8309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name = 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</a:t>
              </a:r>
              <a:r>
                <a:rPr lang="en-US" sz="2400" dirty="0" err="1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Jonhson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</a:t>
              </a:r>
              <a:endParaRPr lang="en-US" sz="2400" dirty="0">
                <a:latin typeface="Courier"/>
                <a:cs typeface="Courier New" panose="020703090202050204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name,</a:t>
              </a:r>
              <a:r>
                <a:rPr lang="en-US" sz="2400" dirty="0" err="1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"starts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 </a:t>
              </a:r>
              <a:r>
                <a:rPr lang="en-US" sz="2400" dirty="0" err="1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with"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,name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[0])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12826B9-77B0-4119-A522-F2766A18C11C}"/>
                </a:ext>
              </a:extLst>
            </p:cNvPr>
            <p:cNvSpPr txBox="1"/>
            <p:nvPr/>
          </p:nvSpPr>
          <p:spPr>
            <a:xfrm>
              <a:off x="7668484" y="3715282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D727009-7CD6-4A34-813D-79069B79BCC5}"/>
                </a:ext>
              </a:extLst>
            </p:cNvPr>
            <p:cNvSpPr txBox="1"/>
            <p:nvPr/>
          </p:nvSpPr>
          <p:spPr>
            <a:xfrm>
              <a:off x="7717066" y="4176947"/>
              <a:ext cx="350759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Jonhson</a:t>
              </a:r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 starts with J</a:t>
              </a: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29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1411500"/>
            <a:ext cx="998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7030A0"/>
                </a:solidFill>
                <a:latin typeface="Courier"/>
                <a:cs typeface="Khmer OS" panose="02000500000000020004" pitchFamily="2" charset="0"/>
              </a:rPr>
              <a:t>len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(</a:t>
            </a:r>
            <a:r>
              <a:rPr lang="en-US" sz="2400" b="1" i="1" dirty="0">
                <a:latin typeface="Courier"/>
                <a:cs typeface="Khmer OS" panose="02000500000000020004" pitchFamily="2" charset="0"/>
              </a:rPr>
              <a:t>string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)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	 	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រាប់ចំនួន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characters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នៅក្នុង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string 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7030A0"/>
                </a:solidFill>
                <a:latin typeface="Courier"/>
                <a:cs typeface="Khmer OS" panose="02000500000000020004" pitchFamily="2" charset="0"/>
              </a:rPr>
              <a:t>str</a:t>
            </a:r>
            <a:r>
              <a:rPr lang="en-US" sz="2400" b="1" dirty="0" err="1">
                <a:latin typeface="Courier"/>
                <a:cs typeface="Khmer OS" panose="02000500000000020004" pitchFamily="2" charset="0"/>
              </a:rPr>
              <a:t>.</a:t>
            </a:r>
            <a:r>
              <a:rPr lang="en-US" sz="2400" dirty="0" err="1">
                <a:latin typeface="Courier"/>
                <a:cs typeface="Khmer OS" panose="02000500000000020004" pitchFamily="2" charset="0"/>
              </a:rPr>
              <a:t>lower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(</a:t>
            </a:r>
            <a:r>
              <a:rPr lang="en-US" sz="2400" b="1" i="1" dirty="0">
                <a:latin typeface="Courier"/>
                <a:cs typeface="Khmer OS" panose="02000500000000020004" pitchFamily="2" charset="0"/>
              </a:rPr>
              <a:t>string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)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បំលែង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characters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ទៅជាអក្សរតួច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7030A0"/>
                </a:solidFill>
                <a:latin typeface="Courier"/>
                <a:cs typeface="Khmer OS" panose="02000500000000020004" pitchFamily="2" charset="0"/>
              </a:rPr>
              <a:t>str</a:t>
            </a:r>
            <a:r>
              <a:rPr lang="en-US" sz="2400" b="1" dirty="0" err="1">
                <a:latin typeface="Courier"/>
                <a:cs typeface="Khmer OS" panose="02000500000000020004" pitchFamily="2" charset="0"/>
              </a:rPr>
              <a:t>.</a:t>
            </a:r>
            <a:r>
              <a:rPr lang="en-US" sz="2400" dirty="0" err="1">
                <a:latin typeface="Courier"/>
                <a:cs typeface="Khmer OS" panose="02000500000000020004" pitchFamily="2" charset="0"/>
              </a:rPr>
              <a:t>upper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(</a:t>
            </a:r>
            <a:r>
              <a:rPr lang="en-US" sz="2400" b="1" i="1" dirty="0">
                <a:latin typeface="Courier"/>
                <a:cs typeface="Khmer OS" panose="02000500000000020004" pitchFamily="2" charset="0"/>
              </a:rPr>
              <a:t>string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)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	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បំលែង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characters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ទៅជា</a:t>
            </a:r>
            <a:r>
              <a:rPr lang="km-KH" sz="2400" dirty="0" smtClean="0">
                <a:latin typeface="Khmer OS" pitchFamily="2" charset="0"/>
                <a:cs typeface="Khmer OS" pitchFamily="2" charset="0"/>
              </a:rPr>
              <a:t>អក្សរធំ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400697"/>
            <a:ext cx="550025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String Properties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5C00107-BC74-4F2C-B67C-D360F500D995}"/>
              </a:ext>
            </a:extLst>
          </p:cNvPr>
          <p:cNvGrpSpPr/>
          <p:nvPr/>
        </p:nvGrpSpPr>
        <p:grpSpPr>
          <a:xfrm>
            <a:off x="1002415" y="3188351"/>
            <a:ext cx="9636363" cy="3325571"/>
            <a:chOff x="1022757" y="3715282"/>
            <a:chExt cx="9636363" cy="33255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5439F79-5CA6-4FF0-A00C-E858B0940EAF}"/>
                </a:ext>
              </a:extLst>
            </p:cNvPr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F6D890F-8B5F-4392-999F-5CCE66235598}"/>
                </a:ext>
              </a:extLst>
            </p:cNvPr>
            <p:cNvSpPr txBox="1"/>
            <p:nvPr/>
          </p:nvSpPr>
          <p:spPr>
            <a:xfrm>
              <a:off x="1129153" y="4204657"/>
              <a:ext cx="9529967" cy="15696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name = 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"Sovann </a:t>
              </a:r>
              <a:r>
                <a:rPr lang="en-US" sz="2400" dirty="0" err="1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Panha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length = </a:t>
              </a:r>
              <a:r>
                <a:rPr lang="en-US" sz="2400" dirty="0" err="1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len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(name)</a:t>
              </a:r>
            </a:p>
            <a:p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big_name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= </a:t>
              </a:r>
              <a:r>
                <a:rPr lang="en-US" sz="2400" dirty="0" err="1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str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.upper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(name)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big_name,</a:t>
              </a:r>
              <a:r>
                <a:rPr lang="en-US" sz="2400" dirty="0" err="1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"has"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,length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,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 "characters"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3829180-50E2-429E-A1F2-04E5207BC946}"/>
                </a:ext>
              </a:extLst>
            </p:cNvPr>
            <p:cNvSpPr txBox="1"/>
            <p:nvPr/>
          </p:nvSpPr>
          <p:spPr>
            <a:xfrm>
              <a:off x="1022757" y="5871302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D3B5048-D484-400E-8FB5-E48A4575CAC9}"/>
                </a:ext>
              </a:extLst>
            </p:cNvPr>
            <p:cNvSpPr txBox="1"/>
            <p:nvPr/>
          </p:nvSpPr>
          <p:spPr>
            <a:xfrm>
              <a:off x="1071338" y="6332967"/>
              <a:ext cx="9587781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SOVANN PANHA has 12 characters</a:t>
              </a:r>
            </a:p>
            <a:p>
              <a:endParaRPr lang="en-US" sz="2000" dirty="0">
                <a:solidFill>
                  <a:schemeClr val="bg1"/>
                </a:solidFill>
                <a:latin typeface="Courier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0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996" y="951356"/>
            <a:ext cx="998911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7030A0"/>
                </a:solidFill>
                <a:latin typeface="Courier"/>
                <a:cs typeface="Khmer OS" panose="02000500000000020004" pitchFamily="2" charset="0"/>
              </a:rPr>
              <a:t>ord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(</a:t>
            </a:r>
            <a:r>
              <a:rPr lang="en-US" sz="2400" b="1" i="1" dirty="0">
                <a:latin typeface="Courier"/>
                <a:cs typeface="Khmer OS" panose="02000500000000020004" pitchFamily="2" charset="0"/>
              </a:rPr>
              <a:t>character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)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បំលែងអក្សរ ទៅជាលេខ</a:t>
            </a: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 (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តាម </a:t>
            </a: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ASCII CODE)</a:t>
            </a:r>
            <a:endParaRPr lang="km-KH" sz="2400" dirty="0">
              <a:latin typeface="Khmer OS" panose="02000500000000020004" pitchFamily="2" charset="0"/>
              <a:cs typeface="Khmer OS" pitchFamily="2" charset="0"/>
            </a:endParaRPr>
          </a:p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7030A0"/>
                </a:solidFill>
                <a:latin typeface="Courier"/>
                <a:cs typeface="Khmer OS" panose="02000500000000020004" pitchFamily="2" charset="0"/>
              </a:rPr>
              <a:t>chr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(</a:t>
            </a:r>
            <a:r>
              <a:rPr lang="en-US" sz="2400" b="1" i="1" dirty="0">
                <a:latin typeface="Courier"/>
                <a:cs typeface="Khmer OS" panose="02000500000000020004" pitchFamily="2" charset="0"/>
              </a:rPr>
              <a:t>number</a:t>
            </a:r>
            <a:r>
              <a:rPr lang="en-US" sz="2400" dirty="0">
                <a:latin typeface="Courier"/>
                <a:cs typeface="Khmer OS" panose="02000500000000020004" pitchFamily="2" charset="0"/>
              </a:rPr>
              <a:t>)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	 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បំលែងលេខ​ ទៅជាអក្សរ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(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តាម </a:t>
            </a: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ASCII CODE)</a:t>
            </a:r>
            <a:endParaRPr lang="km-KH" sz="2400" dirty="0">
              <a:latin typeface="Khmer OS" panose="02000500000000020004" pitchFamily="2" charset="0"/>
              <a:cs typeface="Khmer OS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5C00107-BC74-4F2C-B67C-D360F500D995}"/>
              </a:ext>
            </a:extLst>
          </p:cNvPr>
          <p:cNvGrpSpPr/>
          <p:nvPr/>
        </p:nvGrpSpPr>
        <p:grpSpPr>
          <a:xfrm>
            <a:off x="1050996" y="2440774"/>
            <a:ext cx="9636363" cy="3464121"/>
            <a:chOff x="1022757" y="3715282"/>
            <a:chExt cx="9636363" cy="34641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5439F79-5CA6-4FF0-A00C-E858B0940EAF}"/>
                </a:ext>
              </a:extLst>
            </p:cNvPr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F6D890F-8B5F-4392-999F-5CCE66235598}"/>
                </a:ext>
              </a:extLst>
            </p:cNvPr>
            <p:cNvSpPr txBox="1"/>
            <p:nvPr/>
          </p:nvSpPr>
          <p:spPr>
            <a:xfrm>
              <a:off x="1129153" y="4204657"/>
              <a:ext cx="9529967" cy="15696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ch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= </a:t>
              </a:r>
              <a:r>
                <a:rPr lang="en-US" sz="2400" dirty="0" err="1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ord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"A"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st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= </a:t>
              </a:r>
              <a:r>
                <a:rPr lang="en-US" sz="2400" dirty="0" err="1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chr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(97)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"A is"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, 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ch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"97 is"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, </a:t>
              </a:r>
              <a:r>
                <a:rPr lang="en-US" sz="2400" dirty="0" err="1">
                  <a:latin typeface="Courier"/>
                  <a:cs typeface="Courier New" panose="02070309020205020404" pitchFamily="49" charset="0"/>
                </a:rPr>
                <a:t>st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3829180-50E2-429E-A1F2-04E5207BC946}"/>
                </a:ext>
              </a:extLst>
            </p:cNvPr>
            <p:cNvSpPr txBox="1"/>
            <p:nvPr/>
          </p:nvSpPr>
          <p:spPr>
            <a:xfrm>
              <a:off x="1022757" y="6009852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D3B5048-D484-400E-8FB5-E48A4575CAC9}"/>
                </a:ext>
              </a:extLst>
            </p:cNvPr>
            <p:cNvSpPr txBox="1"/>
            <p:nvPr/>
          </p:nvSpPr>
          <p:spPr>
            <a:xfrm>
              <a:off x="1071338" y="6471517"/>
              <a:ext cx="9587781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A is 65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Arial" panose="020B0604020202020204" pitchFamily="34" charset="0"/>
                </a:rPr>
                <a:t>97 is a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25159"/>
            <a:ext cx="550025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351643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2757" y="1411500"/>
            <a:ext cx="1016682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Examining, Editing, Formatting text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ហើយភាគច្រើនប្រើជាមួយ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loops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ដើម្បីត្រួតពិនិត្យ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characters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នៃ​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string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ម្តងមួយៗ។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>
              <a:lnSpc>
                <a:spcPct val="140000"/>
              </a:lnSpc>
            </a:pP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for loop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អាចត្រួតពិនិត្យ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character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នៅក្នុង​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string </a:t>
            </a:r>
            <a:r>
              <a:rPr lang="km-KH" sz="2400" dirty="0">
                <a:latin typeface="Khmer OS" panose="02000500000000020004" pitchFamily="2" charset="0"/>
                <a:cs typeface="Khmer OS" pitchFamily="2" charset="0"/>
              </a:rPr>
              <a:t>មួយតាមលំដាប់លំដោយ។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400697"/>
            <a:ext cx="550025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8D4B9CB-1A6F-42BB-9312-B11497326AEA}"/>
              </a:ext>
            </a:extLst>
          </p:cNvPr>
          <p:cNvGrpSpPr/>
          <p:nvPr/>
        </p:nvGrpSpPr>
        <p:grpSpPr>
          <a:xfrm>
            <a:off x="1022757" y="3859882"/>
            <a:ext cx="9437428" cy="2400657"/>
            <a:chOff x="1022757" y="3715282"/>
            <a:chExt cx="9437428" cy="24006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2DBA676-4AEC-41B7-8607-86BF4987DBB8}"/>
                </a:ext>
              </a:extLst>
            </p:cNvPr>
            <p:cNvSpPr txBox="1"/>
            <p:nvPr/>
          </p:nvSpPr>
          <p:spPr>
            <a:xfrm>
              <a:off x="1022757" y="3715282"/>
              <a:ext cx="2189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5FBB6BC-BD9B-4DEF-90C2-B6D0E0AEFA9E}"/>
                </a:ext>
              </a:extLst>
            </p:cNvPr>
            <p:cNvSpPr txBox="1"/>
            <p:nvPr/>
          </p:nvSpPr>
          <p:spPr>
            <a:xfrm>
              <a:off x="1119742" y="4204657"/>
              <a:ext cx="5752113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word = </a:t>
              </a:r>
              <a:r>
                <a:rPr lang="en-US" sz="2400" dirty="0">
                  <a:solidFill>
                    <a:srgbClr val="00B050"/>
                  </a:solidFill>
                  <a:latin typeface="Courier"/>
                  <a:cs typeface="Courier New" panose="02070309020205020404" pitchFamily="49" charset="0"/>
                </a:rPr>
                <a:t>"Python"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for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c </a:t>
              </a:r>
              <a:r>
                <a:rPr lang="en-US" sz="2400" dirty="0">
                  <a:solidFill>
                    <a:schemeClr val="accent2"/>
                  </a:solidFill>
                  <a:latin typeface="Courier"/>
                  <a:cs typeface="Courier New" panose="02070309020205020404" pitchFamily="49" charset="0"/>
                </a:rPr>
                <a:t>in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 word:</a:t>
              </a:r>
            </a:p>
            <a:p>
              <a:r>
                <a:rPr lang="en-US" sz="2400" dirty="0">
                  <a:solidFill>
                    <a:srgbClr val="7030A0"/>
                  </a:solidFill>
                  <a:latin typeface="Courier"/>
                  <a:cs typeface="Courier New" panose="02070309020205020404" pitchFamily="49" charset="0"/>
                </a:rPr>
                <a:t>	print</a:t>
              </a:r>
              <a:r>
                <a:rPr lang="en-US" sz="2400" dirty="0">
                  <a:latin typeface="Courier"/>
                  <a:cs typeface="Courier New" panose="02070309020205020404" pitchFamily="49" charset="0"/>
                </a:rPr>
                <a:t>(c)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D7D6444-781D-4966-960D-3972497C04AA}"/>
                </a:ext>
              </a:extLst>
            </p:cNvPr>
            <p:cNvSpPr txBox="1"/>
            <p:nvPr/>
          </p:nvSpPr>
          <p:spPr>
            <a:xfrm>
              <a:off x="8047018" y="3715282"/>
              <a:ext cx="1556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  <a:r>
                <a:rPr lang="en-US" sz="2400" u="sng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88F785A-A7B1-4DBD-ABD4-B6B5C8DF6C86}"/>
                </a:ext>
              </a:extLst>
            </p:cNvPr>
            <p:cNvSpPr txBox="1"/>
            <p:nvPr/>
          </p:nvSpPr>
          <p:spPr>
            <a:xfrm>
              <a:off x="8047018" y="4176947"/>
              <a:ext cx="2413167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P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y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t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h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o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"/>
                  <a:cs typeface="Courier New" panose="02070309020205020404" pitchFamily="49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3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7511"/>
            <a:ext cx="12299323" cy="603048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	-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គឺជា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subprogram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ឬប្លុកកូដ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dirty="0" smtClean="0">
                <a:latin typeface="Khmer OS" panose="02000500000000020004" pitchFamily="2" charset="0"/>
                <a:cs typeface="Khmer OS" panose="02000500000000020004" pitchFamily="2" charset="0"/>
              </a:rPr>
              <a:t>នៃ main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program </a:t>
            </a:r>
            <a:r>
              <a:rPr lang="ca-ES" dirty="0" smtClean="0">
                <a:latin typeface="Khmer OS" panose="02000500000000020004" pitchFamily="2" charset="0"/>
                <a:cs typeface="Khmer OS" panose="02000500000000020004" pitchFamily="2" charset="0"/>
              </a:rPr>
              <a:t>ប្រើសម្រាប់ដោះស្រាយនូវ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ចំណោទ</a:t>
            </a:r>
            <a:r>
              <a:rPr lang="ca-ES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ឬ</a:t>
            </a:r>
            <a:r>
              <a:rPr lang="ca-ES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បញ្ហាណាមួយអោទៅផ្នែកៗ ដែលមានតួនាទីខុសគ្នា ។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ឧទាហរណ៍ថាយើងសរសេរកូដបង្កើត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Calculator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មួយនោះយើងត្រូវបង្កើតឈ្មោះអនុគមន៏បួនមាន </a:t>
            </a:r>
            <a:r>
              <a:rPr lang="en-US" dirty="0" err="1" smtClean="0">
                <a:solidFill>
                  <a:schemeClr val="accent1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add_twonum</a:t>
            </a:r>
            <a:r>
              <a:rPr lang="km-KH" dirty="0" smtClean="0">
                <a:solidFill>
                  <a:schemeClr val="accent1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;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subtract_twonum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;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multiple_twon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,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និង </a:t>
            </a:r>
            <a:r>
              <a:rPr lang="en-US" dirty="0" err="1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divide_twonum</a:t>
            </a:r>
            <a:r>
              <a:rPr lang="en-US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ដោយអនុគមន៍និមួយៗមាន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Subprogram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មនិងមុខងាររៀងៗខ្លួន ​ ។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អាចហៅមក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ប្រើ ម្តងហើយម្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តងទៅតាមតំរូវកាពេលដំណើរការ</a:t>
            </a:r>
            <a:r>
              <a:rPr lang="ca-ES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ដោយប្រើតែឈ្មោះនៃអនុគមន៍នោ</a:t>
            </a:r>
            <a:r>
              <a:rPr lang="ca-ES" dirty="0" smtClean="0">
                <a:latin typeface="Khmer OS" panose="02000500000000020004" pitchFamily="2" charset="0"/>
                <a:cs typeface="Khmer OS" panose="02000500000000020004" pitchFamily="2" charset="0"/>
              </a:rPr>
              <a:t>ះ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ដោយមិនចាច់សរសេរ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Subprogram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នោះ</a:t>
            </a:r>
            <a:endParaRPr lang="ca-ES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ទ្បើងវិញ ។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ការប្រើអនុគមន៍មានភាពងាយស្រួលក្នុងការសរសេរកូនទៅតាមផ្នែកនិមួយៗ និងងាយស្រួលក្នុងការស្វែងរកកំហុស ។</a:t>
            </a:r>
            <a:endParaRPr lang="ca-ES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-103631"/>
            <a:ext cx="5500255" cy="824848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អនុគមន៍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(Function)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3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517" y="3837193"/>
            <a:ext cx="5657850" cy="1019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-38637"/>
            <a:ext cx="550025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អនុគមន៍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(Function)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910" y="848055"/>
            <a:ext cx="12501093" cy="276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ការសរសេរ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ក្នុងភាសាន</a:t>
            </a:r>
            <a:r>
              <a:rPr lang="ca-ES" sz="2800" dirty="0">
                <a:latin typeface="Khmer OS" panose="02000500000000020004" pitchFamily="2" charset="0"/>
                <a:cs typeface="Khmer OS" panose="02000500000000020004" pitchFamily="2" charset="0"/>
              </a:rPr>
              <a:t>ិ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មួយៗមានលក្ខណះខុលគ្នាផងដែរ ។</a:t>
            </a:r>
          </a:p>
          <a:p>
            <a:pPr fontAlgn="base"/>
            <a:r>
              <a:rPr lang="ca-ES" sz="2800" dirty="0">
                <a:latin typeface="Khmer OS" panose="02000500000000020004" pitchFamily="2" charset="0"/>
                <a:cs typeface="Khmer OS" panose="02000500000000020004" pitchFamily="2" charset="0"/>
              </a:rPr>
              <a:t>បង្កើតអនុគមន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៍ត្រូវប្រើ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Keyword “</a:t>
            </a:r>
            <a:r>
              <a:rPr lang="en-US" sz="2800" dirty="0" err="1">
                <a:latin typeface="Khmer OS" panose="02000500000000020004" pitchFamily="2" charset="0"/>
                <a:cs typeface="Khmer OS" panose="02000500000000020004" pitchFamily="2" charset="0"/>
              </a:rPr>
              <a:t>def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”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ជាមួយឈ្មោះ នៃ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នឹង វង់ក្រចក “( )” ។</a:t>
            </a:r>
          </a:p>
          <a:p>
            <a:pPr fontAlgn="base"/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Parameter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ឬ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Argument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ត្រូវតែដាក់នៅក្នុងវង់ក្រចក “( )” ។</a:t>
            </a:r>
          </a:p>
          <a:p>
            <a:pPr fontAlgn="base"/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បន្ទាត់ទីមួយនៃ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អាចសរសេរអក្សរ ។</a:t>
            </a:r>
          </a:p>
          <a:p>
            <a:pPr fontAlgn="base"/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គ្រប់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ទាំងអស់នៅខាងចុងនៃ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ត្រូវបញ្ចប់ដោយ ” : ” 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8738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26075" y="1143481"/>
            <a:ext cx="10920212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def 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add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_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num</a:t>
            </a:r>
            <a:r>
              <a:rPr lang="pt-BR" b="1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(x, </a:t>
            </a:r>
            <a:r>
              <a:rPr lang="pt-BR" b="1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y):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pt-BR" b="1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return </a:t>
            </a:r>
            <a:r>
              <a:rPr lang="pt-BR" b="1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x + 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num1 =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1000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num2 =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2000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print(num1,"+",num2,"=", </a:t>
            </a:r>
            <a:r>
              <a:rPr lang="pt-BR" b="1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add_num[(num1,num2</a:t>
            </a:r>
            <a:r>
              <a:rPr lang="pt-BR" b="1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))</a:t>
            </a:r>
            <a:r>
              <a:rPr lang="en-US" dirty="0" smtClean="0">
                <a:solidFill>
                  <a:srgbClr val="363D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363D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Practice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363D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1.input num1 and num2 from keyboard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363D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2.Make calculator :add, </a:t>
            </a:r>
            <a:r>
              <a:rPr lang="en-US" dirty="0" err="1" smtClean="0">
                <a:solidFill>
                  <a:srgbClr val="363D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sub,mul</a:t>
            </a:r>
            <a:r>
              <a:rPr lang="en-US" dirty="0" smtClean="0">
                <a:solidFill>
                  <a:srgbClr val="363D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,div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363D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3.Make </a:t>
            </a:r>
            <a:r>
              <a:rPr lang="en-US" dirty="0" err="1" smtClean="0">
                <a:solidFill>
                  <a:srgbClr val="363D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function:odd_even_num</a:t>
            </a:r>
            <a:r>
              <a:rPr lang="en-US" dirty="0" smtClean="0">
                <a:solidFill>
                  <a:srgbClr val="363D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to display odd or even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-38637"/>
            <a:ext cx="550025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អនុគមន៍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(Function)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93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f(a, </a:t>
            </a:r>
            <a:r>
              <a:rPr lang="en-US" dirty="0"/>
              <a:t>b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z = 2 * </a:t>
            </a:r>
            <a:r>
              <a:rPr lang="en-US" dirty="0" smtClean="0"/>
              <a:t>(a </a:t>
            </a:r>
            <a:r>
              <a:rPr lang="en-US" dirty="0"/>
              <a:t>+ </a:t>
            </a:r>
            <a:r>
              <a:rPr lang="en-US" dirty="0" smtClean="0"/>
              <a:t>b)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smtClean="0"/>
              <a:t>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print("Program starts!")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3</a:t>
            </a:r>
          </a:p>
          <a:p>
            <a:pPr marL="0" indent="0">
              <a:buNone/>
            </a:pPr>
            <a:r>
              <a:rPr lang="en-US" dirty="0"/>
              <a:t>res1 = </a:t>
            </a:r>
            <a:r>
              <a:rPr lang="en-US" dirty="0" smtClean="0"/>
              <a:t>f(x, 2+a)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print("Result of function call:", res1)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 4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7</a:t>
            </a:r>
          </a:p>
          <a:p>
            <a:pPr marL="0" indent="0">
              <a:buNone/>
            </a:pPr>
            <a:r>
              <a:rPr lang="en-US" dirty="0"/>
              <a:t>res2 = </a:t>
            </a:r>
            <a:r>
              <a:rPr lang="en-US" dirty="0" smtClean="0"/>
              <a:t>f(a, </a:t>
            </a:r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print("Result of function call:", res2)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-38637"/>
            <a:ext cx="550025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Wy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use Function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699" y="-38637"/>
            <a:ext cx="49053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9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unction Call: Control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4" y="695459"/>
            <a:ext cx="11381731" cy="616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45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1BF99D0-548B-441A-862F-80FD9D6AC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450" y="4696690"/>
            <a:ext cx="1990177" cy="1990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400697"/>
            <a:ext cx="547254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is Python?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A22D00-E9DC-4C23-9CCF-24E77A08D569}"/>
              </a:ext>
            </a:extLst>
          </p:cNvPr>
          <p:cNvSpPr txBox="1"/>
          <p:nvPr/>
        </p:nvSpPr>
        <p:spPr>
          <a:xfrm>
            <a:off x="1010142" y="1680347"/>
            <a:ext cx="101145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ជាភាសាកម្មវិធីកម្រិតខ្ពស់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Arial" panose="020B0604020202020204" pitchFamily="34" charset="0"/>
                <a:cs typeface="Khmer OS" panose="02000500000000020004" pitchFamily="2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High-level)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និងភាសាកម្មវិធីសម្រាប់គោលបំណងទូទៅ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(General Purpose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មានលក្ខណៈជា​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System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ហើយវាគ្រប់គ្រងលើ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km-KH" sz="2400" dirty="0">
                <a:latin typeface="Arial" panose="020B0604020202020204" pitchFamily="34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ដោយស្វ័យប្រវត្តិ។ វា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ទម្រង់​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ជាច្រើនដូចជា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OOP,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multi_purse,cross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-f…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និងភា្ជប់មកជាមួយ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standard library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មួយចំនួនផង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ដែរ ។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អាចប្រើប្រាស់បានជាមួយប្រព័ន្ធប្រតិបត្តិការជាច្រើន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Windows, MacOS, Linux…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29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unction Call: Argument Passing P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1" y="0"/>
            <a:ext cx="1219248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72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770188"/>
            <a:ext cx="381514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float(input(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 = 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float(input(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 = 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== 0: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== 0: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'Identity equation'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'Contrary equation'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-b/a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 ='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9283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-13477"/>
            <a:ext cx="550025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Object and Class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13781"/>
            <a:ext cx="1219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</a:t>
            </a:r>
            <a:r>
              <a:rPr lang="km-KH" sz="2800" dirty="0" smtClean="0"/>
              <a:t>ពាក្យថា </a:t>
            </a:r>
            <a:r>
              <a:rPr lang="en-US" sz="2800" dirty="0" smtClean="0"/>
              <a:t>Object </a:t>
            </a:r>
            <a:r>
              <a:rPr lang="km-KH" sz="2800" dirty="0" smtClean="0"/>
              <a:t>គឺ</a:t>
            </a:r>
            <a:r>
              <a:rPr lang="ca-ES" sz="2800" dirty="0" smtClean="0"/>
              <a:t>ឧបករណ៍</a:t>
            </a:r>
            <a:r>
              <a:rPr lang="km-KH" sz="2800" dirty="0" smtClean="0"/>
              <a:t>ផ្សេងៗឬមនុស្ស​ សត្វដែលមានប្រភេទច្បាស់លាស់ណាមួយ ។</a:t>
            </a:r>
            <a:r>
              <a:rPr lang="en-US" sz="2800" dirty="0" smtClean="0"/>
              <a:t> </a:t>
            </a:r>
            <a:r>
              <a:rPr lang="km-KH" sz="2800" dirty="0" smtClean="0"/>
              <a:t>រាល់ </a:t>
            </a:r>
            <a:r>
              <a:rPr lang="en-US" sz="2800" dirty="0" smtClean="0"/>
              <a:t>Object </a:t>
            </a:r>
            <a:r>
              <a:rPr lang="km-KH" sz="2800" dirty="0" smtClean="0"/>
              <a:t>ទាំងអស់ត្រូវមានរូបរាង និងសកម្មភាពជាក់លាក់</a:t>
            </a:r>
            <a:r>
              <a:rPr lang="en-US" sz="2800" dirty="0" smtClean="0"/>
              <a:t> </a:t>
            </a:r>
            <a:r>
              <a:rPr lang="km-KH" sz="2800" dirty="0" smtClean="0"/>
              <a:t>។ </a:t>
            </a:r>
            <a:r>
              <a:rPr lang="ca-ES" sz="2800" dirty="0" smtClean="0"/>
              <a:t>ឧទាហរណ៍ </a:t>
            </a:r>
            <a:r>
              <a:rPr lang="en-US" sz="2800" dirty="0" err="1" smtClean="0"/>
              <a:t>Toyata</a:t>
            </a:r>
            <a:r>
              <a:rPr lang="en-US" sz="2800" dirty="0" smtClean="0"/>
              <a:t>, Honda, Ford </a:t>
            </a:r>
            <a:r>
              <a:rPr lang="ca-ES" sz="2800" dirty="0" smtClean="0"/>
              <a:t>ជា </a:t>
            </a:r>
            <a:r>
              <a:rPr lang="en-US" sz="2800" dirty="0" smtClean="0"/>
              <a:t>Object </a:t>
            </a:r>
            <a:r>
              <a:rPr lang="km-KH" sz="2800" dirty="0" smtClean="0"/>
              <a:t>ព្រោះវាមានរូបរាង និងសកម្មភាពកំណត់បានថាជា </a:t>
            </a:r>
            <a:r>
              <a:rPr lang="en-US" sz="2800" dirty="0" smtClean="0"/>
              <a:t>“</a:t>
            </a:r>
            <a:r>
              <a:rPr lang="ca-ES" sz="2800" dirty="0" smtClean="0"/>
              <a:t>Car</a:t>
            </a:r>
            <a:r>
              <a:rPr lang="en-US" sz="2800" dirty="0" smtClean="0"/>
              <a:t>” ។ </a:t>
            </a:r>
            <a:r>
              <a:rPr lang="en-US" sz="2800" dirty="0" err="1" smtClean="0"/>
              <a:t>ចំណែក</a:t>
            </a:r>
            <a:r>
              <a:rPr lang="km-KH" sz="2800" dirty="0" smtClean="0"/>
              <a:t>ពាក្យ </a:t>
            </a:r>
            <a:r>
              <a:rPr lang="en-US" sz="2800" dirty="0" smtClean="0"/>
              <a:t>“</a:t>
            </a:r>
            <a:r>
              <a:rPr lang="ca-ES" sz="2800" dirty="0" smtClean="0"/>
              <a:t>Car</a:t>
            </a:r>
            <a:r>
              <a:rPr lang="en-US" sz="2800" dirty="0" smtClean="0"/>
              <a:t>”</a:t>
            </a:r>
            <a:r>
              <a:rPr lang="km-KH" sz="2800" dirty="0" smtClean="0"/>
              <a:t>ឧបកណ៍ឬនិន្នន័យតំណាអោយឈ្មោះនៃទ្បានទាំងអស់ ឬអាចហៅម្បាងទៀតថា </a:t>
            </a:r>
            <a:r>
              <a:rPr lang="en-US" sz="2800" dirty="0" smtClean="0"/>
              <a:t>Class </a:t>
            </a:r>
            <a:r>
              <a:rPr lang="km-KH" sz="2800" dirty="0" smtClean="0"/>
              <a:t>ដែលជាបណ្តុំនៃ </a:t>
            </a:r>
            <a:r>
              <a:rPr lang="en-US" sz="2800" dirty="0" smtClean="0"/>
              <a:t>Properties </a:t>
            </a:r>
            <a:r>
              <a:rPr lang="km-KH" sz="2800" dirty="0" smtClean="0"/>
              <a:t>និង </a:t>
            </a:r>
            <a:r>
              <a:rPr lang="en-US" sz="2800" dirty="0" smtClean="0"/>
              <a:t>Function .</a:t>
            </a:r>
            <a:endParaRPr lang="km-KH" sz="2800" dirty="0" smtClean="0"/>
          </a:p>
          <a:p>
            <a:endParaRPr lang="en-US" dirty="0"/>
          </a:p>
        </p:txBody>
      </p:sp>
      <p:pic>
        <p:nvPicPr>
          <p:cNvPr id="4098" name="Picture 2" descr="python tutorial - Python Class | Python Object Class - B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94" y="3637549"/>
            <a:ext cx="4258614" cy="297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55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6981"/>
            <a:ext cx="12080383" cy="287516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- Class </a:t>
            </a: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នៅក្នុងភាសា </a:t>
            </a:r>
            <a:r>
              <a:rPr lang="en-US" sz="3600" dirty="0">
                <a:latin typeface="Khmer OS" panose="02000500000000020004" pitchFamily="2" charset="0"/>
                <a:cs typeface="Khmer OS" panose="02000500000000020004" pitchFamily="2" charset="0"/>
              </a:rPr>
              <a:t>Python </a:t>
            </a: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ជា</a:t>
            </a:r>
            <a:r>
              <a:rPr lang="km-KH" sz="3600" dirty="0">
                <a:latin typeface="Khmer OS" panose="02000500000000020004" pitchFamily="2" charset="0"/>
                <a:cs typeface="Khmer OS" panose="02000500000000020004" pitchFamily="2" charset="0"/>
              </a:rPr>
              <a:t>ប្លង់</a:t>
            </a: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មេ(</a:t>
            </a:r>
            <a:r>
              <a:rPr lang="en-US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Blueprint)</a:t>
            </a: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 ឬពុម្ពគំរូដើមប្រើសម្រាប់បង្កើតនូវ </a:t>
            </a:r>
            <a:r>
              <a:rPr lang="en-US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Objects </a:t>
            </a: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ផ្សេងៗ ។ </a:t>
            </a:r>
            <a:r>
              <a:rPr lang="km-KH" sz="3600" dirty="0">
                <a:latin typeface="Khmer OS" panose="02000500000000020004" pitchFamily="2" charset="0"/>
                <a:cs typeface="Khmer OS" panose="02000500000000020004" pitchFamily="2" charset="0"/>
              </a:rPr>
              <a:t>វាមានព័ត៌មានលម្អិតទាំងអស់នៃវត្ថុមួ</a:t>
            </a: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យ។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m-KH" sz="36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វាបណ្តុំនៃ </a:t>
            </a:r>
            <a:r>
              <a:rPr lang="en-US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Properties  </a:t>
            </a: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និង </a:t>
            </a:r>
            <a:r>
              <a:rPr lang="en-US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Method(function)</a:t>
            </a: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ដែលវាមានទាំងពីរជាសមាជិកនៃ </a:t>
            </a:r>
            <a:r>
              <a:rPr lang="en-US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Class </a:t>
            </a:r>
            <a:r>
              <a:rPr lang="km-KH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36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endParaRPr lang="km-KH" sz="36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m-KH" sz="36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endParaRPr lang="km-KH" sz="3600" dirty="0" smtClean="0">
              <a:solidFill>
                <a:srgbClr val="0070C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-13477"/>
            <a:ext cx="550025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and Object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10" y="3553938"/>
            <a:ext cx="68961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77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8062" y="4261359"/>
            <a:ext cx="102558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:</a:t>
            </a:r>
          </a:p>
          <a:p>
            <a:r>
              <a:rPr lang="en-US" sz="2400" dirty="0"/>
              <a:t>  x = 5</a:t>
            </a:r>
          </a:p>
          <a:p>
            <a:r>
              <a:rPr lang="en-US" sz="2400" dirty="0" smtClean="0"/>
              <a:t>#create p1 object of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 class</a:t>
            </a:r>
            <a:endParaRPr lang="en-US" sz="2400" dirty="0"/>
          </a:p>
          <a:p>
            <a:r>
              <a:rPr lang="en-US" sz="2400" dirty="0"/>
              <a:t>p1 = </a:t>
            </a:r>
            <a:r>
              <a:rPr lang="en-US" sz="2400" dirty="0" err="1"/>
              <a:t>MyClass</a:t>
            </a:r>
            <a:r>
              <a:rPr lang="en-US" sz="2400" dirty="0"/>
              <a:t>()</a:t>
            </a:r>
          </a:p>
          <a:p>
            <a:r>
              <a:rPr lang="en-US" sz="2400" dirty="0"/>
              <a:t>print(p1.x</a:t>
            </a:r>
            <a:r>
              <a:rPr lang="en-US" sz="2400" dirty="0" smtClean="0"/>
              <a:t>)</a:t>
            </a:r>
            <a:endParaRPr lang="km-KH" sz="2400" dirty="0"/>
          </a:p>
        </p:txBody>
      </p:sp>
      <p:sp>
        <p:nvSpPr>
          <p:cNvPr id="5" name="Rectangle 4"/>
          <p:cNvSpPr/>
          <p:nvPr/>
        </p:nvSpPr>
        <p:spPr>
          <a:xfrm>
            <a:off x="968062" y="1690688"/>
            <a:ext cx="807400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m-KH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ដើម្បី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បង្កើត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Class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ប្រើ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Keyword : </a:t>
            </a:r>
            <a:r>
              <a:rPr lang="en-US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class</a:t>
            </a:r>
          </a:p>
          <a:p>
            <a:pPr marL="285750" indent="-285750">
              <a:buFontTx/>
              <a:buChar char="-"/>
            </a:pPr>
            <a:endParaRPr lang="km-KH" dirty="0" smtClean="0">
              <a:solidFill>
                <a:srgbClr val="0070C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en-US" sz="2800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Class </a:t>
            </a:r>
            <a:r>
              <a:rPr lang="en-US" sz="2800" dirty="0" err="1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Class_name</a:t>
            </a:r>
            <a:r>
              <a:rPr lang="en-US" sz="2800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:</a:t>
            </a:r>
          </a:p>
          <a:p>
            <a:r>
              <a:rPr lang="en-US" sz="2800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Statement 1</a:t>
            </a:r>
          </a:p>
          <a:p>
            <a:r>
              <a:rPr lang="en-US" sz="2800" dirty="0" err="1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Statemnet</a:t>
            </a:r>
            <a:r>
              <a:rPr lang="en-US" sz="2800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2</a:t>
            </a:r>
          </a:p>
          <a:p>
            <a:r>
              <a:rPr lang="en-US" sz="2800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…</a:t>
            </a:r>
          </a:p>
          <a:p>
            <a:r>
              <a:rPr lang="en-US" sz="2800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Statement 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08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21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The __</a:t>
            </a:r>
            <a:r>
              <a:rPr lang="en-US" b="1" dirty="0" err="1" smtClean="0">
                <a:solidFill>
                  <a:srgbClr val="0070C0"/>
                </a:solidFill>
              </a:rPr>
              <a:t>init</a:t>
            </a:r>
            <a:r>
              <a:rPr lang="en-US" b="1" dirty="0" smtClean="0">
                <a:solidFill>
                  <a:srgbClr val="0070C0"/>
                </a:solidFill>
              </a:rPr>
              <a:t>__function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5155"/>
            <a:ext cx="12192000" cy="611746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km-KH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ការប្រើ </a:t>
            </a:r>
            <a:r>
              <a:rPr lang="km-KH" sz="3300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__</a:t>
            </a:r>
            <a:r>
              <a:rPr lang="en-US" sz="3300" dirty="0" err="1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init</a:t>
            </a:r>
            <a:r>
              <a:rPr lang="en-US" sz="3300" dirty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__ </a:t>
            </a:r>
            <a:r>
              <a:rPr lang="en-US" sz="3300" dirty="0" smtClean="0">
                <a:solidFill>
                  <a:srgbClr val="7030A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()</a:t>
            </a:r>
            <a:r>
              <a:rPr lang="km-KH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km-KH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សម្រាប់កំណត់តំលៃទៅអោយ 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Objects  </a:t>
            </a:r>
            <a:r>
              <a:rPr lang="km-KH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ឬប្រមាណវិធីផ្សេងៗ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3300" dirty="0">
                <a:latin typeface="Khmer OS" panose="02000500000000020004" pitchFamily="2" charset="0"/>
                <a:cs typeface="Khmer OS" panose="02000500000000020004" pitchFamily="2" charset="0"/>
              </a:rPr>
              <a:t>ដែលតែងតែត្រូវបានប្រតិបត្តិនៅពេលថ្នាក់ចាប់ផ្តើ</a:t>
            </a:r>
            <a:r>
              <a:rPr lang="km-KH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ម ។</a:t>
            </a:r>
          </a:p>
          <a:p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Example</a:t>
            </a:r>
          </a:p>
          <a:p>
            <a:r>
              <a:rPr lang="km-KH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បង្កើត 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class </a:t>
            </a:r>
            <a:r>
              <a:rPr lang="km-KH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 មួយឈ្មោះ</a:t>
            </a:r>
            <a:r>
              <a:rPr lang="km-KH" sz="33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Person</a:t>
            </a:r>
            <a:r>
              <a:rPr lang="km-KH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 នោះត្រូវប្រើ</a:t>
            </a:r>
            <a:r>
              <a:rPr lang="km-KH" sz="33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__</a:t>
            </a:r>
            <a:r>
              <a:rPr lang="en-US" sz="3300" dirty="0" err="1">
                <a:latin typeface="Khmer OS" panose="02000500000000020004" pitchFamily="2" charset="0"/>
                <a:cs typeface="Khmer OS" panose="02000500000000020004" pitchFamily="2" charset="0"/>
              </a:rPr>
              <a:t>init</a:t>
            </a: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__() function </a:t>
            </a:r>
            <a:r>
              <a:rPr lang="km-KH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ដើម្បីបញ្ជូលតំលៃអោយ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 name </a:t>
            </a:r>
            <a:r>
              <a:rPr lang="km-KH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និង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age: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class Person:</a:t>
            </a:r>
            <a:b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  </a:t>
            </a:r>
            <a:r>
              <a:rPr lang="en-US" sz="3300" dirty="0" err="1">
                <a:latin typeface="Khmer OS" panose="02000500000000020004" pitchFamily="2" charset="0"/>
                <a:cs typeface="Khmer OS" panose="02000500000000020004" pitchFamily="2" charset="0"/>
              </a:rPr>
              <a:t>def</a:t>
            </a: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 __</a:t>
            </a:r>
            <a:r>
              <a:rPr lang="en-US" sz="3300" dirty="0" err="1">
                <a:latin typeface="Khmer OS" panose="02000500000000020004" pitchFamily="2" charset="0"/>
                <a:cs typeface="Khmer OS" panose="02000500000000020004" pitchFamily="2" charset="0"/>
              </a:rPr>
              <a:t>init</a:t>
            </a: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__(self, name, age):</a:t>
            </a:r>
            <a:b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    self.name = name</a:t>
            </a:r>
            <a:b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    </a:t>
            </a:r>
            <a:r>
              <a:rPr lang="en-US" sz="3300" dirty="0" err="1">
                <a:latin typeface="Khmer OS" panose="02000500000000020004" pitchFamily="2" charset="0"/>
                <a:cs typeface="Khmer OS" panose="02000500000000020004" pitchFamily="2" charset="0"/>
              </a:rPr>
              <a:t>self.age</a:t>
            </a: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 = age</a:t>
            </a:r>
            <a:b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#</a:t>
            </a:r>
            <a:r>
              <a:rPr lang="en-US" sz="33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creat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 p1 object of Person class that have </a:t>
            </a:r>
            <a:r>
              <a:rPr lang="en-US" sz="33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name:Sok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 and age:36</a:t>
            </a: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/>
            </a:r>
            <a:b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p1 = Person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(“</a:t>
            </a:r>
            <a:r>
              <a:rPr lang="en-US" sz="33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Sok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",</a:t>
            </a: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 36)</a:t>
            </a:r>
            <a:b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/>
            </a:r>
            <a:b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print(p1.name)</a:t>
            </a:r>
            <a:b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3300" dirty="0">
                <a:latin typeface="Khmer OS" panose="02000500000000020004" pitchFamily="2" charset="0"/>
                <a:cs typeface="Khmer OS" panose="02000500000000020004" pitchFamily="2" charset="0"/>
              </a:rPr>
              <a:t>print(p1.age</a:t>
            </a:r>
            <a:r>
              <a:rPr lang="en-US" sz="3300" dirty="0" smtClean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km-KH" sz="33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 The </a:t>
            </a:r>
            <a:r>
              <a:rPr lang="en-US" sz="3600" dirty="0">
                <a:solidFill>
                  <a:srgbClr val="DC143C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 err="1">
                <a:solidFill>
                  <a:srgbClr val="DC143C"/>
                </a:solidFill>
                <a:latin typeface="Consolas" panose="020B0609020204030204" pitchFamily="49" charset="0"/>
              </a:rPr>
              <a:t>init</a:t>
            </a:r>
            <a:r>
              <a:rPr lang="en-US" sz="3600" dirty="0">
                <a:solidFill>
                  <a:srgbClr val="DC143C"/>
                </a:solidFill>
                <a:latin typeface="Consolas" panose="020B0609020204030204" pitchFamily="49" charset="0"/>
              </a:rPr>
              <a:t>__()</a:t>
            </a: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 function </a:t>
            </a:r>
            <a:r>
              <a:rPr lang="km-KH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ត្រូវបានហៅមកប្រើដោយស្វ័យប្រវត្តិរាល់ពេល </a:t>
            </a: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Class </a:t>
            </a:r>
            <a:r>
              <a:rPr lang="km-KH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ត្រូវបានប្រើដើម្បីបង្កើត​នូវ </a:t>
            </a: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Object </a:t>
            </a:r>
            <a:r>
              <a:rPr lang="km-KH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ថ្មី</a:t>
            </a:r>
            <a:endParaRPr lang="en-US" sz="33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41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3213"/>
            <a:ext cx="10515600" cy="1325563"/>
          </a:xfrm>
        </p:spPr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1368"/>
            <a:ext cx="10515600" cy="5731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វត្ថុ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ក៏អាច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មាន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Method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ផងដែរ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ដែលវាស្ថិតនៅក្នុង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វត្ថុគឺ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ជា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ដែល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ជាកម្មសិទ្ធិរបស់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វត្ថុ ។</a:t>
            </a:r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20000"/>
              </a:lnSpc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ចូរយើង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បង្កើត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Method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មួយ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នៅក្នុង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ថ្នាក់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(class)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៖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	self.name </a:t>
            </a:r>
            <a:r>
              <a:rPr lang="en-US" dirty="0"/>
              <a:t>= name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	 </a:t>
            </a:r>
            <a:r>
              <a:rPr lang="en-US" dirty="0" err="1"/>
              <a:t>self.age</a:t>
            </a:r>
            <a:r>
              <a:rPr lang="en-US" dirty="0"/>
              <a:t> = 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	</a:t>
            </a:r>
            <a:r>
              <a:rPr lang="en-US" dirty="0" err="1" smtClean="0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		print</a:t>
            </a:r>
            <a:r>
              <a:rPr lang="en-US" dirty="0"/>
              <a:t>("Hello my name is " + self.name)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Person("John", 36)</a:t>
            </a:r>
            <a:br>
              <a:rPr lang="en-US" dirty="0"/>
            </a:br>
            <a:r>
              <a:rPr lang="en-US" dirty="0"/>
              <a:t>p1.myfunc()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76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self Parameter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1986" y="1385504"/>
            <a:ext cx="12073818" cy="61036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parameter is a reference to the current instance of the class, and is used to access variables that belongs to the class.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does not have to be named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 you can call it whatever you like, but it has to be the first parameter of any function in the 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26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ntroduction to Python Classes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1" y="-1629287"/>
            <a:ext cx="10428623" cy="586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170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162050"/>
            <a:ext cx="9182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7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837" y="0"/>
            <a:ext cx="10515600" cy="1325563"/>
          </a:xfrm>
        </p:spPr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521" y="1455313"/>
            <a:ext cx="11912958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OOP </a:t>
            </a:r>
            <a:r>
              <a:rPr lang="ca-E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គីមកពាក្យ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Object –Oriented Programming 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 វាជាគោលការណ៍មួយដែលអោយភាសាប្រក្រាមមិញជាច្រើនត្រូវយកគំរូតាម។ រាល់ភាសារប្រក្រាមមិញទាំអង់អស់ចាត់ចូល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OPP 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គឺត្រូវប្រើ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ជាចម្បង  និងមានលទ្ធភាពប្រើប្រាស់នូវ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Data Encapsulation, Inheritance 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និង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Polymorphism 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r>
              <a:rPr lang="ca-E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ca-ES" sz="2800" dirty="0" smtClean="0"/>
              <a:t>Data Encasulation:</a:t>
            </a:r>
          </a:p>
          <a:p>
            <a:pPr>
              <a:lnSpc>
                <a:spcPct val="120000"/>
              </a:lnSpc>
            </a:pPr>
            <a:r>
              <a:rPr lang="ca-ES" sz="2800" dirty="0" smtClean="0"/>
              <a:t>Inheritance :</a:t>
            </a:r>
          </a:p>
          <a:p>
            <a:pPr>
              <a:lnSpc>
                <a:spcPct val="120000"/>
              </a:lnSpc>
            </a:pPr>
            <a:r>
              <a:rPr lang="ca-ES" sz="2800" dirty="0" smtClean="0"/>
              <a:t>Polymorphism: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61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0A54C3-7F2A-41C0-AD3A-62516BE27389}"/>
              </a:ext>
            </a:extLst>
          </p:cNvPr>
          <p:cNvSpPr txBox="1"/>
          <p:nvPr/>
        </p:nvSpPr>
        <p:spPr>
          <a:xfrm>
            <a:off x="-146338" y="-177674"/>
            <a:ext cx="274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9B0ECEA-1010-462F-B0B7-17D302EF82C1}"/>
              </a:ext>
            </a:extLst>
          </p:cNvPr>
          <p:cNvSpPr txBox="1"/>
          <p:nvPr/>
        </p:nvSpPr>
        <p:spPr>
          <a:xfrm>
            <a:off x="167425" y="407101"/>
            <a:ext cx="1251397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romanUcPeriod"/>
            </a:pPr>
            <a:r>
              <a:rPr lang="en-US" sz="2400" dirty="0" smtClean="0">
                <a:latin typeface="Khmer OS" panose="02000500000000020004" pitchFamily="2" charset="0"/>
                <a:cs typeface="Khmer OS" pitchFamily="2" charset="0"/>
              </a:rPr>
              <a:t>1. </a:t>
            </a:r>
            <a:r>
              <a:rPr lang="ca-ES" sz="2400" dirty="0" smtClean="0">
                <a:latin typeface="Khmer OS" panose="02000500000000020004" pitchFamily="2" charset="0"/>
                <a:cs typeface="Khmer OS" pitchFamily="2" charset="0"/>
              </a:rPr>
              <a:t>ដូចម្តេចដែលហៅថា(a)Python ?.  ; (b).</a:t>
            </a: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គេប្រើវាសម្រាប់ធ្វើអ្វី?</a:t>
            </a:r>
            <a:endParaRPr lang="km-KH" sz="2400" dirty="0">
              <a:latin typeface="Khmer OS" panose="02000500000000020004" pitchFamily="2" charset="0"/>
              <a:cs typeface="Khmer O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​​​​      </a:t>
            </a:r>
            <a:r>
              <a:rPr lang="en-US" sz="2400" dirty="0" smtClean="0">
                <a:latin typeface="Khmer OS" panose="02000500000000020004" pitchFamily="2" charset="0"/>
                <a:cs typeface="Khmer OS" pitchFamily="2" charset="0"/>
              </a:rPr>
              <a:t>2.</a:t>
            </a: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 ចូរនិយាយពីភាពខុសគ្នារវាង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Compiling and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Interpreting</a:t>
            </a:r>
            <a:r>
              <a:rPr lang="km-K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 smtClean="0">
              <a:latin typeface="Khmer OS" panose="02000500000000020004" pitchFamily="2" charset="0"/>
              <a:cs typeface="Khmer O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 </a:t>
            </a:r>
            <a:r>
              <a:rPr lang="en-US" sz="2400" dirty="0" smtClean="0">
                <a:latin typeface="Khmer OS" panose="02000500000000020004" pitchFamily="2" charset="0"/>
                <a:cs typeface="Khmer OS" pitchFamily="2" charset="0"/>
              </a:rPr>
              <a:t>     3. </a:t>
            </a: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តើ </a:t>
            </a:r>
            <a:r>
              <a:rPr lang="en-US" sz="2800" b="1" dirty="0" smtClean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function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ប្រើសម្រាប់ធ្វើអ្វី?ចូរអោយឧទាហរណ៍ពីការប្រើអនុគមន៍នេះ?</a:t>
            </a:r>
            <a:endParaRPr lang="en-US" sz="2400" dirty="0" smtClean="0">
              <a:latin typeface="Khmer OS" panose="02000500000000020004" pitchFamily="2" charset="0"/>
              <a:cs typeface="Khmer O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 </a:t>
            </a:r>
            <a:r>
              <a:rPr lang="en-US" sz="2400" dirty="0" smtClean="0">
                <a:latin typeface="Khmer OS" panose="02000500000000020004" pitchFamily="2" charset="0"/>
                <a:cs typeface="Khmer OS" pitchFamily="2" charset="0"/>
              </a:rPr>
              <a:t>     4.</a:t>
            </a: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 </a:t>
            </a:r>
            <a:r>
              <a:rPr lang="ca-ES" sz="2400" dirty="0" smtClean="0">
                <a:latin typeface="Khmer OS" panose="02000500000000020004" pitchFamily="2" charset="0"/>
                <a:cs typeface="Khmer OS" pitchFamily="2" charset="0"/>
              </a:rPr>
              <a:t> ចូ</a:t>
            </a: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រ</a:t>
            </a:r>
            <a:r>
              <a:rPr lang="ca-ES" sz="2400" dirty="0" smtClean="0">
                <a:latin typeface="Khmer OS" panose="02000500000000020004" pitchFamily="2" charset="0"/>
                <a:cs typeface="Khmer OS" pitchFamily="2" charset="0"/>
              </a:rPr>
              <a:t>ពន្យស់ </a:t>
            </a:r>
            <a:r>
              <a:rPr lang="en-US" sz="2400" dirty="0" smtClean="0">
                <a:latin typeface="Khmer OS" panose="02000500000000020004" pitchFamily="2" charset="0"/>
                <a:cs typeface="Khmer OS" pitchFamily="2" charset="0"/>
              </a:rPr>
              <a:t>Statements </a:t>
            </a: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និមួយៗខាងក្រោម </a:t>
            </a:r>
            <a:r>
              <a:rPr lang="en-US" sz="2400" dirty="0">
                <a:latin typeface="Khmer OS" panose="02000500000000020004" pitchFamily="2" charset="0"/>
                <a:cs typeface="Khmer OS" pitchFamily="2" charset="0"/>
              </a:rPr>
              <a:t>:</a:t>
            </a:r>
            <a:r>
              <a:rPr lang="ca-ES" sz="2400" dirty="0" smtClean="0">
                <a:latin typeface="Khmer OS" panose="02000500000000020004" pitchFamily="2" charset="0"/>
                <a:cs typeface="Khmer OS" pitchFamily="2" charset="0"/>
              </a:rPr>
              <a:t> </a:t>
            </a:r>
          </a:p>
          <a:p>
            <a:r>
              <a:rPr lang="ca-ES" sz="2400" dirty="0">
                <a:latin typeface="Khmer OS" panose="02000500000000020004" pitchFamily="2" charset="0"/>
                <a:cs typeface="Khmer OS" pitchFamily="2" charset="0"/>
              </a:rPr>
              <a:t>	</a:t>
            </a:r>
            <a:r>
              <a:rPr lang="ca-ES" sz="2400" dirty="0" smtClean="0">
                <a:latin typeface="Khmer OS" panose="02000500000000020004" pitchFamily="2" charset="0"/>
                <a:cs typeface="Khmer OS" pitchFamily="2" charset="0"/>
              </a:rPr>
              <a:t>1.</a:t>
            </a: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 New" panose="02070309020205020404" pitchFamily="49" charset="0"/>
              </a:rPr>
              <a:t>import</a:t>
            </a:r>
            <a:r>
              <a:rPr lang="en-US" sz="2400" b="1" dirty="0" smtClean="0">
                <a:latin typeface="Courier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"/>
                <a:cs typeface="Courier New" panose="02070309020205020404" pitchFamily="49" charset="0"/>
              </a:rPr>
              <a:t>RPi.GPIO</a:t>
            </a:r>
            <a:r>
              <a:rPr lang="en-US" sz="2400" b="1" dirty="0">
                <a:latin typeface="Courier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 New" panose="02070309020205020404" pitchFamily="49" charset="0"/>
              </a:rPr>
              <a:t>as</a:t>
            </a:r>
            <a:r>
              <a:rPr lang="en-US" sz="2400" b="1" dirty="0">
                <a:latin typeface="Courier"/>
                <a:cs typeface="Courier New" panose="02070309020205020404" pitchFamily="49" charset="0"/>
              </a:rPr>
              <a:t> GPIO</a:t>
            </a:r>
          </a:p>
          <a:p>
            <a:r>
              <a:rPr lang="en-US" sz="2400" b="1" dirty="0" smtClean="0">
                <a:latin typeface="Courier"/>
                <a:cs typeface="Courier New" panose="02070309020205020404" pitchFamily="49" charset="0"/>
              </a:rPr>
              <a:t>	2.GPIO.setmode(GPIO.BOARD</a:t>
            </a:r>
            <a:r>
              <a:rPr lang="en-US" sz="2400" b="1" dirty="0">
                <a:latin typeface="Courier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"/>
                <a:cs typeface="Courier New" panose="02070309020205020404" pitchFamily="49" charset="0"/>
              </a:rPr>
              <a:t>	3.GPIO.setup(3</a:t>
            </a:r>
            <a:r>
              <a:rPr lang="en-US" sz="2400" b="1" dirty="0">
                <a:latin typeface="Courier"/>
                <a:cs typeface="Courier New" panose="02070309020205020404" pitchFamily="49" charset="0"/>
              </a:rPr>
              <a:t>, GPIO.OUT</a:t>
            </a:r>
            <a:r>
              <a:rPr lang="en-US" sz="2400" b="1" dirty="0" smtClean="0">
                <a:latin typeface="Courier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latin typeface="Courier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"/>
                <a:cs typeface="Courier New" panose="02070309020205020404" pitchFamily="49" charset="0"/>
              </a:rPr>
              <a:t>4.GPIO.output(3</a:t>
            </a:r>
            <a:r>
              <a:rPr lang="en-US" sz="2400" b="1" dirty="0">
                <a:latin typeface="Courier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 New" panose="02070309020205020404" pitchFamily="49" charset="0"/>
              </a:rPr>
              <a:t>True</a:t>
            </a:r>
            <a:r>
              <a:rPr lang="km-KH" sz="2400" b="1" dirty="0" smtClean="0">
                <a:latin typeface="Courier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ca-ES" sz="2400" dirty="0" smtClean="0">
                <a:latin typeface="Khmer OS" panose="02000500000000020004" pitchFamily="2" charset="0"/>
                <a:cs typeface="Khmer OS" pitchFamily="2" charset="0"/>
              </a:rPr>
              <a:t> </a:t>
            </a:r>
            <a:endParaRPr lang="en-US" sz="2400" dirty="0">
              <a:latin typeface="Khmer OS" panose="02000500000000020004" pitchFamily="2" charset="0"/>
              <a:cs typeface="Khmer O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425" y="4286232"/>
                <a:ext cx="114364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latin typeface="Khmer OS" panose="02000500000000020004" pitchFamily="2" charset="0"/>
                    <a:cs typeface="Khmer OS" pitchFamily="2" charset="0"/>
                  </a:rPr>
                  <a:t>II. </a:t>
                </a:r>
                <a:r>
                  <a:rPr lang="km-KH" sz="2400" dirty="0">
                    <a:latin typeface="Khmer OS" panose="02000500000000020004" pitchFamily="2" charset="0"/>
                    <a:cs typeface="Khmer OS" pitchFamily="2" charset="0"/>
                  </a:rPr>
                  <a:t>ចូរសរសេរ </a:t>
                </a:r>
                <a:r>
                  <a:rPr lang="en-US" sz="2400" dirty="0">
                    <a:latin typeface="Khmer OS" panose="02000500000000020004" pitchFamily="2" charset="0"/>
                    <a:cs typeface="Khmer OS" pitchFamily="2" charset="0"/>
                  </a:rPr>
                  <a:t>python program </a:t>
                </a:r>
                <a:r>
                  <a:rPr lang="km-KH" sz="2400" dirty="0">
                    <a:latin typeface="Khmer OS" panose="02000500000000020004" pitchFamily="2" charset="0"/>
                    <a:cs typeface="Khmer OS" pitchFamily="2" charset="0"/>
                  </a:rPr>
                  <a:t>ដោយប្រើប្រាស់ </a:t>
                </a:r>
                <a:r>
                  <a:rPr lang="en-US" sz="2400" dirty="0" smtClean="0">
                    <a:latin typeface="Khmer OS" panose="02000500000000020004" pitchFamily="2" charset="0"/>
                    <a:cs typeface="Khmer OS" pitchFamily="2" charset="0"/>
                  </a:rPr>
                  <a:t>while </a:t>
                </a:r>
                <a:r>
                  <a:rPr lang="ca-ES" sz="2400" dirty="0" smtClean="0">
                    <a:latin typeface="Khmer OS" panose="02000500000000020004" pitchFamily="2" charset="0"/>
                    <a:cs typeface="Khmer OS" pitchFamily="2" charset="0"/>
                  </a:rPr>
                  <a:t>និង </a:t>
                </a:r>
                <a:r>
                  <a:rPr lang="en-US" sz="2400" dirty="0" smtClean="0">
                    <a:latin typeface="Khmer OS" panose="02000500000000020004" pitchFamily="2" charset="0"/>
                    <a:cs typeface="Khmer OS" pitchFamily="2" charset="0"/>
                  </a:rPr>
                  <a:t>for </a:t>
                </a:r>
                <a:r>
                  <a:rPr lang="en-US" sz="2400" dirty="0">
                    <a:latin typeface="Khmer OS" panose="02000500000000020004" pitchFamily="2" charset="0"/>
                    <a:cs typeface="Khmer OS" pitchFamily="2" charset="0"/>
                  </a:rPr>
                  <a:t>loop </a:t>
                </a:r>
                <a:r>
                  <a:rPr lang="km-KH" sz="2400" dirty="0">
                    <a:latin typeface="Khmer OS" panose="02000500000000020004" pitchFamily="2" charset="0"/>
                    <a:cs typeface="Khmer OS" pitchFamily="2" charset="0"/>
                  </a:rPr>
                  <a:t>ដើម្បីគណនា៖</a:t>
                </a: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Khmer OS" pitchFamily="2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Khmer OS" pitchFamily="2" charset="0"/>
                      </a:rPr>
                      <m:t> =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Khmer OS" pitchFamily="2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Khmer OS" pitchFamily="2" charset="0"/>
                      </a:rPr>
                      <m:t>∗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Khmer OS" pitchFamily="2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Khmer OS" pitchFamily="2" charset="0"/>
                      </a:rPr>
                      <m:t>∗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Khmer OS" pitchFamily="2" charset="0"/>
                      </a:rPr>
                      <m:t>3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Khmer OS" pitchFamily="2" charset="0"/>
                      </a:rPr>
                      <m:t>∗…∗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Khmer OS" pitchFamily="2" charset="0"/>
                      </a:rPr>
                      <m:t>10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cs typeface="Khmer OS" pitchFamily="2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𝑠𝑢𝑚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+…+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Khmer OS" pitchFamily="2" charset="0"/>
                      </a:rPr>
                      <m:t>𝑛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Khmer OS" pitchFamily="2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𝑠𝑢𝑚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+…+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𝑛</m:t>
                    </m:r>
                  </m:oMath>
                </a14:m>
                <a:endParaRPr lang="en-US" sz="2400" dirty="0" smtClean="0">
                  <a:latin typeface="Khmer OS" panose="02000500000000020004" pitchFamily="2" charset="0"/>
                  <a:cs typeface="Khmer OS" pitchFamily="2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" y="4286232"/>
                <a:ext cx="1143644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99" b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0A54C3-7F2A-41C0-AD3A-62516BE27389}"/>
              </a:ext>
            </a:extLst>
          </p:cNvPr>
          <p:cNvSpPr txBox="1"/>
          <p:nvPr/>
        </p:nvSpPr>
        <p:spPr>
          <a:xfrm>
            <a:off x="0" y="-33416"/>
            <a:ext cx="5280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 Continue…:</a:t>
            </a:r>
            <a:endParaRPr lang="en-US" sz="3200" b="1" u="sng" dirty="0">
              <a:solidFill>
                <a:srgbClr val="BB10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551359"/>
                <a:ext cx="9989112" cy="1894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latin typeface="Khmer OS" panose="02000500000000020004" pitchFamily="2" charset="0"/>
                    <a:cs typeface="Khmer OS" pitchFamily="2" charset="0"/>
                  </a:rPr>
                  <a:t>III. </a:t>
                </a:r>
                <a:r>
                  <a:rPr lang="km-KH" sz="2400" dirty="0">
                    <a:latin typeface="Khmer OS" panose="02000500000000020004" pitchFamily="2" charset="0"/>
                    <a:cs typeface="Khmer OS" pitchFamily="2" charset="0"/>
                  </a:rPr>
                  <a:t>ចូរសរសេរ </a:t>
                </a:r>
                <a:r>
                  <a:rPr lang="en-US" sz="2400" dirty="0">
                    <a:latin typeface="Khmer OS" panose="02000500000000020004" pitchFamily="2" charset="0"/>
                    <a:cs typeface="Khmer OS" pitchFamily="2" charset="0"/>
                  </a:rPr>
                  <a:t>python program </a:t>
                </a:r>
                <a:r>
                  <a:rPr lang="km-KH" sz="2400" dirty="0" smtClean="0">
                    <a:latin typeface="Khmer OS" panose="02000500000000020004" pitchFamily="2" charset="0"/>
                    <a:cs typeface="Khmer OS" pitchFamily="2" charset="0"/>
                  </a:rPr>
                  <a:t>ដើម្បី </a:t>
                </a:r>
                <a:r>
                  <a:rPr lang="en-US" sz="2400" dirty="0">
                    <a:latin typeface="Khmer OS" panose="02000500000000020004" pitchFamily="2" charset="0"/>
                    <a:cs typeface="Khmer OS" pitchFamily="2" charset="0"/>
                  </a:rPr>
                  <a:t>:</a:t>
                </a:r>
                <a:endParaRPr lang="km-KH" sz="2400" dirty="0">
                  <a:latin typeface="Khmer OS" panose="02000500000000020004" pitchFamily="2" charset="0"/>
                  <a:cs typeface="Khmer OS" pitchFamily="2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m-KH" sz="2400" dirty="0" smtClean="0">
                    <a:latin typeface="Cambria Math" panose="02040503050406030204" pitchFamily="18" charset="0"/>
                    <a:cs typeface="Khmer OS" pitchFamily="2" charset="0"/>
                  </a:rPr>
                  <a:t>ឬសនៃសមីការទី ១ </a:t>
                </a:r>
                <a:r>
                  <a:rPr lang="ca-ES" sz="2400" dirty="0" smtClean="0">
                    <a:latin typeface="Cambria Math" panose="02040503050406030204" pitchFamily="18" charset="0"/>
                    <a:cs typeface="Khmer OS" pitchFamily="2" charset="0"/>
                  </a:rPr>
                  <a:t>និង ទី ២</a:t>
                </a:r>
                <a:endParaRPr lang="en-US" sz="2400" dirty="0">
                  <a:latin typeface="Cambria Math" panose="02040503050406030204" pitchFamily="18" charset="0"/>
                  <a:cs typeface="Khmer OS" pitchFamily="2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ca-E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រក</m:t>
                    </m:r>
                    <m:r>
                      <a:rPr lang="ca-E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𝑀𝑎𝑥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 </m:t>
                    </m:r>
                    <m:r>
                      <a:rPr lang="km-KH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នៃ</m:t>
                    </m:r>
                    <m:r>
                      <a:rPr lang="km-KH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 </m:t>
                    </m:r>
                    <m:r>
                      <a:rPr lang="km-KH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ចំនួ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Khmer OS" pitchFamily="2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1359"/>
                <a:ext cx="9989112" cy="1894686"/>
              </a:xfrm>
              <a:prstGeom prst="rect">
                <a:avLst/>
              </a:prstGeom>
              <a:blipFill rotWithShape="0">
                <a:blip r:embed="rId3"/>
                <a:stretch>
                  <a:fillRect l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-49039" y="2446045"/>
                <a:ext cx="9989112" cy="184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latin typeface="Khmer OS" panose="02000500000000020004" pitchFamily="2" charset="0"/>
                    <a:cs typeface="Khmer OS" pitchFamily="2" charset="0"/>
                  </a:rPr>
                  <a:t>I</a:t>
                </a:r>
                <a:r>
                  <a:rPr lang="en-US" sz="2400" dirty="0">
                    <a:latin typeface="Khmer OS" panose="02000500000000020004" pitchFamily="2" charset="0"/>
                    <a:cs typeface="Khmer OS" pitchFamily="2" charset="0"/>
                  </a:rPr>
                  <a:t>V</a:t>
                </a:r>
                <a:r>
                  <a:rPr lang="en-US" sz="2400" dirty="0" smtClean="0">
                    <a:latin typeface="Khmer OS" panose="02000500000000020004" pitchFamily="2" charset="0"/>
                    <a:cs typeface="Khmer OS" pitchFamily="2" charset="0"/>
                  </a:rPr>
                  <a:t>. </a:t>
                </a:r>
                <a:r>
                  <a:rPr lang="km-KH" sz="2400" dirty="0">
                    <a:latin typeface="Khmer OS" panose="02000500000000020004" pitchFamily="2" charset="0"/>
                    <a:cs typeface="Khmer OS" pitchFamily="2" charset="0"/>
                  </a:rPr>
                  <a:t>ចូរសរសេរ </a:t>
                </a:r>
                <a:r>
                  <a:rPr lang="en-US" sz="2400" dirty="0">
                    <a:latin typeface="Khmer OS" panose="02000500000000020004" pitchFamily="2" charset="0"/>
                    <a:cs typeface="Khmer OS" pitchFamily="2" charset="0"/>
                  </a:rPr>
                  <a:t>python program </a:t>
                </a:r>
                <a:r>
                  <a:rPr lang="km-KH" sz="2400" dirty="0" smtClean="0">
                    <a:latin typeface="Khmer OS" panose="02000500000000020004" pitchFamily="2" charset="0"/>
                    <a:cs typeface="Khmer OS" pitchFamily="2" charset="0"/>
                  </a:rPr>
                  <a:t>ដើម្បី </a:t>
                </a:r>
                <a:r>
                  <a:rPr lang="en-US" sz="2400" dirty="0">
                    <a:latin typeface="Khmer OS" panose="02000500000000020004" pitchFamily="2" charset="0"/>
                    <a:cs typeface="Khmer OS" pitchFamily="2" charset="0"/>
                  </a:rPr>
                  <a:t>:</a:t>
                </a:r>
                <a:endParaRPr lang="km-KH" sz="2400" dirty="0">
                  <a:latin typeface="Khmer OS" panose="02000500000000020004" pitchFamily="2" charset="0"/>
                  <a:cs typeface="Khmer OS" pitchFamily="2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m-KH" sz="2400" dirty="0" smtClean="0">
                    <a:latin typeface="Cambria Math" panose="02040503050406030204" pitchFamily="18" charset="0"/>
                    <a:cs typeface="Khmer OS" pitchFamily="2" charset="0"/>
                  </a:rPr>
                  <a:t>បង្ហាញពាក្យ </a:t>
                </a:r>
                <a:r>
                  <a:rPr lang="en-US" sz="2400" dirty="0" smtClean="0">
                    <a:latin typeface="Cambria Math" panose="02040503050406030204" pitchFamily="18" charset="0"/>
                    <a:cs typeface="Khmer OS" pitchFamily="2" charset="0"/>
                  </a:rPr>
                  <a:t>“Hello World” </a:t>
                </a:r>
                <a:r>
                  <a:rPr lang="km-KH" sz="2400" dirty="0" smtClean="0">
                    <a:latin typeface="Cambria Math" panose="02040503050406030204" pitchFamily="18" charset="0"/>
                    <a:cs typeface="Khmer OS" pitchFamily="2" charset="0"/>
                  </a:rPr>
                  <a:t>នៅ </a:t>
                </a:r>
                <a:r>
                  <a:rPr lang="en-US" sz="2400" dirty="0" smtClean="0">
                    <a:latin typeface="Cambria Math" panose="02040503050406030204" pitchFamily="18" charset="0"/>
                    <a:cs typeface="Khmer OS" pitchFamily="2" charset="0"/>
                  </a:rPr>
                  <a:t>LCD</a:t>
                </a:r>
                <a:endParaRPr lang="en-US" sz="2400" dirty="0">
                  <a:latin typeface="Cambria Math" panose="02040503050406030204" pitchFamily="18" charset="0"/>
                  <a:cs typeface="Khmer OS" pitchFamily="2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km-KH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ពេលចុក</m:t>
                    </m:r>
                    <m:r>
                      <a:rPr lang="km-KH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𝐵𝑢𝑡𝑡𝑜𝑛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 </m:t>
                    </m:r>
                    <m:r>
                      <a:rPr lang="km-KH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ដើម្បីអោយ</m:t>
                    </m:r>
                    <m:r>
                      <a:rPr lang="km-KH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𝐿𝐸𝐷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 </m:t>
                    </m:r>
                    <m:r>
                      <a:rPr lang="km-KH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មួយ</m:t>
                    </m:r>
                    <m:r>
                      <a:rPr lang="km-KH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𝑂𝑁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Khmer OS" pitchFamily="2" charset="0"/>
                      </a:rPr>
                      <m:t>𝑂𝐹𝐹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Khmer OS" pitchFamily="2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039" y="2446045"/>
                <a:ext cx="9989112" cy="1848006"/>
              </a:xfrm>
              <a:prstGeom prst="rect">
                <a:avLst/>
              </a:prstGeom>
              <a:blipFill rotWithShape="0">
                <a:blip r:embed="rId4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-49039" y="4340731"/>
            <a:ext cx="9989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Khmer OS" panose="02000500000000020004" pitchFamily="2" charset="0"/>
                <a:cs typeface="Khmer OS" pitchFamily="2" charset="0"/>
              </a:rPr>
              <a:t>V. </a:t>
            </a: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ដូចម្តេចដែលហៅថា </a:t>
            </a:r>
            <a:r>
              <a:rPr lang="en-US" sz="2400" dirty="0" smtClean="0">
                <a:latin typeface="Khmer OS" panose="02000500000000020004" pitchFamily="2" charset="0"/>
                <a:cs typeface="Khmer OS" pitchFamily="2" charset="0"/>
              </a:rPr>
              <a:t>Rasp Car ? </a:t>
            </a: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វាផ្សំដោយ </a:t>
            </a:r>
            <a:r>
              <a:rPr lang="en-US" sz="2400" dirty="0" smtClean="0">
                <a:latin typeface="Khmer OS" panose="02000500000000020004" pitchFamily="2" charset="0"/>
                <a:cs typeface="Khmer OS" pitchFamily="2" charset="0"/>
              </a:rPr>
              <a:t>Hardware </a:t>
            </a:r>
            <a:r>
              <a:rPr lang="km-KH" sz="2400" dirty="0" smtClean="0">
                <a:latin typeface="Khmer OS" panose="02000500000000020004" pitchFamily="2" charset="0"/>
                <a:cs typeface="Khmer OS" pitchFamily="2" charset="0"/>
              </a:rPr>
              <a:t>សំខាន់អ្វីខ្លះ?</a:t>
            </a:r>
            <a:endParaRPr lang="km-KH" sz="2400" dirty="0">
              <a:latin typeface="Khmer OS" panose="02000500000000020004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7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9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FFFF4AD-B0F2-4027-A79C-0F919AC608FD}"/>
              </a:ext>
            </a:extLst>
          </p:cNvPr>
          <p:cNvSpPr/>
          <p:nvPr/>
        </p:nvSpPr>
        <p:spPr>
          <a:xfrm>
            <a:off x="7994073" y="1"/>
            <a:ext cx="4197926" cy="443344"/>
          </a:xfrm>
          <a:prstGeom prst="rect">
            <a:avLst/>
          </a:prstGeom>
          <a:solidFill>
            <a:srgbClr val="37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D85AEC-819B-42DD-B419-7BB73C4D1558}"/>
              </a:ext>
            </a:extLst>
          </p:cNvPr>
          <p:cNvSpPr/>
          <p:nvPr/>
        </p:nvSpPr>
        <p:spPr>
          <a:xfrm rot="5400000">
            <a:off x="-1808018" y="4107873"/>
            <a:ext cx="3865418" cy="249382"/>
          </a:xfrm>
          <a:prstGeom prst="rect">
            <a:avLst/>
          </a:prstGeom>
          <a:solidFill>
            <a:srgbClr val="FFD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14753D2-1CF5-40C0-8A89-CDFEB762E358}"/>
              </a:ext>
            </a:extLst>
          </p:cNvPr>
          <p:cNvGrpSpPr/>
          <p:nvPr/>
        </p:nvGrpSpPr>
        <p:grpSpPr>
          <a:xfrm>
            <a:off x="3034423" y="2535382"/>
            <a:ext cx="6123154" cy="1787236"/>
            <a:chOff x="2902527" y="2535381"/>
            <a:chExt cx="6123154" cy="17872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B2FB2B6-9842-4870-8EEB-775655776494}"/>
                </a:ext>
              </a:extLst>
            </p:cNvPr>
            <p:cNvSpPr txBox="1"/>
            <p:nvPr/>
          </p:nvSpPr>
          <p:spPr>
            <a:xfrm>
              <a:off x="4425972" y="3073573"/>
              <a:ext cx="45997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3775A8"/>
                  </a:solidFill>
                  <a:latin typeface="Khmer OS" panose="02000500000000020004" pitchFamily="2" charset="0"/>
                  <a:cs typeface="Khmer OS" panose="02000500000000020004" pitchFamily="2" charset="0"/>
                </a:rPr>
                <a:t>Thank You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B3EF5982-6221-4734-8CBF-D43443AE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527" y="2535381"/>
              <a:ext cx="1787236" cy="1787236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BEB8894-FE9C-408C-9823-F0A58198C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975" y="5266748"/>
            <a:ext cx="1426027" cy="14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59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45" y="109152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បង្កើត​វិបសាយ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បង្កើត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App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ឬ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Desktop App</a:t>
            </a:r>
            <a:endParaRPr lang="km-KH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ខាង​ផ្នែក​គណិតវិទ្យា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វិភាគទិន្នន័ុ</a:t>
            </a:r>
            <a:endParaRPr lang="en-US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AI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និ​ង </a:t>
            </a:r>
            <a:r>
              <a:rPr lang="en-US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Maching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Learning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Automation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endParaRPr lang="en-US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កូដទាក់ទងនឹង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Digital Electronic 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ដូជ 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ESP32/ ESP8266</a:t>
            </a:r>
            <a:endParaRPr lang="km-KH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km-K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0"/>
            <a:ext cx="547254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to Lean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2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5611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Editor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7" y="1196775"/>
            <a:ext cx="11056243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9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1BF99D0-548B-441A-862F-80FD9D6AC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450" y="4696690"/>
            <a:ext cx="1990177" cy="1990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400697"/>
            <a:ext cx="6096000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Basic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A22D00-E9DC-4C23-9CCF-24E77A08D569}"/>
              </a:ext>
            </a:extLst>
          </p:cNvPr>
          <p:cNvSpPr txBox="1"/>
          <p:nvPr/>
        </p:nvSpPr>
        <p:spPr>
          <a:xfrm>
            <a:off x="1038717" y="1569511"/>
            <a:ext cx="10114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r>
              <a:rPr lang="km-KH" sz="2400" b="1" dirty="0">
                <a:solidFill>
                  <a:srgbClr val="BB1042"/>
                </a:solidFill>
                <a:latin typeface="Arial" panose="020B0604020202020204" pitchFamily="34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គឺជាបណ្ដុំនៃពាក្យបញ្ជានៅក្នុងកម្មវិធីមួយ។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km-KH" sz="2400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គឺជាសំណុំនៃ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និងពាក្យបញ្ជាដែលបានប្រកាសទុករួចជាស្រេច សម្រាប់ប្រើក្នុងភាសា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គឺជាសារ ឬ​ លទ្ធផល ដែលបង្ហាញទៅអោយអ្នកប្រើប្រាស់។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គឺជាប្រអប់សម្រាប់បង្ហាញសារ​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964297A-41E9-4AC5-ACE8-C04A26B5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3" b="36000"/>
          <a:stretch>
            <a:fillRect/>
          </a:stretch>
        </p:blipFill>
        <p:spPr bwMode="auto">
          <a:xfrm>
            <a:off x="1140585" y="4647711"/>
            <a:ext cx="4625119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13893" b="360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95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7B5F024-CF67-434A-915E-0E5E78FC36FB}"/>
              </a:ext>
            </a:extLst>
          </p:cNvPr>
          <p:cNvSpPr/>
          <p:nvPr/>
        </p:nvSpPr>
        <p:spPr>
          <a:xfrm>
            <a:off x="0" y="0"/>
            <a:ext cx="7481455" cy="886692"/>
          </a:xfrm>
          <a:prstGeom prst="rect">
            <a:avLst/>
          </a:prstGeom>
          <a:solidFill>
            <a:srgbClr val="BB1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Compiling and Interpreting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A22D00-E9DC-4C23-9CCF-24E77A08D569}"/>
              </a:ext>
            </a:extLst>
          </p:cNvPr>
          <p:cNvSpPr txBox="1"/>
          <p:nvPr/>
        </p:nvSpPr>
        <p:spPr>
          <a:xfrm>
            <a:off x="-128788" y="899694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ភាសា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ជាច្រើនទៀមទារអោយយើងបកប្រែកម្ម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វិធីឬកូដរបស់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យើងទៅជាទម្រង់មួយដែលម៉ាស៊ីនអាចយល់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បាន ។ 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Compiler 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ជាកម្មវិធីសម្រាប់បំលែង</a:t>
            </a:r>
            <a:r>
              <a:rPr lang="ca-E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Source code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 ទាំងមូលទៅជា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Machine Code</a:t>
            </a:r>
            <a:r>
              <a:rPr lang="km-KH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800" dirty="0" smtClean="0">
                <a:latin typeface="Khmer OS" panose="02000500000000020004" pitchFamily="2" charset="0"/>
                <a:cs typeface="Khmer OS" panose="02000500000000020004" pitchFamily="2" charset="0"/>
              </a:rPr>
              <a:t> .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grpSp>
        <p:nvGrpSpPr>
          <p:cNvPr id="23" name="Group 36">
            <a:extLst>
              <a:ext uri="{FF2B5EF4-FFF2-40B4-BE49-F238E27FC236}">
                <a16:creationId xmlns:a16="http://schemas.microsoft.com/office/drawing/2014/main" xmlns="" id="{11514348-42E3-4B45-8F92-583DA37620AC}"/>
              </a:ext>
            </a:extLst>
          </p:cNvPr>
          <p:cNvGrpSpPr>
            <a:grpSpLocks/>
          </p:cNvGrpSpPr>
          <p:nvPr/>
        </p:nvGrpSpPr>
        <p:grpSpPr bwMode="auto">
          <a:xfrm>
            <a:off x="3232766" y="4832083"/>
            <a:ext cx="3886200" cy="1765300"/>
            <a:chOff x="816" y="2928"/>
            <a:chExt cx="2448" cy="1112"/>
          </a:xfrm>
        </p:grpSpPr>
        <p:sp>
          <p:nvSpPr>
            <p:cNvPr id="24" name="Line 20">
              <a:extLst>
                <a:ext uri="{FF2B5EF4-FFF2-40B4-BE49-F238E27FC236}">
                  <a16:creationId xmlns:a16="http://schemas.microsoft.com/office/drawing/2014/main" xmlns="" id="{316052E9-2FC9-4CE3-B8E3-FC12C23E6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xmlns="" id="{A02B45B1-780E-455D-AB83-137ADB685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xmlns="" id="{8862FA74-318D-4AF6-9FA2-D8F584579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3193"/>
              <a:ext cx="53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27" name="Picture 24">
              <a:extLst>
                <a:ext uri="{FF2B5EF4-FFF2-40B4-BE49-F238E27FC236}">
                  <a16:creationId xmlns:a16="http://schemas.microsoft.com/office/drawing/2014/main" xmlns="" id="{496E13E0-E01D-4044-B430-580635DD9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xmlns="" id="{9D103373-0CD3-4B84-942E-B0C603717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xmlns="" id="{6B2FB85B-BB51-45B4-AF19-24DE1F4D8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sz="1800" dirty="0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sz="1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kumimoji="0" lang="en-GB" sz="18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30" name="Picture 35">
              <a:extLst>
                <a:ext uri="{FF2B5EF4-FFF2-40B4-BE49-F238E27FC236}">
                  <a16:creationId xmlns:a16="http://schemas.microsoft.com/office/drawing/2014/main" xmlns="" id="{1CAF397C-A202-41D6-97A4-70E60B521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A333793-FCC9-47A4-A176-0670D140F7D5}"/>
              </a:ext>
            </a:extLst>
          </p:cNvPr>
          <p:cNvSpPr txBox="1"/>
          <p:nvPr/>
        </p:nvSpPr>
        <p:spPr>
          <a:xfrm>
            <a:off x="1038717" y="4410053"/>
            <a:ext cx="10114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B1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ធ្វើការបកប្រែទៅជាពាក្យបញ្ជារបស់ម៉ាស៊ីនដោយផ្ទាល់តែ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ម្ដងដំណើរការតាមជំហ៊ាននិមួយៗ។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51BF99D0-548B-441A-862F-80FD9D6ACC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158"/>
            <a:ext cx="861533" cy="86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AutoShape 2" descr="Compiler in C | Difference Between Compiler and Interpreter - 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C Compil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6" y="2702678"/>
            <a:ext cx="44577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3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2211</Words>
  <Application>Microsoft Office PowerPoint</Application>
  <PresentationFormat>Widescreen</PresentationFormat>
  <Paragraphs>516</Paragraphs>
  <Slides>53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5" baseType="lpstr">
      <vt:lpstr>Algerian</vt:lpstr>
      <vt:lpstr>Arial</vt:lpstr>
      <vt:lpstr>Calibri</vt:lpstr>
      <vt:lpstr>Calibri Light</vt:lpstr>
      <vt:lpstr>Cambria Math</vt:lpstr>
      <vt:lpstr>Consolas</vt:lpstr>
      <vt:lpstr>Courier</vt:lpstr>
      <vt:lpstr>Courier New</vt:lpstr>
      <vt:lpstr>DaunPenh</vt:lpstr>
      <vt:lpstr>Khmer OS</vt:lpstr>
      <vt:lpstr>Khmer OS Battambang</vt:lpstr>
      <vt:lpstr>Khmer OS Muol Light</vt:lpstr>
      <vt:lpstr>Khmer OS Muol Pali</vt:lpstr>
      <vt:lpstr>Segoe UI</vt:lpstr>
      <vt:lpstr>Sitka Display</vt:lpstr>
      <vt:lpstr>Tacteing</vt:lpstr>
      <vt:lpstr>Tahoma</vt:lpstr>
      <vt:lpstr>Verdana</vt:lpstr>
      <vt:lpstr>Wide Latin</vt:lpstr>
      <vt:lpstr>Wingdings</vt:lpstr>
      <vt:lpstr>Wingdings 3</vt:lpstr>
      <vt:lpstr>Office Theme</vt:lpstr>
      <vt:lpstr>PowerPoint Presentation</vt:lpstr>
      <vt:lpstr>PowerPoint Presentation</vt:lpstr>
      <vt:lpstr>Contents</vt:lpstr>
      <vt:lpstr>PowerPoint Presentation</vt:lpstr>
      <vt:lpstr>OOP</vt:lpstr>
      <vt:lpstr>PowerPoint Presentation</vt:lpstr>
      <vt:lpstr>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__init__function</vt:lpstr>
      <vt:lpstr>Object Methods</vt:lpstr>
      <vt:lpstr>The self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SokLay</dc:creator>
  <cp:lastModifiedBy>Windows User</cp:lastModifiedBy>
  <cp:revision>282</cp:revision>
  <dcterms:created xsi:type="dcterms:W3CDTF">2019-03-08T07:24:59Z</dcterms:created>
  <dcterms:modified xsi:type="dcterms:W3CDTF">2021-05-02T06:30:04Z</dcterms:modified>
</cp:coreProperties>
</file>