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emf" ContentType="image/x-emf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D5DA2-06C9-42EF-BDBD-215DC0CAAB2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98B4D-FA0F-401E-9B22-CEA746C62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54E23-7D85-4892-A8D6-7DE36A62D4F4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D242C-D4B9-4A4A-BF9A-9E97ED7B4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1BB802-0464-4EAA-B0CF-FBAE6AA367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84D04-7E1F-4F1B-8872-8A00F95EE7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DC22D-3897-470E-94EC-92486B49B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DD21-4AEB-4BC2-9F46-BF781B9845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52243-A19C-47F7-9936-74318EF579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65253-C06B-4D91-B52C-D47470D3F6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630A0-58D8-41EE-BA06-191EF19462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4133F-2B2E-41EE-93C5-5B6A867656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658D1-A8B3-431F-B069-4D11AF0B66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99B38-11A6-4B6D-ADB7-C11C6BA736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C6DAC-70AA-4005-8C58-8AF9F2CCC0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6E448C9-4B9B-4745-AA59-B43D7E48E81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Linked Lists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DATA STRUCTURES</a:t>
            </a:r>
            <a:endParaRPr lang="en-US" dirty="0" smtClean="0"/>
          </a:p>
          <a:p>
            <a:r>
              <a:rPr lang="tr-TR" dirty="0" smtClean="0"/>
              <a:t>And</a:t>
            </a:r>
          </a:p>
          <a:p>
            <a:r>
              <a:rPr lang="tr-TR" dirty="0" smtClean="0"/>
              <a:t> ALGORITHMS</a:t>
            </a:r>
            <a:endParaRPr lang="tr-TR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Adding an Element to the front of a Linked List</a:t>
            </a:r>
            <a:endParaRPr 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ph idx="1"/>
          </p:nvPr>
        </p:nvGraphicFramePr>
        <p:xfrm>
          <a:off x="654050" y="2205038"/>
          <a:ext cx="7508875" cy="1073150"/>
        </p:xfrm>
        <a:graphic>
          <a:graphicData uri="http://schemas.openxmlformats.org/presentationml/2006/ole">
            <p:oleObj spid="_x0000_s15363" name="RFFlow" r:id="rId3" imgW="4032000" imgH="576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Removing an Element from the front of a Linked List</a:t>
            </a:r>
            <a:endParaRPr 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ph idx="1"/>
          </p:nvPr>
        </p:nvGraphicFramePr>
        <p:xfrm>
          <a:off x="654050" y="2205038"/>
          <a:ext cx="7508875" cy="1073150"/>
        </p:xfrm>
        <a:graphic>
          <a:graphicData uri="http://schemas.openxmlformats.org/presentationml/2006/ole">
            <p:oleObj spid="_x0000_s16387" name="RFFlow" r:id="rId3" imgW="4032000" imgH="576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Removing an Element from the front of a Linked List</a:t>
            </a:r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ph idx="1"/>
          </p:nvPr>
        </p:nvGraphicFramePr>
        <p:xfrm>
          <a:off x="974725" y="2060575"/>
          <a:ext cx="6977063" cy="2117725"/>
        </p:xfrm>
        <a:graphic>
          <a:graphicData uri="http://schemas.openxmlformats.org/presentationml/2006/ole">
            <p:oleObj spid="_x0000_s17411" name="RFFlow" r:id="rId3" imgW="4032000" imgH="1224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Removing an Element from the front of a Linked List</a:t>
            </a:r>
            <a:endParaRPr 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idx="1"/>
          </p:nvPr>
        </p:nvGraphicFramePr>
        <p:xfrm>
          <a:off x="809625" y="1916113"/>
          <a:ext cx="7415213" cy="2378075"/>
        </p:xfrm>
        <a:graphic>
          <a:graphicData uri="http://schemas.openxmlformats.org/presentationml/2006/ole">
            <p:oleObj spid="_x0000_s18435" name="RFFlow" r:id="rId3" imgW="3816000" imgH="1224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Removing an Element from the front of a Linked List</a:t>
            </a:r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ph idx="1"/>
          </p:nvPr>
        </p:nvGraphicFramePr>
        <p:xfrm>
          <a:off x="809625" y="1916113"/>
          <a:ext cx="7415213" cy="2378075"/>
        </p:xfrm>
        <a:graphic>
          <a:graphicData uri="http://schemas.openxmlformats.org/presentationml/2006/ole">
            <p:oleObj spid="_x0000_s19459" name="RFFlow" r:id="rId3" imgW="3816000" imgH="1224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Removing an Element from the front of a Linked List</a:t>
            </a:r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ph idx="1"/>
          </p:nvPr>
        </p:nvGraphicFramePr>
        <p:xfrm>
          <a:off x="811213" y="1985963"/>
          <a:ext cx="7412037" cy="2238375"/>
        </p:xfrm>
        <a:graphic>
          <a:graphicData uri="http://schemas.openxmlformats.org/presentationml/2006/ole">
            <p:oleObj spid="_x0000_s20483" name="RFFlow" r:id="rId3" imgW="3816000" imgH="1152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Removing an Element from the front of a Linked List</a:t>
            </a:r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ph idx="1"/>
          </p:nvPr>
        </p:nvGraphicFramePr>
        <p:xfrm>
          <a:off x="1020763" y="2543175"/>
          <a:ext cx="6992937" cy="1119188"/>
        </p:xfrm>
        <a:graphic>
          <a:graphicData uri="http://schemas.openxmlformats.org/presentationml/2006/ole">
            <p:oleObj spid="_x0000_s21507" name="RFFlow" r:id="rId3" imgW="3600000" imgH="576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Linked List Implementation of Stacks – PUSH(S,X)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/>
              <a:t>The first node of the list is the </a:t>
            </a:r>
            <a:r>
              <a:rPr lang="tr-TR" i="1"/>
              <a:t>top</a:t>
            </a:r>
            <a:r>
              <a:rPr lang="tr-TR"/>
              <a:t> of the stack. If an external pointer </a:t>
            </a:r>
            <a:r>
              <a:rPr lang="tr-TR" i="1"/>
              <a:t>s</a:t>
            </a:r>
            <a:r>
              <a:rPr lang="tr-TR"/>
              <a:t> points to such a linked list, the operation </a:t>
            </a:r>
            <a:r>
              <a:rPr lang="tr-TR" i="1"/>
              <a:t>push(s,x) </a:t>
            </a:r>
            <a:r>
              <a:rPr lang="tr-TR"/>
              <a:t>may be implemented by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tr-TR" sz="2800" i="1"/>
              <a:t>p=getnode();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tr-TR" sz="2800" i="1"/>
              <a:t>info(p)=x;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tr-TR" sz="2800" i="1"/>
              <a:t>next(p)=s;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tr-TR" sz="2800" i="1"/>
              <a:t>s=p;</a:t>
            </a:r>
            <a:endParaRPr lang="en-US" sz="2800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Linked List Implementation of Stacks – POP(S)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100"/>
              <a:t>The operation </a:t>
            </a:r>
            <a:r>
              <a:rPr lang="tr-TR" sz="2100" i="1"/>
              <a:t>x=pop(s) </a:t>
            </a:r>
            <a:r>
              <a:rPr lang="tr-TR" sz="2100"/>
              <a:t>removes the first node from a nonempty list and signals underflow if the list is empty: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10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if (empty(s)){ /* checks whether s equals null */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printf(‘stack underflow’);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exit(1);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}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else 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p =s;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s=next(p);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x = info(p);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freenode(p);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tr-TR" sz="2100" i="1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Linked List Implemantation of QUEUES</a:t>
            </a:r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ph idx="1"/>
          </p:nvPr>
        </p:nvGraphicFramePr>
        <p:xfrm>
          <a:off x="250825" y="2133600"/>
          <a:ext cx="8424863" cy="3594100"/>
        </p:xfrm>
        <a:graphic>
          <a:graphicData uri="http://schemas.openxmlformats.org/presentationml/2006/ole">
            <p:oleObj spid="_x0000_s26629" name="RFFlow" r:id="rId3" imgW="4896000" imgH="208800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Linked Lists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en-US"/>
              <a:t>A </a:t>
            </a:r>
            <a:r>
              <a:rPr lang="en-US" b="1" i="1"/>
              <a:t>linked list </a:t>
            </a:r>
            <a:r>
              <a:rPr lang="en-US"/>
              <a:t>is a linear collection of data elements, called </a:t>
            </a:r>
            <a:r>
              <a:rPr lang="en-US" b="1" i="1"/>
              <a:t>nodes</a:t>
            </a:r>
            <a:r>
              <a:rPr lang="en-US"/>
              <a:t>, where the linear order is</a:t>
            </a:r>
            <a:r>
              <a:rPr lang="tr-TR"/>
              <a:t> </a:t>
            </a:r>
            <a:r>
              <a:rPr lang="en-US"/>
              <a:t>given by means of </a:t>
            </a:r>
            <a:r>
              <a:rPr lang="en-US" b="1" i="1"/>
              <a:t>pointers</a:t>
            </a:r>
            <a:r>
              <a:rPr lang="en-US"/>
              <a:t>.</a:t>
            </a:r>
            <a:endParaRPr lang="tr-TR"/>
          </a:p>
          <a:p>
            <a:r>
              <a:rPr lang="en-US"/>
              <a:t>Each </a:t>
            </a:r>
            <a:r>
              <a:rPr lang="en-US" b="1"/>
              <a:t>node</a:t>
            </a:r>
            <a:r>
              <a:rPr lang="en-US"/>
              <a:t> is divided into two parts: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The first part contains the </a:t>
            </a:r>
            <a:r>
              <a:rPr lang="en-US" b="1" i="1"/>
              <a:t>information </a:t>
            </a:r>
            <a:r>
              <a:rPr lang="en-US"/>
              <a:t>of the element and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The second part contains the address of the next node (</a:t>
            </a:r>
            <a:r>
              <a:rPr lang="en-US" b="1" i="1"/>
              <a:t>link /next pointer field</a:t>
            </a:r>
            <a:r>
              <a:rPr lang="en-US"/>
              <a:t>)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Linked List Implemantation of QUEUES</a:t>
            </a:r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700"/>
              <a:t>A queue q consists of a list and two pointers, </a:t>
            </a:r>
            <a:r>
              <a:rPr lang="tr-TR" sz="1700" i="1"/>
              <a:t>q.front</a:t>
            </a:r>
            <a:r>
              <a:rPr lang="tr-TR" sz="1700"/>
              <a:t> and </a:t>
            </a:r>
            <a:r>
              <a:rPr lang="tr-TR" sz="1700" i="1"/>
              <a:t>q.rear</a:t>
            </a:r>
            <a:r>
              <a:rPr lang="tr-TR" sz="1700"/>
              <a:t>. The operations </a:t>
            </a:r>
            <a:r>
              <a:rPr lang="tr-TR" sz="1700" i="1"/>
              <a:t>empty(q)</a:t>
            </a:r>
            <a:r>
              <a:rPr lang="tr-TR" sz="1700"/>
              <a:t> and </a:t>
            </a:r>
            <a:r>
              <a:rPr lang="tr-TR" sz="1700" i="1"/>
              <a:t>x=remove(q)</a:t>
            </a:r>
            <a:r>
              <a:rPr lang="tr-TR" sz="1700"/>
              <a:t> are completely analogous to </a:t>
            </a:r>
            <a:r>
              <a:rPr lang="tr-TR" sz="1700" i="1"/>
              <a:t>empty(s)</a:t>
            </a:r>
            <a:r>
              <a:rPr lang="tr-TR" sz="1700"/>
              <a:t> and </a:t>
            </a:r>
            <a:r>
              <a:rPr lang="tr-TR" sz="1700" i="1"/>
              <a:t>x=pop(s),</a:t>
            </a:r>
            <a:r>
              <a:rPr lang="tr-TR" sz="1700"/>
              <a:t> with the pointer </a:t>
            </a:r>
            <a:r>
              <a:rPr lang="tr-TR" sz="1700" i="1"/>
              <a:t>q.front</a:t>
            </a:r>
            <a:r>
              <a:rPr lang="tr-TR" sz="1700"/>
              <a:t> replacing </a:t>
            </a:r>
            <a:r>
              <a:rPr lang="tr-TR" sz="1700" i="1"/>
              <a:t>s</a:t>
            </a:r>
            <a:r>
              <a:rPr lang="tr-TR" sz="170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7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if(empty(q)){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printf(“queue undeflow”);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exit(1);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p=q.front;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x=info(p);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q.front=next(p);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if(q.front==null)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q.rear=null;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freenode(p);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return(x);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Linked List Implemantation of QUEUES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/>
        </p:spPr>
        <p:txBody>
          <a:bodyPr/>
          <a:lstStyle/>
          <a:p>
            <a:r>
              <a:rPr lang="tr-TR" sz="1900"/>
              <a:t>The operation </a:t>
            </a:r>
            <a:r>
              <a:rPr lang="tr-TR" sz="2400" i="1"/>
              <a:t>insert(q,x</a:t>
            </a:r>
            <a:r>
              <a:rPr lang="tr-TR" sz="1900" i="1"/>
              <a:t>)</a:t>
            </a:r>
            <a:r>
              <a:rPr lang="tr-TR" sz="1900"/>
              <a:t> is implemented by</a:t>
            </a:r>
          </a:p>
          <a:p>
            <a:pPr lvl="1">
              <a:buFont typeface="Wingdings" pitchFamily="2" charset="2"/>
              <a:buNone/>
            </a:pPr>
            <a:r>
              <a:rPr lang="tr-TR" i="1"/>
              <a:t>p= getnode();</a:t>
            </a:r>
          </a:p>
          <a:p>
            <a:pPr lvl="1">
              <a:buFont typeface="Wingdings" pitchFamily="2" charset="2"/>
              <a:buNone/>
            </a:pPr>
            <a:r>
              <a:rPr lang="tr-TR" i="1"/>
              <a:t>info(p)=x;</a:t>
            </a:r>
          </a:p>
          <a:p>
            <a:pPr lvl="1">
              <a:buFont typeface="Wingdings" pitchFamily="2" charset="2"/>
              <a:buNone/>
            </a:pPr>
            <a:r>
              <a:rPr lang="tr-TR" i="1"/>
              <a:t>next(p)=null;</a:t>
            </a:r>
          </a:p>
          <a:p>
            <a:pPr lvl="1">
              <a:buFont typeface="Wingdings" pitchFamily="2" charset="2"/>
              <a:buNone/>
            </a:pPr>
            <a:r>
              <a:rPr lang="tr-TR" i="1"/>
              <a:t>if(q.front==null)</a:t>
            </a:r>
          </a:p>
          <a:p>
            <a:pPr lvl="1">
              <a:buFont typeface="Wingdings" pitchFamily="2" charset="2"/>
              <a:buNone/>
            </a:pPr>
            <a:r>
              <a:rPr lang="tr-TR" i="1"/>
              <a:t>q.front=p;</a:t>
            </a:r>
          </a:p>
          <a:p>
            <a:pPr lvl="1">
              <a:buFont typeface="Wingdings" pitchFamily="2" charset="2"/>
              <a:buNone/>
            </a:pPr>
            <a:r>
              <a:rPr lang="tr-TR" i="1"/>
              <a:t>else</a:t>
            </a:r>
          </a:p>
          <a:p>
            <a:pPr lvl="1">
              <a:buFont typeface="Wingdings" pitchFamily="2" charset="2"/>
              <a:buNone/>
            </a:pPr>
            <a:r>
              <a:rPr lang="tr-TR" i="1"/>
              <a:t>next(q.rear)=p;</a:t>
            </a:r>
          </a:p>
          <a:p>
            <a:pPr lvl="1">
              <a:buFont typeface="Wingdings" pitchFamily="2" charset="2"/>
              <a:buNone/>
            </a:pPr>
            <a:r>
              <a:rPr lang="tr-TR" i="1"/>
              <a:t>q.rear=p;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Linked List as a Data Structure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/>
              <a:t>An item is accesses in a linked list by traversing the list from its beginning.</a:t>
            </a:r>
          </a:p>
          <a:p>
            <a:pPr>
              <a:lnSpc>
                <a:spcPct val="90000"/>
              </a:lnSpc>
            </a:pPr>
            <a:r>
              <a:rPr lang="tr-TR"/>
              <a:t>An array implementation allows acccess to the </a:t>
            </a:r>
            <a:r>
              <a:rPr lang="tr-TR" i="1"/>
              <a:t>n</a:t>
            </a:r>
            <a:r>
              <a:rPr lang="tr-TR"/>
              <a:t>th item in a group using single operation, whereas a list implementation requires </a:t>
            </a:r>
            <a:r>
              <a:rPr lang="tr-TR" i="1"/>
              <a:t>n</a:t>
            </a:r>
            <a:r>
              <a:rPr lang="tr-TR"/>
              <a:t> operations. </a:t>
            </a:r>
          </a:p>
          <a:p>
            <a:pPr>
              <a:lnSpc>
                <a:spcPct val="90000"/>
              </a:lnSpc>
            </a:pPr>
            <a:r>
              <a:rPr lang="tr-TR"/>
              <a:t>The advantage of a list over an array occurs when it is necessary to insert or delete an element in the middle of a group of other elements.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/>
              <a:t>Element </a:t>
            </a:r>
            <a:r>
              <a:rPr lang="tr-TR" sz="3200" i="1"/>
              <a:t>x </a:t>
            </a:r>
            <a:r>
              <a:rPr lang="tr-TR" sz="3200"/>
              <a:t>is inserted between the third an fourth elements in an array</a:t>
            </a:r>
            <a:endParaRPr lang="en-US" sz="320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idx="1"/>
          </p:nvPr>
        </p:nvGraphicFramePr>
        <p:xfrm>
          <a:off x="2976563" y="1484313"/>
          <a:ext cx="3195637" cy="4897437"/>
        </p:xfrm>
        <a:graphic>
          <a:graphicData uri="http://schemas.openxmlformats.org/presentationml/2006/ole">
            <p:oleObj spid="_x0000_s32772" name="RFFlow" r:id="rId3" imgW="2160000" imgH="331200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Inserting an item </a:t>
            </a:r>
            <a:r>
              <a:rPr lang="tr-TR" i="1"/>
              <a:t>x</a:t>
            </a:r>
            <a:r>
              <a:rPr lang="tr-TR"/>
              <a:t> into a list after a node pointed to by </a:t>
            </a:r>
            <a:r>
              <a:rPr lang="tr-TR" i="1"/>
              <a:t>p</a:t>
            </a:r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ph idx="1"/>
          </p:nvPr>
        </p:nvGraphicFramePr>
        <p:xfrm>
          <a:off x="0" y="1858963"/>
          <a:ext cx="8820150" cy="3294062"/>
        </p:xfrm>
        <a:graphic>
          <a:graphicData uri="http://schemas.openxmlformats.org/presentationml/2006/ole">
            <p:oleObj spid="_x0000_s34820" name="RFFlow" r:id="rId3" imgW="6552000" imgH="2448000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Inserting an item </a:t>
            </a:r>
            <a:r>
              <a:rPr lang="tr-TR" i="1"/>
              <a:t>x</a:t>
            </a:r>
            <a:r>
              <a:rPr lang="tr-TR"/>
              <a:t> into a list after a node pointed to by </a:t>
            </a:r>
            <a:r>
              <a:rPr lang="tr-TR" i="1"/>
              <a:t>p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indent="557213">
              <a:buFont typeface="Wingdings" pitchFamily="2" charset="2"/>
              <a:buNone/>
            </a:pPr>
            <a:r>
              <a:rPr lang="tr-TR"/>
              <a:t>q=getnode();</a:t>
            </a:r>
          </a:p>
          <a:p>
            <a:pPr indent="557213">
              <a:buFont typeface="Wingdings" pitchFamily="2" charset="2"/>
              <a:buNone/>
            </a:pPr>
            <a:r>
              <a:rPr lang="tr-TR"/>
              <a:t>info(q)=x;</a:t>
            </a:r>
          </a:p>
          <a:p>
            <a:pPr indent="557213">
              <a:buFont typeface="Wingdings" pitchFamily="2" charset="2"/>
              <a:buNone/>
            </a:pPr>
            <a:r>
              <a:rPr lang="tr-TR"/>
              <a:t>next(q)=next(p);</a:t>
            </a:r>
          </a:p>
          <a:p>
            <a:pPr indent="557213">
              <a:buFont typeface="Wingdings" pitchFamily="2" charset="2"/>
              <a:buNone/>
            </a:pPr>
            <a:r>
              <a:rPr lang="tr-TR"/>
              <a:t>next(p)=q;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Deleting an item </a:t>
            </a:r>
            <a:r>
              <a:rPr lang="tr-TR" i="1"/>
              <a:t>x</a:t>
            </a:r>
            <a:r>
              <a:rPr lang="tr-TR"/>
              <a:t> from a list after a node pointed to by </a:t>
            </a:r>
            <a:r>
              <a:rPr lang="tr-TR" i="1"/>
              <a:t>p</a:t>
            </a:r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ph idx="1"/>
          </p:nvPr>
        </p:nvGraphicFramePr>
        <p:xfrm>
          <a:off x="468313" y="2255838"/>
          <a:ext cx="8207375" cy="2854325"/>
        </p:xfrm>
        <a:graphic>
          <a:graphicData uri="http://schemas.openxmlformats.org/presentationml/2006/ole">
            <p:oleObj spid="_x0000_s38915" name="RFFlow" r:id="rId3" imgW="6624000" imgH="2304000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Deleting an item </a:t>
            </a:r>
            <a:r>
              <a:rPr lang="tr-TR" i="1"/>
              <a:t>x</a:t>
            </a:r>
            <a:r>
              <a:rPr lang="tr-TR"/>
              <a:t> from a list after a node pointed to by </a:t>
            </a:r>
            <a:r>
              <a:rPr lang="tr-TR" i="1"/>
              <a:t>p</a:t>
            </a: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solidFill>
            <a:srgbClr val="CCFFCC"/>
          </a:solidFill>
        </p:spPr>
        <p:txBody>
          <a:bodyPr/>
          <a:lstStyle/>
          <a:p>
            <a:pPr indent="641350">
              <a:buFont typeface="Wingdings" pitchFamily="2" charset="2"/>
              <a:buNone/>
            </a:pPr>
            <a:r>
              <a:rPr lang="tr-TR"/>
              <a:t>q=next(p);</a:t>
            </a:r>
          </a:p>
          <a:p>
            <a:pPr indent="641350">
              <a:buFont typeface="Wingdings" pitchFamily="2" charset="2"/>
              <a:buNone/>
            </a:pPr>
            <a:r>
              <a:rPr lang="tr-TR"/>
              <a:t>x=info(q);</a:t>
            </a:r>
          </a:p>
          <a:p>
            <a:pPr indent="641350">
              <a:buFont typeface="Wingdings" pitchFamily="2" charset="2"/>
              <a:buNone/>
            </a:pPr>
            <a:r>
              <a:rPr lang="tr-TR"/>
              <a:t>next(p)=next(q);</a:t>
            </a:r>
          </a:p>
          <a:p>
            <a:pPr indent="641350">
              <a:buFont typeface="Wingdings" pitchFamily="2" charset="2"/>
              <a:buNone/>
            </a:pPr>
            <a:r>
              <a:rPr lang="tr-TR"/>
              <a:t>freenode(q);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 USING DYNAMIC VARIABLES</a:t>
            </a:r>
            <a:endParaRPr lang="en-US" b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In array implementation of the linked lists a fixed set of nodes represented by an array is</a:t>
            </a:r>
            <a:r>
              <a:rPr lang="tr-TR" sz="1900"/>
              <a:t> </a:t>
            </a:r>
            <a:r>
              <a:rPr lang="en-US" sz="1900"/>
              <a:t>established at the beginning of the execution</a:t>
            </a:r>
          </a:p>
          <a:p>
            <a:pPr>
              <a:lnSpc>
                <a:spcPct val="80000"/>
              </a:lnSpc>
            </a:pPr>
            <a:r>
              <a:rPr lang="en-US" sz="1900"/>
              <a:t>A pointer to a node is represented by the relative position of the node within the array.</a:t>
            </a:r>
          </a:p>
          <a:p>
            <a:pPr>
              <a:lnSpc>
                <a:spcPct val="80000"/>
              </a:lnSpc>
            </a:pPr>
            <a:r>
              <a:rPr lang="en-US" sz="1900"/>
              <a:t>In array implementation, it is not possible to determine the number of nodes required for the</a:t>
            </a:r>
            <a:r>
              <a:rPr lang="tr-TR" sz="1900"/>
              <a:t> </a:t>
            </a:r>
            <a:r>
              <a:rPr lang="en-US" sz="1900"/>
              <a:t>linked list. Therefore;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 Less number of nodes can be allocated which means that the program will have overflow</a:t>
            </a:r>
            <a:r>
              <a:rPr lang="tr-TR" sz="1700"/>
              <a:t> </a:t>
            </a:r>
            <a:r>
              <a:rPr lang="en-US" sz="1700"/>
              <a:t>problem.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 More number of nodes can be allocated which means that some amount of the memory</a:t>
            </a:r>
            <a:r>
              <a:rPr lang="tr-TR" sz="1700"/>
              <a:t> </a:t>
            </a:r>
            <a:r>
              <a:rPr lang="en-US" sz="1700"/>
              <a:t>storage will be wasted.</a:t>
            </a:r>
          </a:p>
          <a:p>
            <a:pPr>
              <a:lnSpc>
                <a:spcPct val="80000"/>
              </a:lnSpc>
            </a:pPr>
            <a:r>
              <a:rPr lang="en-US" sz="1900"/>
              <a:t>The solution to this problem is to allow nodes that are </a:t>
            </a:r>
            <a:r>
              <a:rPr lang="en-US" sz="1900" b="1" i="1"/>
              <a:t>dynamic</a:t>
            </a:r>
            <a:r>
              <a:rPr lang="en-US" sz="1900"/>
              <a:t>, rather than static.</a:t>
            </a:r>
          </a:p>
          <a:p>
            <a:pPr>
              <a:lnSpc>
                <a:spcPct val="80000"/>
              </a:lnSpc>
            </a:pPr>
            <a:r>
              <a:rPr lang="en-US" sz="1900"/>
              <a:t>When a node is required storage is reserved/allocated for it and when a node is no longerneeded, the memory storage is released/freed.</a:t>
            </a:r>
          </a:p>
          <a:p>
            <a:pPr>
              <a:lnSpc>
                <a:spcPct val="80000"/>
              </a:lnSpc>
            </a:pPr>
            <a:endParaRPr lang="en-US"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AND FREEING DYNAMIC VARIABLES</a:t>
            </a:r>
            <a:endParaRPr lang="en-US" b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C library function </a:t>
            </a:r>
            <a:r>
              <a:rPr lang="en-US" sz="2600" b="1" i="1"/>
              <a:t>malloc() </a:t>
            </a:r>
            <a:r>
              <a:rPr lang="en-US" sz="2600"/>
              <a:t>is used for dynamically allocating a space to a pointer. Note that the</a:t>
            </a:r>
            <a:r>
              <a:rPr lang="tr-TR" sz="2600"/>
              <a:t> </a:t>
            </a:r>
            <a:r>
              <a:rPr lang="en-US" sz="2600"/>
              <a:t>malloc() is a libr</a:t>
            </a:r>
            <a:r>
              <a:rPr lang="tr-TR" sz="2600"/>
              <a:t>ar</a:t>
            </a:r>
            <a:r>
              <a:rPr lang="en-US" sz="2600"/>
              <a:t>y function in &lt;stdlib.h&gt; header file.</a:t>
            </a:r>
          </a:p>
          <a:p>
            <a:pPr>
              <a:lnSpc>
                <a:spcPct val="90000"/>
              </a:lnSpc>
            </a:pPr>
            <a:r>
              <a:rPr lang="en-US" sz="2600"/>
              <a:t>The following lines allocate an integer space from the memory pointed by the pointer p.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tr-TR" sz="22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200"/>
              <a:t>int *p;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200"/>
              <a:t>p = (int *) malloc(sizeof(int));</a:t>
            </a:r>
            <a:endParaRPr lang="tr-TR" sz="22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tr-TR" sz="2200"/>
          </a:p>
          <a:p>
            <a:pPr lvl="1">
              <a:lnSpc>
                <a:spcPct val="90000"/>
              </a:lnSpc>
            </a:pPr>
            <a:r>
              <a:rPr lang="en-US" sz="2200"/>
              <a:t>Note that sizeof() is another library function that returns the number of bytes required for the</a:t>
            </a:r>
            <a:r>
              <a:rPr lang="tr-TR" sz="2200"/>
              <a:t> </a:t>
            </a:r>
            <a:r>
              <a:rPr lang="en-US" sz="2200"/>
              <a:t>operand. In this example, 4 bytes for the int.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Linked Lists</a:t>
            </a:r>
            <a:endParaRPr lang="en-US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ph idx="1"/>
          </p:nvPr>
        </p:nvGraphicFramePr>
        <p:xfrm>
          <a:off x="1158875" y="2035175"/>
          <a:ext cx="6896100" cy="2349500"/>
        </p:xfrm>
        <a:graphic>
          <a:graphicData uri="http://schemas.openxmlformats.org/presentationml/2006/ole">
            <p:oleObj spid="_x0000_s8197" name="RFFlow" r:id="rId3" imgW="3168000" imgH="1080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AND FREEING DYNAMIC VARIABLES</a:t>
            </a:r>
            <a:endParaRPr lang="en-US" b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r>
              <a:rPr lang="en-US"/>
              <a:t>Allocate floating point number space for a float pointer f.</a:t>
            </a:r>
          </a:p>
          <a:p>
            <a:pPr lvl="1">
              <a:buFont typeface="Wingdings" pitchFamily="2" charset="2"/>
              <a:buNone/>
            </a:pPr>
            <a:endParaRPr lang="tr-TR"/>
          </a:p>
          <a:p>
            <a:pPr lvl="1">
              <a:buFont typeface="Wingdings" pitchFamily="2" charset="2"/>
              <a:buNone/>
            </a:pPr>
            <a:r>
              <a:rPr lang="en-US"/>
              <a:t>float *f;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f = (float *) malloc(sizeof(float));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Question:</a:t>
            </a:r>
            <a:r>
              <a:rPr lang="en-US" b="0"/>
              <a:t>What is the output of the following lines?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11662"/>
          </a:xfrm>
          <a:solidFill>
            <a:srgbClr val="FFCC99"/>
          </a:solidFill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/>
              <a:t>int *p, *q;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int x;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p = (int *) malloc(sizeof(int));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*p = 3;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x = 6;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q = (int *) malloc(sizeof(int));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*q=x;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printf(“%d %d \n”, *p, *q);</a:t>
            </a:r>
          </a:p>
          <a:p>
            <a:r>
              <a:rPr lang="en-US"/>
              <a:t>The above lines will print 3 and 6.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6227763" y="2708275"/>
            <a:ext cx="1873250" cy="2166938"/>
            <a:chOff x="3923" y="1706"/>
            <a:chExt cx="1180" cy="1365"/>
          </a:xfrm>
        </p:grpSpPr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4604" y="1706"/>
              <a:ext cx="408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4286" y="179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3969" y="1706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p</a:t>
              </a:r>
              <a:endParaRPr lang="en-US"/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604" y="1979"/>
              <a:ext cx="408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4286" y="206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3969" y="1933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p</a:t>
              </a:r>
              <a:endParaRPr lang="en-US"/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4694" y="1979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3</a:t>
              </a:r>
              <a:endParaRPr lang="en-US"/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4740" y="2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4649" y="2251"/>
              <a:ext cx="318" cy="23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6</a:t>
              </a:r>
              <a:endParaRPr lang="en-US"/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4377" y="2251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x</a:t>
              </a:r>
              <a:endParaRPr lang="en-US"/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4604" y="261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4649" y="2568"/>
              <a:ext cx="408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4150" y="270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3923" y="2568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q</a:t>
              </a:r>
              <a:endParaRPr lang="en-US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4649" y="2840"/>
              <a:ext cx="408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4241" y="293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3923" y="279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q</a:t>
              </a:r>
              <a:endParaRPr lang="en-US"/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4740" y="284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/>
                <a:t>6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malloc() and free()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pPr indent="20638">
              <a:lnSpc>
                <a:spcPct val="90000"/>
              </a:lnSpc>
            </a:pPr>
            <a:r>
              <a:rPr lang="en-US" sz="2100"/>
              <a:t>The following lines and the proceeding figure shows the effectiveness of the free() function.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int *p, *q;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p = (int *) malloc(sizeof(int));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*p = 5;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q = (int *) malloc(sizeof(int));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*q = 8;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free(p);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p = q;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q = (int *) malloc(sizeof(int));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*q = 6;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printf(“%d %d \n”, *p, *q);</a:t>
            </a:r>
          </a:p>
          <a:p>
            <a:pPr indent="20638">
              <a:lnSpc>
                <a:spcPct val="90000"/>
              </a:lnSpc>
              <a:buFont typeface="Wingdings" pitchFamily="2" charset="2"/>
              <a:buNone/>
            </a:pPr>
            <a:endParaRPr lang="en-US" sz="210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2924175"/>
            <a:ext cx="1584325" cy="5635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3644900"/>
            <a:ext cx="15128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4005263"/>
            <a:ext cx="1439862" cy="5302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0425" y="4292600"/>
            <a:ext cx="15113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0425" y="4941888"/>
            <a:ext cx="15113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 STRUCTURES AND BASIC FUNCTIONS</a:t>
            </a:r>
            <a:endParaRPr lang="en-US" b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pPr marL="628650" indent="-265113">
              <a:lnSpc>
                <a:spcPct val="80000"/>
              </a:lnSpc>
            </a:pPr>
            <a:r>
              <a:rPr lang="en-US" sz="1900"/>
              <a:t>The value zero can be used in a C program as the null pointer. You can use the following line</a:t>
            </a:r>
            <a:r>
              <a:rPr lang="tr-TR" sz="1900"/>
              <a:t> </a:t>
            </a:r>
            <a:r>
              <a:rPr lang="en-US" sz="1900"/>
              <a:t>to declare the NULL constant. Note that a NULL pointer is considered </a:t>
            </a:r>
            <a:r>
              <a:rPr lang="en-US" sz="1900" i="1"/>
              <a:t>NOT </a:t>
            </a:r>
            <a:r>
              <a:rPr lang="en-US" sz="1900"/>
              <a:t>to point any storage</a:t>
            </a:r>
            <a:r>
              <a:rPr lang="tr-TR" sz="1900"/>
              <a:t> </a:t>
            </a:r>
            <a:r>
              <a:rPr lang="en-US" sz="1900"/>
              <a:t>location.</a:t>
            </a:r>
            <a:endParaRPr lang="tr-TR" sz="1900"/>
          </a:p>
          <a:p>
            <a:pPr marL="628650" indent="-265113">
              <a:lnSpc>
                <a:spcPct val="80000"/>
              </a:lnSpc>
              <a:buFont typeface="Wingdings" pitchFamily="2" charset="2"/>
              <a:buNone/>
            </a:pPr>
            <a:endParaRPr lang="en-US" sz="1900"/>
          </a:p>
          <a:p>
            <a:pPr marL="628650" indent="-265113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/>
              <a:t>#define NULL 0</a:t>
            </a:r>
            <a:endParaRPr lang="tr-TR" sz="1900" b="1"/>
          </a:p>
          <a:p>
            <a:pPr marL="628650" indent="-265113" algn="ctr">
              <a:lnSpc>
                <a:spcPct val="80000"/>
              </a:lnSpc>
              <a:buFont typeface="Wingdings" pitchFamily="2" charset="2"/>
              <a:buNone/>
            </a:pPr>
            <a:endParaRPr lang="en-US" sz="1900" b="1"/>
          </a:p>
          <a:p>
            <a:pPr marL="628650" indent="-265113">
              <a:lnSpc>
                <a:spcPct val="80000"/>
              </a:lnSpc>
            </a:pPr>
            <a:r>
              <a:rPr lang="en-US" sz="1900"/>
              <a:t>The following node structure can be used to implement Linked Lists. Note that the info field,</a:t>
            </a:r>
            <a:r>
              <a:rPr lang="tr-TR" sz="1900"/>
              <a:t> </a:t>
            </a:r>
            <a:r>
              <a:rPr lang="en-US" sz="1900"/>
              <a:t>which can be some other data type (not necessarily int), keeps the data of the node and the</a:t>
            </a:r>
            <a:r>
              <a:rPr lang="tr-TR" sz="1900"/>
              <a:t> </a:t>
            </a:r>
            <a:r>
              <a:rPr lang="en-US" sz="1900"/>
              <a:t>pointer next links the node to the next node in the Linked List.</a:t>
            </a:r>
          </a:p>
          <a:p>
            <a:pPr marL="628650" indent="-265113">
              <a:lnSpc>
                <a:spcPct val="80000"/>
              </a:lnSpc>
              <a:buFont typeface="Wingdings" pitchFamily="2" charset="2"/>
              <a:buNone/>
            </a:pPr>
            <a:endParaRPr lang="tr-TR" sz="1900" b="1"/>
          </a:p>
          <a:p>
            <a:pPr marL="628650" indent="-265113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/>
              <a:t>struct node{</a:t>
            </a:r>
          </a:p>
          <a:p>
            <a:pPr marL="628650" indent="-265113">
              <a:lnSpc>
                <a:spcPct val="80000"/>
              </a:lnSpc>
              <a:buFont typeface="Wingdings" pitchFamily="2" charset="2"/>
              <a:buNone/>
            </a:pPr>
            <a:r>
              <a:rPr lang="tr-TR" sz="1900" b="1"/>
              <a:t>	</a:t>
            </a:r>
            <a:r>
              <a:rPr lang="en-US" sz="1900" b="1"/>
              <a:t>int info;</a:t>
            </a:r>
          </a:p>
          <a:p>
            <a:pPr marL="628650" indent="-265113">
              <a:lnSpc>
                <a:spcPct val="80000"/>
              </a:lnSpc>
              <a:buFont typeface="Wingdings" pitchFamily="2" charset="2"/>
              <a:buNone/>
            </a:pPr>
            <a:r>
              <a:rPr lang="tr-TR" sz="1900" b="1"/>
              <a:t>	</a:t>
            </a:r>
            <a:r>
              <a:rPr lang="en-US" sz="1900" b="1"/>
              <a:t>struct node *next;</a:t>
            </a:r>
          </a:p>
          <a:p>
            <a:pPr marL="628650" indent="-265113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/>
              <a:t>};</a:t>
            </a:r>
          </a:p>
          <a:p>
            <a:pPr marL="628650" indent="-265113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/>
              <a:t>typedef struct node </a:t>
            </a:r>
            <a:r>
              <a:rPr lang="tr-TR" sz="1900" b="1"/>
              <a:t>*NODEPTR</a:t>
            </a:r>
            <a:r>
              <a:rPr lang="en-US" sz="1900" b="1"/>
              <a:t>;</a:t>
            </a:r>
            <a:endParaRPr lang="en-US" sz="1900"/>
          </a:p>
          <a:p>
            <a:pPr marL="628650" indent="-265113">
              <a:lnSpc>
                <a:spcPct val="80000"/>
              </a:lnSpc>
            </a:pP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 STRUCTURES AND BASIC FUNCTIONS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r>
              <a:rPr lang="en-US" sz="2600"/>
              <a:t>When a new node is required (e.g. to be inserted into the list) the following function, </a:t>
            </a:r>
            <a:r>
              <a:rPr lang="en-US" sz="2600" b="1" i="1"/>
              <a:t>getnode</a:t>
            </a:r>
            <a:r>
              <a:rPr lang="en-US" sz="2600"/>
              <a:t>,</a:t>
            </a:r>
            <a:r>
              <a:rPr lang="tr-TR" sz="2600"/>
              <a:t> </a:t>
            </a:r>
            <a:r>
              <a:rPr lang="en-US" sz="2600"/>
              <a:t>can be used to make a new node to be available for the list.</a:t>
            </a:r>
          </a:p>
          <a:p>
            <a:pPr>
              <a:buFont typeface="Wingdings" pitchFamily="2" charset="2"/>
              <a:buNone/>
            </a:pPr>
            <a:r>
              <a:rPr lang="tr-TR" sz="2600" b="1"/>
              <a:t>NODEPTR </a:t>
            </a:r>
            <a:r>
              <a:rPr lang="en-US" sz="2600" b="1"/>
              <a:t>getnode(void)</a:t>
            </a:r>
          </a:p>
          <a:p>
            <a:pPr>
              <a:buFont typeface="Wingdings" pitchFamily="2" charset="2"/>
              <a:buNone/>
            </a:pPr>
            <a:r>
              <a:rPr lang="en-US" sz="2600" b="1"/>
              <a:t>{</a:t>
            </a:r>
          </a:p>
          <a:p>
            <a:pPr>
              <a:buFont typeface="Wingdings" pitchFamily="2" charset="2"/>
              <a:buNone/>
            </a:pPr>
            <a:r>
              <a:rPr lang="tr-TR" sz="2600" b="1"/>
              <a:t>	NODEPTR </a:t>
            </a:r>
            <a:r>
              <a:rPr lang="en-US" sz="2600" b="1"/>
              <a:t>p;</a:t>
            </a:r>
          </a:p>
          <a:p>
            <a:pPr>
              <a:buFont typeface="Wingdings" pitchFamily="2" charset="2"/>
              <a:buNone/>
            </a:pPr>
            <a:r>
              <a:rPr lang="tr-TR" sz="2600" b="1"/>
              <a:t>	</a:t>
            </a:r>
            <a:r>
              <a:rPr lang="en-US" sz="2600" b="1"/>
              <a:t>p = (</a:t>
            </a:r>
            <a:r>
              <a:rPr lang="tr-TR" sz="2600" b="1"/>
              <a:t>NODEPTR</a:t>
            </a:r>
            <a:r>
              <a:rPr lang="en-US" sz="2600" b="1"/>
              <a:t>) malloc(sizeof(</a:t>
            </a:r>
            <a:r>
              <a:rPr lang="tr-TR" sz="2600" b="1"/>
              <a:t>struct node</a:t>
            </a:r>
            <a:r>
              <a:rPr lang="en-US" sz="2600" b="1"/>
              <a:t>));</a:t>
            </a:r>
          </a:p>
          <a:p>
            <a:pPr>
              <a:buFont typeface="Wingdings" pitchFamily="2" charset="2"/>
              <a:buNone/>
            </a:pPr>
            <a:r>
              <a:rPr lang="tr-TR" sz="2600" b="1"/>
              <a:t>	</a:t>
            </a:r>
            <a:r>
              <a:rPr lang="en-US" sz="2600" b="1"/>
              <a:t>return p;</a:t>
            </a:r>
          </a:p>
          <a:p>
            <a:pPr>
              <a:buFont typeface="Wingdings" pitchFamily="2" charset="2"/>
              <a:buNone/>
            </a:pPr>
            <a:r>
              <a:rPr lang="en-US" sz="2600" b="1"/>
              <a:t>}</a:t>
            </a:r>
            <a:endParaRPr lang="en-US" sz="2600"/>
          </a:p>
          <a:p>
            <a:endParaRPr lang="en-US" sz="2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 STRUCTURES AND BASIC FUNCTIONS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pPr indent="20638"/>
            <a:r>
              <a:rPr lang="en-US"/>
              <a:t>When a new node is no longer used (e.g. to be deleted from the list) the following function,</a:t>
            </a:r>
            <a:r>
              <a:rPr lang="tr-TR"/>
              <a:t> </a:t>
            </a:r>
            <a:r>
              <a:rPr lang="en-US" b="1" i="1"/>
              <a:t>freenode</a:t>
            </a:r>
            <a:r>
              <a:rPr lang="en-US"/>
              <a:t>, can be used to release the node back to the memory.</a:t>
            </a:r>
          </a:p>
          <a:p>
            <a:pPr indent="20638">
              <a:buFont typeface="Wingdings" pitchFamily="2" charset="2"/>
              <a:buNone/>
            </a:pPr>
            <a:r>
              <a:rPr lang="en-US" b="1"/>
              <a:t>void freenode(</a:t>
            </a:r>
            <a:r>
              <a:rPr lang="tr-TR" b="1"/>
              <a:t>NODEPTR </a:t>
            </a:r>
            <a:r>
              <a:rPr lang="en-US" b="1"/>
              <a:t>p)</a:t>
            </a:r>
          </a:p>
          <a:p>
            <a:pPr indent="20638">
              <a:buFont typeface="Wingdings" pitchFamily="2" charset="2"/>
              <a:buNone/>
            </a:pPr>
            <a:r>
              <a:rPr lang="en-US" b="1"/>
              <a:t>{</a:t>
            </a:r>
          </a:p>
          <a:p>
            <a:pPr indent="20638">
              <a:buFont typeface="Wingdings" pitchFamily="2" charset="2"/>
              <a:buNone/>
            </a:pPr>
            <a:r>
              <a:rPr lang="tr-TR" b="1"/>
              <a:t>	</a:t>
            </a:r>
            <a:r>
              <a:rPr lang="en-US" b="1"/>
              <a:t>free(p);</a:t>
            </a:r>
          </a:p>
          <a:p>
            <a:pPr indent="20638">
              <a:buFont typeface="Wingdings" pitchFamily="2" charset="2"/>
              <a:buNone/>
            </a:pPr>
            <a:r>
              <a:rPr lang="en-US" b="1"/>
              <a:t>}</a:t>
            </a:r>
            <a:endParaRPr lang="en-US"/>
          </a:p>
          <a:p>
            <a:pPr indent="20638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FUNCTIONS FOR LINEAR LINKED LISTS</a:t>
            </a:r>
            <a:endParaRPr lang="en-US" b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r>
              <a:rPr lang="en-US"/>
              <a:t>The following functions </a:t>
            </a:r>
            <a:r>
              <a:rPr lang="en-US" b="1" i="1"/>
              <a:t>insertafter(p,x) </a:t>
            </a:r>
            <a:r>
              <a:rPr lang="en-US"/>
              <a:t>and </a:t>
            </a:r>
            <a:r>
              <a:rPr lang="en-US" b="1" i="1"/>
              <a:t>delafter(p,px) </a:t>
            </a:r>
            <a:r>
              <a:rPr lang="en-US"/>
              <a:t>are primitive functions that can be</a:t>
            </a:r>
            <a:r>
              <a:rPr lang="tr-TR"/>
              <a:t> </a:t>
            </a:r>
            <a:r>
              <a:rPr lang="en-US"/>
              <a:t>used for the dynamic implementation of a linked list. Assume that </a:t>
            </a:r>
            <a:r>
              <a:rPr lang="tr-TR" b="1" i="1"/>
              <a:t>list</a:t>
            </a:r>
            <a:r>
              <a:rPr lang="en-US" b="1" i="1"/>
              <a:t> </a:t>
            </a:r>
            <a:r>
              <a:rPr lang="en-US"/>
              <a:t>is a pointer variable</a:t>
            </a:r>
            <a:r>
              <a:rPr lang="tr-TR"/>
              <a:t> </a:t>
            </a:r>
            <a:r>
              <a:rPr lang="en-US"/>
              <a:t>pointing the first node of a list (if any) and equals </a:t>
            </a:r>
            <a:r>
              <a:rPr lang="en-US" b="1" i="1"/>
              <a:t>NULL </a:t>
            </a:r>
            <a:r>
              <a:rPr lang="en-US"/>
              <a:t>in the case of an empty list.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39750" y="404813"/>
            <a:ext cx="6769100" cy="5216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/>
              <a:t>void insertafter(</a:t>
            </a:r>
            <a:r>
              <a:rPr lang="tr-TR" sz="2800" b="1"/>
              <a:t>NODEPTR </a:t>
            </a:r>
            <a:r>
              <a:rPr lang="en-US" sz="2800" b="1"/>
              <a:t>p, int x)</a:t>
            </a:r>
          </a:p>
          <a:p>
            <a:r>
              <a:rPr lang="en-US" sz="2800" b="1"/>
              <a:t>{</a:t>
            </a:r>
          </a:p>
          <a:p>
            <a:r>
              <a:rPr lang="tr-TR" sz="2800" b="1"/>
              <a:t>NODEPTR </a:t>
            </a:r>
            <a:r>
              <a:rPr lang="en-US" sz="2800" b="1"/>
              <a:t>q;</a:t>
            </a:r>
          </a:p>
          <a:p>
            <a:r>
              <a:rPr lang="en-US" sz="2800" b="1"/>
              <a:t>if(p == NULL){</a:t>
            </a:r>
          </a:p>
          <a:p>
            <a:r>
              <a:rPr lang="tr-TR" sz="2800" b="1"/>
              <a:t>	</a:t>
            </a:r>
            <a:r>
              <a:rPr lang="en-US" sz="2800" b="1"/>
              <a:t>printf("void insertion\n");</a:t>
            </a:r>
          </a:p>
          <a:p>
            <a:r>
              <a:rPr lang="tr-TR" sz="2800" b="1"/>
              <a:t>	exit(1)</a:t>
            </a:r>
            <a:r>
              <a:rPr lang="en-US" sz="2800" b="1"/>
              <a:t>;</a:t>
            </a:r>
          </a:p>
          <a:p>
            <a:r>
              <a:rPr lang="en-US" sz="2800" b="1"/>
              <a:t>}</a:t>
            </a:r>
          </a:p>
          <a:p>
            <a:r>
              <a:rPr lang="en-US" sz="2800" b="1"/>
              <a:t>q=getnode();</a:t>
            </a:r>
          </a:p>
          <a:p>
            <a:r>
              <a:rPr lang="en-US" sz="2800" b="1"/>
              <a:t>q-&gt;info = x;</a:t>
            </a:r>
          </a:p>
          <a:p>
            <a:r>
              <a:rPr lang="en-US" sz="2800" b="1"/>
              <a:t>q-&gt;next = p-&gt;next;</a:t>
            </a:r>
          </a:p>
          <a:p>
            <a:r>
              <a:rPr lang="en-US" sz="2800" b="1"/>
              <a:t>p-&gt;next = q;</a:t>
            </a:r>
          </a:p>
          <a:p>
            <a:r>
              <a:rPr lang="en-US" sz="2800" b="1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71550" y="836613"/>
            <a:ext cx="5903913" cy="44735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void delafter(</a:t>
            </a:r>
            <a:r>
              <a:rPr lang="tr-TR" sz="2400" b="1"/>
              <a:t>NODEPTR </a:t>
            </a:r>
            <a:r>
              <a:rPr lang="en-US" sz="2400" b="1"/>
              <a:t>p</a:t>
            </a:r>
            <a:r>
              <a:rPr lang="en-US"/>
              <a:t> </a:t>
            </a:r>
            <a:r>
              <a:rPr lang="en-US" sz="2400" b="1"/>
              <a:t>, int *px)</a:t>
            </a:r>
          </a:p>
          <a:p>
            <a:r>
              <a:rPr lang="en-US" sz="2400" b="1"/>
              <a:t>{</a:t>
            </a:r>
          </a:p>
          <a:p>
            <a:r>
              <a:rPr lang="tr-TR" sz="2400" b="1"/>
              <a:t>NODEPTR q</a:t>
            </a:r>
            <a:r>
              <a:rPr lang="en-US" sz="2400" b="1"/>
              <a:t>;</a:t>
            </a:r>
          </a:p>
          <a:p>
            <a:r>
              <a:rPr lang="en-US" sz="2400" b="1"/>
              <a:t>if((p == NULL) || (p-&gt;next == NULL)){</a:t>
            </a:r>
          </a:p>
          <a:p>
            <a:r>
              <a:rPr lang="tr-TR" sz="2400" b="1"/>
              <a:t>	</a:t>
            </a:r>
            <a:r>
              <a:rPr lang="en-US" sz="2400" b="1"/>
              <a:t>printf("void deletion\n");</a:t>
            </a:r>
          </a:p>
          <a:p>
            <a:r>
              <a:rPr lang="tr-TR" sz="2400" b="1"/>
              <a:t>	exit(1)</a:t>
            </a:r>
            <a:r>
              <a:rPr lang="en-US" sz="2400" b="1"/>
              <a:t>;</a:t>
            </a:r>
          </a:p>
          <a:p>
            <a:r>
              <a:rPr lang="en-US" sz="2400" b="1"/>
              <a:t>}</a:t>
            </a:r>
          </a:p>
          <a:p>
            <a:r>
              <a:rPr lang="en-US" sz="2400" b="1"/>
              <a:t>q = p-&gt;next;</a:t>
            </a:r>
          </a:p>
          <a:p>
            <a:r>
              <a:rPr lang="en-US" sz="2400" b="1"/>
              <a:t>*px = q-&gt;info;</a:t>
            </a:r>
          </a:p>
          <a:p>
            <a:r>
              <a:rPr lang="en-US" sz="2400" b="1"/>
              <a:t>p-&gt;next = q-&gt;next;</a:t>
            </a:r>
          </a:p>
          <a:p>
            <a:r>
              <a:rPr lang="en-US" sz="2400" b="1"/>
              <a:t>freenode(q);</a:t>
            </a:r>
          </a:p>
          <a:p>
            <a:r>
              <a:rPr lang="en-US" sz="2400" b="1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Searching through the linked list.</a:t>
            </a:r>
            <a:endParaRPr lang="en-US" b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r>
              <a:rPr lang="en-US"/>
              <a:t>The following function searches through the linked list and returns a pointer the first</a:t>
            </a:r>
            <a:r>
              <a:rPr lang="tr-TR"/>
              <a:t> </a:t>
            </a:r>
            <a:r>
              <a:rPr lang="en-US"/>
              <a:t>occurrence of the search key or returns NULL pointer if the search key is not in the list. Note that</a:t>
            </a:r>
            <a:r>
              <a:rPr lang="tr-TR"/>
              <a:t> </a:t>
            </a:r>
            <a:r>
              <a:rPr lang="en-US"/>
              <a:t>the linked list contains integer data items.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Adding an Element to the front of a Linked List</a:t>
            </a:r>
            <a:endParaRPr 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idx="1"/>
          </p:nvPr>
        </p:nvGraphicFramePr>
        <p:xfrm>
          <a:off x="1189038" y="2708275"/>
          <a:ext cx="6407150" cy="1165225"/>
        </p:xfrm>
        <a:graphic>
          <a:graphicData uri="http://schemas.openxmlformats.org/presentationml/2006/ole">
            <p:oleObj spid="_x0000_s9220" name="RFFlow" r:id="rId3" imgW="3168000" imgH="576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71550" y="981075"/>
            <a:ext cx="6842125" cy="41084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/>
              <a:t>NODEPTR </a:t>
            </a:r>
            <a:r>
              <a:rPr lang="en-US" sz="2400"/>
              <a:t>searchList(</a:t>
            </a:r>
            <a:r>
              <a:rPr lang="tr-TR" sz="2400"/>
              <a:t>NODEPTR </a:t>
            </a:r>
            <a:r>
              <a:rPr lang="en-US" sz="2400"/>
              <a:t>plist, int key)</a:t>
            </a:r>
          </a:p>
          <a:p>
            <a:r>
              <a:rPr lang="en-US" sz="2400"/>
              <a:t>{</a:t>
            </a:r>
          </a:p>
          <a:p>
            <a:pPr lvl="1"/>
            <a:r>
              <a:rPr lang="tr-TR" sz="2400"/>
              <a:t>NODEPTR p</a:t>
            </a:r>
            <a:r>
              <a:rPr lang="en-US" sz="2400"/>
              <a:t>;</a:t>
            </a:r>
          </a:p>
          <a:p>
            <a:pPr lvl="1"/>
            <a:r>
              <a:rPr lang="en-US" sz="2400"/>
              <a:t>p = plist;</a:t>
            </a:r>
          </a:p>
          <a:p>
            <a:pPr lvl="1"/>
            <a:r>
              <a:rPr lang="en-US" sz="2400"/>
              <a:t>while(p != NULL){</a:t>
            </a:r>
          </a:p>
          <a:p>
            <a:pPr lvl="2"/>
            <a:r>
              <a:rPr lang="en-US" sz="2400"/>
              <a:t>if(p-&gt;info == key)</a:t>
            </a:r>
          </a:p>
          <a:p>
            <a:pPr lvl="3"/>
            <a:r>
              <a:rPr lang="en-US" sz="2400"/>
              <a:t>return p;</a:t>
            </a:r>
          </a:p>
          <a:p>
            <a:pPr lvl="2"/>
            <a:r>
              <a:rPr lang="en-US" sz="2400"/>
              <a:t>p = p-&gt;next;</a:t>
            </a:r>
          </a:p>
          <a:p>
            <a:pPr lvl="1"/>
            <a:r>
              <a:rPr lang="en-US" sz="2400"/>
              <a:t>}</a:t>
            </a:r>
          </a:p>
          <a:p>
            <a:pPr lvl="1"/>
            <a:r>
              <a:rPr lang="en-US" sz="2400"/>
              <a:t>return NULL;</a:t>
            </a:r>
          </a:p>
          <a:p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Displaying the linked list elements</a:t>
            </a:r>
            <a:endParaRPr lang="en-US" b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CC99"/>
          </a:solidFill>
        </p:spPr>
        <p:txBody>
          <a:bodyPr/>
          <a:lstStyle/>
          <a:p>
            <a:r>
              <a:rPr lang="en-US" sz="2600" dirty="0"/>
              <a:t>Write a function to display the student with highest </a:t>
            </a:r>
            <a:r>
              <a:rPr lang="en-US" sz="2600" dirty="0" smtClean="0"/>
              <a:t>GPA </a:t>
            </a:r>
            <a:r>
              <a:rPr lang="en-US" sz="2600" dirty="0"/>
              <a:t>in a linked list containing</a:t>
            </a:r>
            <a:r>
              <a:rPr lang="tr-TR" sz="2600" dirty="0"/>
              <a:t> </a:t>
            </a:r>
            <a:r>
              <a:rPr lang="en-US" sz="2600" dirty="0"/>
              <a:t>student data. Use the following node structure for your linked list.</a:t>
            </a:r>
            <a:endParaRPr lang="tr-TR" sz="2600" dirty="0"/>
          </a:p>
          <a:p>
            <a:pPr lvl="1">
              <a:buFont typeface="Wingdings" pitchFamily="2" charset="2"/>
              <a:buNone/>
            </a:pPr>
            <a:endParaRPr lang="tr-TR" sz="2200" dirty="0"/>
          </a:p>
          <a:p>
            <a:pPr lvl="1">
              <a:buFont typeface="Wingdings" pitchFamily="2" charset="2"/>
              <a:buNone/>
            </a:pPr>
            <a:r>
              <a:rPr lang="en-US" sz="2400" dirty="0" err="1"/>
              <a:t>struct</a:t>
            </a:r>
            <a:r>
              <a:rPr lang="en-US" sz="2400" dirty="0"/>
              <a:t> node{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stdNo</a:t>
            </a:r>
            <a:r>
              <a:rPr lang="en-US" sz="2400" dirty="0"/>
              <a:t>;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/>
              <a:t>float </a:t>
            </a:r>
            <a:r>
              <a:rPr lang="en-US" sz="2400" dirty="0" smtClean="0"/>
              <a:t>GPA</a:t>
            </a:r>
            <a:r>
              <a:rPr lang="en-US" sz="2400" dirty="0"/>
              <a:t>;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 err="1"/>
              <a:t>struct</a:t>
            </a:r>
            <a:r>
              <a:rPr lang="en-US" sz="2400" dirty="0"/>
              <a:t> node *next;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};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node </a:t>
            </a:r>
            <a:r>
              <a:rPr lang="tr-TR" sz="2400" dirty="0"/>
              <a:t>*NODEPTR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827088" y="549275"/>
            <a:ext cx="6624637" cy="55848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DisplayMax</a:t>
            </a:r>
            <a:r>
              <a:rPr lang="en-US" dirty="0"/>
              <a:t>(</a:t>
            </a:r>
            <a:r>
              <a:rPr lang="tr-TR" dirty="0"/>
              <a:t>NODEPTR </a:t>
            </a:r>
            <a:r>
              <a:rPr lang="en-US" dirty="0" err="1"/>
              <a:t>plist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tr-TR" dirty="0"/>
              <a:t>NODEPTR p</a:t>
            </a:r>
            <a:r>
              <a:rPr lang="en-US" dirty="0"/>
              <a:t>;</a:t>
            </a:r>
          </a:p>
          <a:p>
            <a:r>
              <a:rPr lang="en-US" dirty="0"/>
              <a:t>float </a:t>
            </a:r>
            <a:r>
              <a:rPr lang="en-US" dirty="0" err="1" smtClean="0"/>
              <a:t>maxGPA</a:t>
            </a:r>
            <a:r>
              <a:rPr lang="en-US" dirty="0"/>
              <a:t>=-1.0;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maxStdNo</a:t>
            </a:r>
            <a:r>
              <a:rPr lang="en-US" dirty="0"/>
              <a:t>;</a:t>
            </a:r>
          </a:p>
          <a:p>
            <a:r>
              <a:rPr lang="en-US" dirty="0"/>
              <a:t>p = </a:t>
            </a:r>
            <a:r>
              <a:rPr lang="en-US" dirty="0" err="1"/>
              <a:t>plist</a:t>
            </a:r>
            <a:r>
              <a:rPr lang="en-US" dirty="0"/>
              <a:t>; /*current node*/</a:t>
            </a:r>
          </a:p>
          <a:p>
            <a:r>
              <a:rPr lang="en-US" dirty="0"/>
              <a:t>if(p == NULL){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(“no node/data is available in the list\n”);</a:t>
            </a:r>
          </a:p>
          <a:p>
            <a:pPr lvl="1"/>
            <a:r>
              <a:rPr lang="en-US" dirty="0"/>
              <a:t>return;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do{</a:t>
            </a:r>
          </a:p>
          <a:p>
            <a:pPr lvl="1"/>
            <a:r>
              <a:rPr lang="en-US" dirty="0"/>
              <a:t>if(p-</a:t>
            </a:r>
            <a:r>
              <a:rPr lang="en-US" dirty="0" smtClean="0"/>
              <a:t>&gt;GPA </a:t>
            </a:r>
            <a:r>
              <a:rPr lang="en-US" dirty="0"/>
              <a:t>&gt; </a:t>
            </a:r>
            <a:r>
              <a:rPr lang="en-US" dirty="0" err="1" smtClean="0"/>
              <a:t>maxGPA</a:t>
            </a:r>
            <a:r>
              <a:rPr lang="en-US" dirty="0"/>
              <a:t>){</a:t>
            </a:r>
          </a:p>
          <a:p>
            <a:pPr lvl="2"/>
            <a:r>
              <a:rPr lang="en-US" dirty="0" err="1" smtClean="0"/>
              <a:t>maxGPA</a:t>
            </a:r>
            <a:r>
              <a:rPr lang="en-US" dirty="0" smtClean="0"/>
              <a:t> </a:t>
            </a:r>
            <a:r>
              <a:rPr lang="en-US" dirty="0"/>
              <a:t>= p-</a:t>
            </a:r>
            <a:r>
              <a:rPr lang="en-US" dirty="0" smtClean="0"/>
              <a:t>&gt;GPA</a:t>
            </a:r>
            <a:r>
              <a:rPr lang="en-US" dirty="0"/>
              <a:t>;</a:t>
            </a:r>
          </a:p>
          <a:p>
            <a:pPr lvl="2"/>
            <a:r>
              <a:rPr lang="en-US" dirty="0" err="1" smtClean="0"/>
              <a:t>maxStdNo</a:t>
            </a:r>
            <a:r>
              <a:rPr lang="en-US" dirty="0" smtClean="0"/>
              <a:t> </a:t>
            </a:r>
            <a:r>
              <a:rPr lang="en-US" dirty="0"/>
              <a:t>= p-&gt;</a:t>
            </a:r>
            <a:r>
              <a:rPr lang="en-US" dirty="0" err="1" smtClean="0"/>
              <a:t>stdNo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p = p-&gt;next;</a:t>
            </a:r>
          </a:p>
          <a:p>
            <a:r>
              <a:rPr lang="en-US" dirty="0"/>
              <a:t>} while(p!= NULL);</a:t>
            </a:r>
          </a:p>
          <a:p>
            <a:r>
              <a:rPr lang="en-US" dirty="0" err="1"/>
              <a:t>printf</a:t>
            </a:r>
            <a:r>
              <a:rPr lang="en-US" dirty="0"/>
              <a:t>(“The student number with max </a:t>
            </a:r>
            <a:r>
              <a:rPr lang="en-US" dirty="0" smtClean="0"/>
              <a:t>GPA</a:t>
            </a:r>
            <a:r>
              <a:rPr lang="en-US" dirty="0"/>
              <a:t>: %d\n”, </a:t>
            </a:r>
            <a:r>
              <a:rPr lang="en-US" dirty="0" err="1" smtClean="0"/>
              <a:t>maxStdNo</a:t>
            </a:r>
            <a:r>
              <a:rPr lang="en-US" dirty="0"/>
              <a:t>);</a:t>
            </a:r>
          </a:p>
          <a:p>
            <a:r>
              <a:rPr lang="en-US" dirty="0" err="1"/>
              <a:t>printf</a:t>
            </a:r>
            <a:r>
              <a:rPr lang="en-US" dirty="0"/>
              <a:t>(“The student’s </a:t>
            </a:r>
            <a:r>
              <a:rPr lang="en-US" dirty="0" smtClean="0"/>
              <a:t>GPA</a:t>
            </a:r>
            <a:r>
              <a:rPr lang="en-US" dirty="0"/>
              <a:t>: </a:t>
            </a:r>
            <a:r>
              <a:rPr lang="en-US" dirty="0" smtClean="0"/>
              <a:t>%f\n</a:t>
            </a:r>
            <a:r>
              <a:rPr lang="en-US" dirty="0"/>
              <a:t>”, </a:t>
            </a:r>
            <a:r>
              <a:rPr lang="en-US" dirty="0" err="1" smtClean="0"/>
              <a:t>maxGPA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Some Notations for use in algorithm (Not in C programs)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marL="266700" indent="-266700"/>
            <a:r>
              <a:rPr lang="tr-TR" i="1"/>
              <a:t>p</a:t>
            </a:r>
            <a:r>
              <a:rPr lang="tr-TR"/>
              <a:t>: is a pointer</a:t>
            </a:r>
          </a:p>
          <a:p>
            <a:pPr marL="266700" indent="-266700"/>
            <a:r>
              <a:rPr lang="tr-TR" i="1"/>
              <a:t>node(p)</a:t>
            </a:r>
            <a:r>
              <a:rPr lang="tr-TR"/>
              <a:t>: the node pointed to by </a:t>
            </a:r>
            <a:r>
              <a:rPr lang="tr-TR" i="1"/>
              <a:t>p</a:t>
            </a:r>
          </a:p>
          <a:p>
            <a:pPr marL="266700" indent="-266700"/>
            <a:r>
              <a:rPr lang="tr-TR" i="1"/>
              <a:t>info(p)</a:t>
            </a:r>
            <a:r>
              <a:rPr lang="tr-TR"/>
              <a:t>: the information portion of the node</a:t>
            </a:r>
          </a:p>
          <a:p>
            <a:pPr marL="266700" indent="-266700"/>
            <a:r>
              <a:rPr lang="tr-TR" i="1"/>
              <a:t>next(p)</a:t>
            </a:r>
            <a:r>
              <a:rPr lang="tr-TR"/>
              <a:t>: the next address portion of the node</a:t>
            </a:r>
          </a:p>
          <a:p>
            <a:pPr marL="266700" indent="-266700"/>
            <a:r>
              <a:rPr lang="tr-TR" i="1"/>
              <a:t>getnode()</a:t>
            </a:r>
            <a:r>
              <a:rPr lang="tr-TR"/>
              <a:t>: obtains an empty node</a:t>
            </a:r>
          </a:p>
          <a:p>
            <a:pPr marL="266700" indent="-266700"/>
            <a:r>
              <a:rPr lang="tr-TR" i="1"/>
              <a:t>freenode(p)</a:t>
            </a:r>
            <a:r>
              <a:rPr lang="tr-TR"/>
              <a:t>: makes </a:t>
            </a:r>
            <a:r>
              <a:rPr lang="tr-TR" i="1"/>
              <a:t>node(p) </a:t>
            </a:r>
            <a:r>
              <a:rPr lang="tr-TR"/>
              <a:t>available for reuse even if the value of the pointer </a:t>
            </a:r>
            <a:r>
              <a:rPr lang="tr-TR" i="1"/>
              <a:t>p</a:t>
            </a:r>
            <a:r>
              <a:rPr lang="tr-TR"/>
              <a:t> is changed.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Adding an Element to the front of a Linked List</a:t>
            </a:r>
            <a:endParaRPr lang="en-US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ph idx="1"/>
          </p:nvPr>
        </p:nvGraphicFramePr>
        <p:xfrm>
          <a:off x="735013" y="1628775"/>
          <a:ext cx="7564437" cy="2751138"/>
        </p:xfrm>
        <a:graphic>
          <a:graphicData uri="http://schemas.openxmlformats.org/presentationml/2006/ole">
            <p:oleObj spid="_x0000_s11267" name="RFFlow" r:id="rId3" imgW="3960000" imgH="1440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Adding an Element to the front of a Linked List</a:t>
            </a:r>
            <a:endParaRPr lang="en-US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ph idx="1"/>
          </p:nvPr>
        </p:nvGraphicFramePr>
        <p:xfrm>
          <a:off x="735013" y="1628775"/>
          <a:ext cx="7564437" cy="2751138"/>
        </p:xfrm>
        <a:graphic>
          <a:graphicData uri="http://schemas.openxmlformats.org/presentationml/2006/ole">
            <p:oleObj spid="_x0000_s12291" name="RFFlow" r:id="rId3" imgW="3960000" imgH="1440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Adding an Element to the front of a Linked List</a:t>
            </a:r>
            <a:endParaRPr lang="en-US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ph idx="1"/>
          </p:nvPr>
        </p:nvGraphicFramePr>
        <p:xfrm>
          <a:off x="927100" y="1628775"/>
          <a:ext cx="7207250" cy="2751138"/>
        </p:xfrm>
        <a:graphic>
          <a:graphicData uri="http://schemas.openxmlformats.org/presentationml/2006/ole">
            <p:oleObj spid="_x0000_s13315" name="RFFlow" r:id="rId3" imgW="3960000" imgH="1512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Adding an Element to the front of a Linked List</a:t>
            </a:r>
            <a:endParaRPr lang="en-US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ph idx="1"/>
          </p:nvPr>
        </p:nvGraphicFramePr>
        <p:xfrm>
          <a:off x="962025" y="1735138"/>
          <a:ext cx="7108825" cy="2538412"/>
        </p:xfrm>
        <a:graphic>
          <a:graphicData uri="http://schemas.openxmlformats.org/presentationml/2006/ole">
            <p:oleObj spid="_x0000_s14339" name="RFFlow" r:id="rId3" imgW="4032000" imgH="1440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D64AC529BEE4FA4E19682424A209A" ma:contentTypeVersion="8" ma:contentTypeDescription="Create a new document." ma:contentTypeScope="" ma:versionID="f413c91faf97cc29d7aaeed02a4132c2">
  <xsd:schema xmlns:xsd="http://www.w3.org/2001/XMLSchema" xmlns:xs="http://www.w3.org/2001/XMLSchema" xmlns:p="http://schemas.microsoft.com/office/2006/metadata/properties" xmlns:ns2="16d1c654-4c1f-42ed-8b7a-3dbd6d115af0" targetNamespace="http://schemas.microsoft.com/office/2006/metadata/properties" ma:root="true" ma:fieldsID="aed4113fb646bef3253c6514e8043a4c" ns2:_="">
    <xsd:import namespace="16d1c654-4c1f-42ed-8b7a-3dbd6d115a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1c654-4c1f-42ed-8b7a-3dbd6d115a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7CFA9-865E-4381-9873-79B55741B1F8}"/>
</file>

<file path=customXml/itemProps2.xml><?xml version="1.0" encoding="utf-8"?>
<ds:datastoreItem xmlns:ds="http://schemas.openxmlformats.org/officeDocument/2006/customXml" ds:itemID="{9A343A44-3286-40CC-913E-202B0A514885}"/>
</file>

<file path=customXml/itemProps3.xml><?xml version="1.0" encoding="utf-8"?>
<ds:datastoreItem xmlns:ds="http://schemas.openxmlformats.org/officeDocument/2006/customXml" ds:itemID="{B7F1B85B-6EE2-41F9-92EE-4904B6A4704C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267</TotalTime>
  <Words>1635</Words>
  <Application>Microsoft Office PowerPoint</Application>
  <PresentationFormat>On-screen Show (4:3)</PresentationFormat>
  <Paragraphs>236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Network</vt:lpstr>
      <vt:lpstr>RFFlow</vt:lpstr>
      <vt:lpstr>Linked Lists</vt:lpstr>
      <vt:lpstr>Linked Lists</vt:lpstr>
      <vt:lpstr>Linked Lists</vt:lpstr>
      <vt:lpstr>Adding an Element to the front of a Linked List</vt:lpstr>
      <vt:lpstr>Some Notations for use in algorithm (Not in C programs)</vt:lpstr>
      <vt:lpstr>Adding an Element to the front of a Linked List</vt:lpstr>
      <vt:lpstr>Adding an Element to the front of a Linked List</vt:lpstr>
      <vt:lpstr>Adding an Element to the front of a Linked List</vt:lpstr>
      <vt:lpstr>Adding an Element to the front of a Linked List</vt:lpstr>
      <vt:lpstr>Adding an Element to the front of a Linked List</vt:lpstr>
      <vt:lpstr>Removing an Element from the front of a Linked List</vt:lpstr>
      <vt:lpstr>Removing an Element from the front of a Linked List</vt:lpstr>
      <vt:lpstr>Removing an Element from the front of a Linked List</vt:lpstr>
      <vt:lpstr>Removing an Element from the front of a Linked List</vt:lpstr>
      <vt:lpstr>Removing an Element from the front of a Linked List</vt:lpstr>
      <vt:lpstr>Removing an Element from the front of a Linked List</vt:lpstr>
      <vt:lpstr>Linked List Implementation of Stacks – PUSH(S,X)</vt:lpstr>
      <vt:lpstr>Linked List Implementation of Stacks – POP(S)</vt:lpstr>
      <vt:lpstr>Linked List Implemantation of QUEUES</vt:lpstr>
      <vt:lpstr>Linked List Implemantation of QUEUES</vt:lpstr>
      <vt:lpstr>Linked List Implemantation of QUEUES</vt:lpstr>
      <vt:lpstr>Linked List as a Data Structure</vt:lpstr>
      <vt:lpstr>Element x is inserted between the third an fourth elements in an array</vt:lpstr>
      <vt:lpstr>Inserting an item x into a list after a node pointed to by p</vt:lpstr>
      <vt:lpstr>Inserting an item x into a list after a node pointed to by p</vt:lpstr>
      <vt:lpstr>Deleting an item x from a list after a node pointed to by p</vt:lpstr>
      <vt:lpstr>Deleting an item x from a list after a node pointed to by p</vt:lpstr>
      <vt:lpstr>LINKED LISTS USING DYNAMIC VARIABLES</vt:lpstr>
      <vt:lpstr>ALLOCATING AND FREEING DYNAMIC VARIABLES</vt:lpstr>
      <vt:lpstr>ALLOCATING AND FREEING DYNAMIC VARIABLES</vt:lpstr>
      <vt:lpstr>Question:What is the output of the following lines?</vt:lpstr>
      <vt:lpstr>malloc() and free()</vt:lpstr>
      <vt:lpstr>LINKED LISTS STRUCTURES AND BASIC FUNCTIONS</vt:lpstr>
      <vt:lpstr>LINKED LISTS STRUCTURES AND BASIC FUNCTIONS</vt:lpstr>
      <vt:lpstr>LINKED LISTS STRUCTURES AND BASIC FUNCTIONS</vt:lpstr>
      <vt:lpstr>PRIMITIVE FUNCTIONS FOR LINEAR LINKED LISTS</vt:lpstr>
      <vt:lpstr>Slide 37</vt:lpstr>
      <vt:lpstr>Slide 38</vt:lpstr>
      <vt:lpstr>Searching through the linked list.</vt:lpstr>
      <vt:lpstr>Slide 40</vt:lpstr>
      <vt:lpstr>Displaying the linked list elements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DAN Vournpheng</dc:creator>
  <cp:lastModifiedBy>DAN Vournpheng</cp:lastModifiedBy>
  <cp:revision>39</cp:revision>
  <dcterms:created xsi:type="dcterms:W3CDTF">2007-04-01T11:47:41Z</dcterms:created>
  <dcterms:modified xsi:type="dcterms:W3CDTF">2012-07-25T00:59:20Z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0x01010095FD64AC529BEE4FA4E19682424A209A</vt:lpwstr>
  </property>
</Properties>
</file>