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3448B29-EA0D-439E-A234-E4B3E852E4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2F795-1835-4AAD-A798-4FD9904892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8D34D-438D-494E-B4FF-71F933D72A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4BCE7-7638-45A2-A97C-986CDF7B39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E6B48-7601-4477-9C25-7C7D12B9C9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1836B-8051-4D85-97B6-4CCE849608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A3721-A79E-4ED8-A43B-6960F01666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DF26-17AF-4AE5-A347-5BB8FFDF64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5B548-FF5A-4996-887F-C9E4B9B9CE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890C-2983-4EB7-95F7-C0CD15C4D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4C61A-D794-4D88-81C6-B50A372612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BD320BB-2365-4B69-8F32-144142E06A9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Circular Linked List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Data Structures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tr-TR" dirty="0" smtClean="0"/>
              <a:t>Algorithms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LIST with header node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77788">
              <a:lnSpc>
                <a:spcPct val="80000"/>
              </a:lnSpc>
            </a:pPr>
            <a:r>
              <a:rPr lang="en-US" sz="2600"/>
              <a:t>The header node in a circular list can be specified by a</a:t>
            </a:r>
            <a:r>
              <a:rPr lang="tr-TR" sz="2600"/>
              <a:t> </a:t>
            </a:r>
            <a:r>
              <a:rPr lang="en-US" sz="2600" b="1" i="1"/>
              <a:t>sentinel value </a:t>
            </a:r>
            <a:r>
              <a:rPr lang="en-US" sz="2600"/>
              <a:t>or a dedicated </a:t>
            </a:r>
            <a:r>
              <a:rPr lang="en-US" sz="2600" b="1" i="1"/>
              <a:t>flag</a:t>
            </a:r>
            <a:r>
              <a:rPr lang="en-US" sz="2600"/>
              <a:t>:</a:t>
            </a:r>
          </a:p>
          <a:p>
            <a:pPr indent="-77788">
              <a:lnSpc>
                <a:spcPct val="80000"/>
              </a:lnSpc>
            </a:pPr>
            <a:r>
              <a:rPr lang="en-US" sz="2600" b="1" i="1"/>
              <a:t>Header Node with Sentinel: </a:t>
            </a:r>
            <a:r>
              <a:rPr lang="en-US" sz="2600"/>
              <a:t>Assume that info part contains positive integers. Therefore the info</a:t>
            </a:r>
            <a:r>
              <a:rPr lang="tr-TR" sz="2600"/>
              <a:t> </a:t>
            </a:r>
            <a:r>
              <a:rPr lang="en-US" sz="2600"/>
              <a:t>part of a header node can be -1. The following circular list is an example for a sentinel used to</a:t>
            </a:r>
            <a:r>
              <a:rPr lang="tr-TR" sz="2600"/>
              <a:t> </a:t>
            </a:r>
            <a:r>
              <a:rPr lang="en-US" sz="2600"/>
              <a:t>represent the header node:</a:t>
            </a:r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struct node{</a:t>
            </a:r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r>
              <a:rPr lang="tr-TR" sz="2600" b="1"/>
              <a:t>		</a:t>
            </a:r>
            <a:r>
              <a:rPr lang="en-US" sz="2600" b="1"/>
              <a:t>int info;</a:t>
            </a:r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r>
              <a:rPr lang="tr-TR" sz="2600" b="1"/>
              <a:t>		</a:t>
            </a:r>
            <a:r>
              <a:rPr lang="en-US" sz="2600" b="1"/>
              <a:t>struct node *next;</a:t>
            </a:r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};</a:t>
            </a:r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typedef struct node </a:t>
            </a:r>
            <a:r>
              <a:rPr lang="tr-TR" sz="2600" b="1"/>
              <a:t>*NODEPTR</a:t>
            </a:r>
            <a:r>
              <a:rPr lang="en-US" sz="2600" b="1"/>
              <a:t>;</a:t>
            </a:r>
            <a:endParaRPr lang="en-US" sz="2600"/>
          </a:p>
          <a:p>
            <a:pPr indent="-77788">
              <a:lnSpc>
                <a:spcPct val="80000"/>
              </a:lnSpc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LIST with header node</a:t>
            </a:r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contrast="-22000"/>
          </a:blip>
          <a:srcRect/>
          <a:stretch>
            <a:fillRect/>
          </a:stretch>
        </p:blipFill>
        <p:spPr>
          <a:xfrm>
            <a:off x="457200" y="1719263"/>
            <a:ext cx="8229600" cy="3222625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LIST with header node</a:t>
            </a: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1113">
              <a:lnSpc>
                <a:spcPct val="90000"/>
              </a:lnSpc>
            </a:pPr>
            <a:r>
              <a:rPr lang="en-US" sz="2600" b="1" i="1"/>
              <a:t>Header Node with Flag: </a:t>
            </a:r>
            <a:r>
              <a:rPr lang="en-US" sz="2600"/>
              <a:t>In this case a extra variable called flag can be used to represent the</a:t>
            </a:r>
            <a:r>
              <a:rPr lang="tr-TR" sz="2600"/>
              <a:t> </a:t>
            </a:r>
            <a:r>
              <a:rPr lang="en-US" sz="2600"/>
              <a:t>header node. For example flag in the header node can be 1, where the flag is 0 for the other</a:t>
            </a:r>
            <a:r>
              <a:rPr lang="tr-TR" sz="2600"/>
              <a:t> </a:t>
            </a:r>
            <a:r>
              <a:rPr lang="en-US" sz="2600"/>
              <a:t>nodes.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/>
              <a:t>struct node{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int flag;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int info;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/>
              <a:t>struct node *next;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/>
              <a:t>};</a:t>
            </a:r>
          </a:p>
          <a:p>
            <a:pPr indent="11113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/>
              <a:t>typedef struct node </a:t>
            </a:r>
            <a:r>
              <a:rPr lang="tr-TR" sz="2600" b="1"/>
              <a:t>*NODEPTR</a:t>
            </a:r>
            <a:r>
              <a:rPr lang="en-US" sz="2600" b="1"/>
              <a:t>;</a:t>
            </a:r>
            <a:endParaRPr lang="en-US" sz="2600"/>
          </a:p>
          <a:p>
            <a:pPr indent="11113"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LIST with header node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contrast="-18000"/>
          </a:blip>
          <a:srcRect/>
          <a:stretch>
            <a:fillRect/>
          </a:stretch>
        </p:blipFill>
        <p:spPr>
          <a:xfrm>
            <a:off x="468313" y="2060575"/>
            <a:ext cx="8229600" cy="3941763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circular linked list with a header node, where each node contains the name,</a:t>
            </a:r>
            <a:r>
              <a:rPr lang="tr-TR"/>
              <a:t> </a:t>
            </a:r>
            <a:r>
              <a:rPr lang="en-US"/>
              <a:t>account number and the balance of a bank customer. The header node contains a sentinel</a:t>
            </a:r>
            <a:r>
              <a:rPr lang="tr-TR"/>
              <a:t> </a:t>
            </a:r>
            <a:r>
              <a:rPr lang="en-US"/>
              <a:t>account number to be -99.</a:t>
            </a:r>
          </a:p>
          <a:p>
            <a:r>
              <a:rPr lang="en-US" b="1"/>
              <a:t>(a) </a:t>
            </a:r>
            <a:r>
              <a:rPr lang="en-US"/>
              <a:t>Write an appropriate node structure definition for the circular linked list.</a:t>
            </a:r>
          </a:p>
          <a:p>
            <a:r>
              <a:rPr lang="en-US" b="1"/>
              <a:t>(b) </a:t>
            </a:r>
            <a:r>
              <a:rPr lang="en-US"/>
              <a:t>Write a function to display the full records of the customers with negative balance.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69580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a) struct node{</a:t>
            </a:r>
          </a:p>
          <a:p>
            <a:r>
              <a:rPr lang="en-US" b="1"/>
              <a:t>char Name[15];</a:t>
            </a:r>
            <a:r>
              <a:rPr lang="tr-TR" b="1"/>
              <a:t> </a:t>
            </a:r>
            <a:r>
              <a:rPr lang="en-US" b="1"/>
              <a:t>int AccNo;</a:t>
            </a:r>
          </a:p>
          <a:p>
            <a:r>
              <a:rPr lang="en-US" b="1"/>
              <a:t>float Balance;</a:t>
            </a:r>
          </a:p>
          <a:p>
            <a:r>
              <a:rPr lang="en-US" b="1"/>
              <a:t>struct node *next;</a:t>
            </a:r>
          </a:p>
          <a:p>
            <a:r>
              <a:rPr lang="en-US" b="1"/>
              <a:t>};</a:t>
            </a:r>
          </a:p>
          <a:p>
            <a:r>
              <a:rPr lang="en-US" b="1"/>
              <a:t>typedef struct node </a:t>
            </a:r>
            <a:r>
              <a:rPr lang="tr-TR" b="1"/>
              <a:t>*NODEPTR</a:t>
            </a:r>
            <a:r>
              <a:rPr lang="en-US" b="1"/>
              <a:t>;</a:t>
            </a:r>
          </a:p>
          <a:p>
            <a:endParaRPr lang="tr-TR" b="1"/>
          </a:p>
          <a:p>
            <a:r>
              <a:rPr lang="en-US" b="1"/>
              <a:t>b) </a:t>
            </a:r>
            <a:r>
              <a:rPr lang="en-US" sz="1600" b="1"/>
              <a:t>Assume that the list pointer points the header with the sentinel</a:t>
            </a:r>
            <a:r>
              <a:rPr lang="tr-TR" sz="1600" b="1"/>
              <a:t> </a:t>
            </a:r>
            <a:r>
              <a:rPr lang="en-US" sz="1600" b="1"/>
              <a:t>account number -99</a:t>
            </a:r>
            <a:r>
              <a:rPr lang="en-US" b="1"/>
              <a:t>.</a:t>
            </a:r>
          </a:p>
          <a:p>
            <a:endParaRPr lang="tr-TR" b="1"/>
          </a:p>
          <a:p>
            <a:r>
              <a:rPr lang="en-US" b="1"/>
              <a:t>void DispNegBalanca(</a:t>
            </a:r>
            <a:r>
              <a:rPr lang="tr-TR" b="1"/>
              <a:t>NODEPTR</a:t>
            </a:r>
            <a:r>
              <a:rPr lang="en-US" b="1"/>
              <a:t> *plist)</a:t>
            </a:r>
          </a:p>
          <a:p>
            <a:r>
              <a:rPr lang="en-US" b="1"/>
              <a:t>{</a:t>
            </a:r>
          </a:p>
          <a:p>
            <a:r>
              <a:rPr lang="tr-TR" b="1"/>
              <a:t>NODEPTR </a:t>
            </a:r>
            <a:r>
              <a:rPr lang="en-US" b="1"/>
              <a:t>p;</a:t>
            </a:r>
          </a:p>
          <a:p>
            <a:r>
              <a:rPr lang="en-US" b="1"/>
              <a:t>p=</a:t>
            </a:r>
            <a:r>
              <a:rPr lang="tr-TR" b="1"/>
              <a:t>*</a:t>
            </a:r>
            <a:r>
              <a:rPr lang="en-US" b="1"/>
              <a:t>plist;</a:t>
            </a:r>
          </a:p>
          <a:p>
            <a:r>
              <a:rPr lang="en-US" b="1"/>
              <a:t>if(p == NULL){</a:t>
            </a:r>
          </a:p>
          <a:p>
            <a:r>
              <a:rPr lang="en-US" b="1"/>
              <a:t>printf(“There is no list!\n”);</a:t>
            </a:r>
          </a:p>
          <a:p>
            <a:r>
              <a:rPr lang="en-US" b="1"/>
              <a:t>exit(1);</a:t>
            </a:r>
          </a:p>
          <a:p>
            <a:r>
              <a:rPr lang="en-US" b="1"/>
              <a:t>}</a:t>
            </a:r>
          </a:p>
          <a:p>
            <a:r>
              <a:rPr lang="en-US" b="1"/>
              <a:t>p=p-&gt;next;</a:t>
            </a:r>
          </a:p>
          <a:p>
            <a:r>
              <a:rPr lang="en-US" b="1"/>
              <a:t>while(p-&gt;AccNo!=-99){</a:t>
            </a:r>
          </a:p>
          <a:p>
            <a:r>
              <a:rPr lang="en-US" b="1"/>
              <a:t>if(p-&gt;Balance &lt; 0.0)</a:t>
            </a:r>
          </a:p>
          <a:p>
            <a:r>
              <a:rPr lang="en-US" b="1"/>
              <a:t>printf(“The Customer Name:%s\nThe Account No:%d\nThe</a:t>
            </a:r>
          </a:p>
          <a:p>
            <a:r>
              <a:rPr lang="en-US" b="1"/>
              <a:t>Balance:%.2f\n”, p-&gt;Name, p-&gt;AccNo, p-&gt;Balance);</a:t>
            </a:r>
          </a:p>
          <a:p>
            <a:r>
              <a:rPr lang="en-US" b="1"/>
              <a:t>p=p-&gt;next;</a:t>
            </a:r>
          </a:p>
          <a:p>
            <a:r>
              <a:rPr lang="en-US" b="1"/>
              <a:t>}</a:t>
            </a:r>
          </a:p>
          <a:p>
            <a:r>
              <a:rPr lang="en-US" b="1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Example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34925">
              <a:lnSpc>
                <a:spcPct val="80000"/>
              </a:lnSpc>
            </a:pPr>
            <a:r>
              <a:rPr lang="en-US" sz="2600"/>
              <a:t>Write a function that returns the average of the numbers in a circular list. Assume that the</a:t>
            </a:r>
            <a:r>
              <a:rPr lang="tr-TR" sz="2600"/>
              <a:t> </a:t>
            </a:r>
            <a:r>
              <a:rPr lang="en-US" sz="2600"/>
              <a:t>following node structure is used, where the flag variable is 1 for the header node and 0 for all the</a:t>
            </a:r>
            <a:r>
              <a:rPr lang="tr-TR" sz="2600"/>
              <a:t> </a:t>
            </a:r>
            <a:r>
              <a:rPr lang="en-US" sz="2600"/>
              <a:t>other nodes.</a:t>
            </a:r>
            <a:endParaRPr lang="tr-TR" sz="2600"/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endParaRPr lang="en-US" sz="2600"/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struct node{</a:t>
            </a:r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int flag;</a:t>
            </a:r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float info;</a:t>
            </a:r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tr-TR" sz="2600" b="1"/>
              <a:t>	</a:t>
            </a:r>
            <a:r>
              <a:rPr lang="en-US" sz="2600" b="1"/>
              <a:t>struct node *next;</a:t>
            </a:r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};</a:t>
            </a:r>
          </a:p>
          <a:p>
            <a:pPr marL="495300" indent="34925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/>
              <a:t>typedef struct node </a:t>
            </a:r>
            <a:r>
              <a:rPr lang="tr-TR" sz="2600" b="1"/>
              <a:t>*NODEPTR</a:t>
            </a:r>
            <a:r>
              <a:rPr lang="en-US" sz="2600" b="1"/>
              <a:t>;</a:t>
            </a:r>
            <a:endParaRPr lang="en-US" sz="2600"/>
          </a:p>
          <a:p>
            <a:pPr marL="495300" indent="34925">
              <a:lnSpc>
                <a:spcPct val="8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260350"/>
            <a:ext cx="6911975" cy="5672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float avList(</a:t>
            </a:r>
            <a:r>
              <a:rPr lang="tr-TR" sz="2000" b="1"/>
              <a:t>NODEPTR</a:t>
            </a:r>
            <a:r>
              <a:rPr lang="en-US" sz="2000" b="1"/>
              <a:t> *plist)</a:t>
            </a:r>
            <a:r>
              <a:rPr lang="en-US" sz="2000"/>
              <a:t>/*assume that plist points the header node*/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int count=0;</a:t>
            </a:r>
          </a:p>
          <a:p>
            <a:r>
              <a:rPr lang="en-US" sz="2000" b="1"/>
              <a:t>float sum =0.0;</a:t>
            </a:r>
          </a:p>
          <a:p>
            <a:r>
              <a:rPr lang="tr-TR" sz="2000" b="1"/>
              <a:t>NODEPTR </a:t>
            </a:r>
            <a:r>
              <a:rPr lang="en-US" sz="2000" b="1"/>
              <a:t>p;</a:t>
            </a:r>
          </a:p>
          <a:p>
            <a:r>
              <a:rPr lang="en-US" sz="2000" b="1"/>
              <a:t>p=</a:t>
            </a:r>
            <a:r>
              <a:rPr lang="tr-TR" sz="2000" b="1"/>
              <a:t>*</a:t>
            </a:r>
            <a:r>
              <a:rPr lang="en-US" sz="2000" b="1"/>
              <a:t>plist;</a:t>
            </a:r>
          </a:p>
          <a:p>
            <a:r>
              <a:rPr lang="en-US" sz="2000" b="1"/>
              <a:t>if((p == NULL)){</a:t>
            </a:r>
          </a:p>
          <a:p>
            <a:r>
              <a:rPr lang="en-US" sz="2000" b="1"/>
              <a:t>printf(“Empty list\n”);</a:t>
            </a:r>
          </a:p>
          <a:p>
            <a:r>
              <a:rPr lang="en-US" sz="2000" b="1"/>
              <a:t>exit(1);</a:t>
            </a:r>
          </a:p>
          <a:p>
            <a:r>
              <a:rPr lang="en-US" sz="2000" b="1"/>
              <a:t>}</a:t>
            </a:r>
            <a:endParaRPr lang="tr-TR" sz="2000" b="1"/>
          </a:p>
          <a:p>
            <a:r>
              <a:rPr lang="en-US" b="1"/>
              <a:t>do{</a:t>
            </a:r>
          </a:p>
          <a:p>
            <a:r>
              <a:rPr lang="en-US" b="1"/>
              <a:t>sum=sum + p-&gt;info;</a:t>
            </a:r>
          </a:p>
          <a:p>
            <a:r>
              <a:rPr lang="en-US" b="1"/>
              <a:t>p =p-&gt;next;</a:t>
            </a:r>
          </a:p>
          <a:p>
            <a:r>
              <a:rPr lang="en-US" b="1"/>
              <a:t>count++;</a:t>
            </a:r>
          </a:p>
          <a:p>
            <a:r>
              <a:rPr lang="en-US" b="1"/>
              <a:t>}while(p-&gt;flag !=1);</a:t>
            </a:r>
          </a:p>
          <a:p>
            <a:r>
              <a:rPr lang="en-US" b="1"/>
              <a:t>return sum/count;</a:t>
            </a:r>
          </a:p>
          <a:p>
            <a:r>
              <a:rPr lang="en-US" b="1"/>
              <a:t>}</a:t>
            </a:r>
            <a:endParaRPr lang="en-US"/>
          </a:p>
          <a:p>
            <a:endParaRPr 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Linked Lists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linear linked lists if a list is traversed (all the elements visited) an external pointer to the list</a:t>
            </a:r>
            <a:r>
              <a:rPr lang="tr-TR"/>
              <a:t> </a:t>
            </a:r>
            <a:r>
              <a:rPr lang="en-US"/>
              <a:t>must be preserved in order to be able to reference the list again.</a:t>
            </a:r>
            <a:endParaRPr lang="tr-TR"/>
          </a:p>
          <a:p>
            <a:pPr>
              <a:lnSpc>
                <a:spcPct val="90000"/>
              </a:lnSpc>
            </a:pPr>
            <a:r>
              <a:rPr lang="en-US"/>
              <a:t>Circular linked lists can be used to help the traverse the same list again and again if needed. A</a:t>
            </a:r>
            <a:r>
              <a:rPr lang="tr-TR"/>
              <a:t> </a:t>
            </a:r>
            <a:r>
              <a:rPr lang="en-US"/>
              <a:t>circular list is very similar to the linear list where in the circular list the pointer of the last node</a:t>
            </a:r>
            <a:r>
              <a:rPr lang="tr-TR"/>
              <a:t> </a:t>
            </a:r>
            <a:r>
              <a:rPr lang="en-US"/>
              <a:t>points not NULL but the first node.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Linked Lists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bright="-26000" contrast="26000"/>
          </a:blip>
          <a:srcRect/>
          <a:stretch>
            <a:fillRect/>
          </a:stretch>
        </p:blipFill>
        <p:spPr>
          <a:xfrm>
            <a:off x="457200" y="1719263"/>
            <a:ext cx="8229600" cy="1854200"/>
          </a:xfrm>
          <a:noFill/>
          <a:ln/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484438" y="3644900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sz="2400" b="1"/>
              <a:t>A Linear Linked List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Linked Lists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contrast="-12000"/>
            <a:grayscl/>
          </a:blip>
          <a:srcRect/>
          <a:stretch>
            <a:fillRect/>
          </a:stretch>
        </p:blipFill>
        <p:spPr>
          <a:xfrm>
            <a:off x="457200" y="1719263"/>
            <a:ext cx="8229600" cy="33655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Linked Lists</a:t>
            </a: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bright="-14000" contrast="4000"/>
          </a:blip>
          <a:srcRect/>
          <a:stretch>
            <a:fillRect/>
          </a:stretch>
        </p:blipFill>
        <p:spPr>
          <a:xfrm>
            <a:off x="468313" y="2205038"/>
            <a:ext cx="8229600" cy="342265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Circular Linked Lists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a circular linked list there are two methods to know if a node is the first node or not.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Either a external pointer, </a:t>
            </a:r>
            <a:r>
              <a:rPr lang="en-US" sz="2800" b="1" i="1"/>
              <a:t>list</a:t>
            </a:r>
            <a:r>
              <a:rPr lang="en-US" sz="2800"/>
              <a:t>, points the first node or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 i="1"/>
              <a:t>header node </a:t>
            </a:r>
            <a:r>
              <a:rPr lang="en-US" sz="2800"/>
              <a:t>is placed as the first node of the circular list.</a:t>
            </a:r>
          </a:p>
          <a:p>
            <a:pPr>
              <a:lnSpc>
                <a:spcPct val="90000"/>
              </a:lnSpc>
            </a:pPr>
            <a:r>
              <a:rPr lang="en-US" sz="2800"/>
              <a:t>The header node can be separated from the others by either heaving a </a:t>
            </a:r>
            <a:r>
              <a:rPr lang="en-US" sz="2800" b="1" i="1"/>
              <a:t>sentinel value </a:t>
            </a:r>
            <a:r>
              <a:rPr lang="en-US" sz="2800"/>
              <a:t>as the</a:t>
            </a:r>
            <a:r>
              <a:rPr lang="tr-TR" sz="2800"/>
              <a:t> </a:t>
            </a:r>
            <a:r>
              <a:rPr lang="en-US" sz="2800"/>
              <a:t>info part or having a dedicated </a:t>
            </a:r>
            <a:r>
              <a:rPr lang="en-US" sz="2800" b="1" i="1"/>
              <a:t>flag </a:t>
            </a:r>
            <a:r>
              <a:rPr lang="en-US" sz="2800"/>
              <a:t>variable to specify if the node is a header node or not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PRIMITIVE FUNCTIONS IN CIRCULAR LISTS</a:t>
            </a:r>
            <a:endParaRPr lang="en-US" b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structure definition of the circular linked lists and the linear linked list is the same: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struct node{</a:t>
            </a:r>
          </a:p>
          <a:p>
            <a:pPr>
              <a:buFont typeface="Wingdings" pitchFamily="2" charset="2"/>
              <a:buNone/>
            </a:pPr>
            <a:r>
              <a:rPr lang="tr-TR" b="1"/>
              <a:t>	 </a:t>
            </a:r>
            <a:r>
              <a:rPr lang="en-US" b="1"/>
              <a:t>int info;</a:t>
            </a:r>
          </a:p>
          <a:p>
            <a:pPr>
              <a:buFont typeface="Wingdings" pitchFamily="2" charset="2"/>
              <a:buNone/>
            </a:pPr>
            <a:r>
              <a:rPr lang="tr-TR" b="1"/>
              <a:t>	 </a:t>
            </a:r>
            <a:r>
              <a:rPr lang="en-US" b="1"/>
              <a:t>struct node *next;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};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typedef struct node </a:t>
            </a:r>
            <a:r>
              <a:rPr lang="tr-TR" b="1"/>
              <a:t>*NODEPTR</a:t>
            </a:r>
            <a:r>
              <a:rPr lang="en-US" b="1"/>
              <a:t>;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PRIMITIVE FUNCTIONS IN CIRCULAR LISTS</a:t>
            </a:r>
            <a:endParaRPr lang="en-US" b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1113">
              <a:lnSpc>
                <a:spcPct val="80000"/>
              </a:lnSpc>
            </a:pPr>
            <a:r>
              <a:rPr lang="en-US" sz="1700"/>
              <a:t>The delete after and insert after functions of the linear lists and the circular lists are almost the</a:t>
            </a:r>
            <a:r>
              <a:rPr lang="tr-TR" sz="1700"/>
              <a:t> </a:t>
            </a:r>
            <a:r>
              <a:rPr lang="en-US" sz="1700"/>
              <a:t>same.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The delete</a:t>
            </a:r>
            <a:r>
              <a:rPr lang="tr-TR" sz="1700"/>
              <a:t> </a:t>
            </a:r>
            <a:r>
              <a:rPr lang="en-US" sz="1700"/>
              <a:t>after function</a:t>
            </a:r>
            <a:r>
              <a:rPr lang="en-US" sz="1700" b="1" i="1"/>
              <a:t>: delafter( )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void delafter(</a:t>
            </a:r>
            <a:r>
              <a:rPr lang="tr-TR" sz="1700" b="1"/>
              <a:t>NODEPTR</a:t>
            </a:r>
            <a:r>
              <a:rPr lang="en-US" sz="1700" b="1"/>
              <a:t> p, int *px)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{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tr-TR" sz="1700" b="1"/>
              <a:t>NODEPTR q;</a:t>
            </a:r>
            <a:endParaRPr lang="en-US" sz="1700" b="1"/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if((p == NULL) || (p == p-&gt;next)){ /*the empty list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contains a single node and may be pointing itself*/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printf(“void deletion\n”);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exit(1);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}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q = p-&gt;next;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*px = q-&gt;info; /*the data of the deleted node*/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p-&gt;next = q-&gt;next;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freenode(q);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PRIMITIVE FUNCTIONS IN CIRCULAR LISTS</a:t>
            </a:r>
            <a:endParaRPr lang="en-US" b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11113">
              <a:lnSpc>
                <a:spcPct val="80000"/>
              </a:lnSpc>
            </a:pPr>
            <a:r>
              <a:rPr lang="en-US" sz="2100"/>
              <a:t>The insertafter function</a:t>
            </a:r>
            <a:r>
              <a:rPr lang="en-US" sz="2100" b="1" i="1"/>
              <a:t>: insafter( )</a:t>
            </a:r>
            <a:endParaRPr lang="en-US" sz="2100"/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void insafter(</a:t>
            </a:r>
            <a:r>
              <a:rPr lang="tr-TR" sz="2100" b="1"/>
              <a:t>NODEPTR </a:t>
            </a:r>
            <a:r>
              <a:rPr lang="en-US" sz="2100" b="1"/>
              <a:t>p, int x)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{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/>
              <a:t>NODEPTR q</a:t>
            </a:r>
            <a:r>
              <a:rPr lang="en-US" sz="2100" b="1"/>
              <a:t>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if(p == NULL){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printf(“void insertion\n”);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exit(1);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}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q = getnode();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q-&gt;info = x; /*the data of the inserted node*/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q-&gt;next = p-&gt;next;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p-&gt;next = q;</a:t>
            </a:r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}</a:t>
            </a:r>
            <a:endParaRPr lang="en-US" sz="2100"/>
          </a:p>
          <a:p>
            <a:pPr indent="11113">
              <a:lnSpc>
                <a:spcPct val="80000"/>
              </a:lnSpc>
              <a:buFont typeface="Wingdings" pitchFamily="2" charset="2"/>
              <a:buNone/>
            </a:pPr>
            <a:endParaRPr 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D64AC529BEE4FA4E19682424A209A" ma:contentTypeVersion="8" ma:contentTypeDescription="Create a new document." ma:contentTypeScope="" ma:versionID="f413c91faf97cc29d7aaeed02a4132c2">
  <xsd:schema xmlns:xsd="http://www.w3.org/2001/XMLSchema" xmlns:xs="http://www.w3.org/2001/XMLSchema" xmlns:p="http://schemas.microsoft.com/office/2006/metadata/properties" xmlns:ns2="16d1c654-4c1f-42ed-8b7a-3dbd6d115af0" targetNamespace="http://schemas.microsoft.com/office/2006/metadata/properties" ma:root="true" ma:fieldsID="aed4113fb646bef3253c6514e8043a4c" ns2:_="">
    <xsd:import namespace="16d1c654-4c1f-42ed-8b7a-3dbd6d115a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1c654-4c1f-42ed-8b7a-3dbd6d115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3009F7-DFEC-4FA7-90F3-457FB1D252B9}"/>
</file>

<file path=customXml/itemProps2.xml><?xml version="1.0" encoding="utf-8"?>
<ds:datastoreItem xmlns:ds="http://schemas.openxmlformats.org/officeDocument/2006/customXml" ds:itemID="{B21F75D1-6344-4833-84D5-A6D2DC967BCE}"/>
</file>

<file path=customXml/itemProps3.xml><?xml version="1.0" encoding="utf-8"?>
<ds:datastoreItem xmlns:ds="http://schemas.openxmlformats.org/officeDocument/2006/customXml" ds:itemID="{7F123D70-47B5-4E02-9891-A00FAE7753E6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</TotalTime>
  <Words>848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Network</vt:lpstr>
      <vt:lpstr>Circular Linked List</vt:lpstr>
      <vt:lpstr>Circular Linked Lists</vt:lpstr>
      <vt:lpstr>Circular Linked Lists</vt:lpstr>
      <vt:lpstr>Circular Linked Lists</vt:lpstr>
      <vt:lpstr>Circular Linked Lists</vt:lpstr>
      <vt:lpstr>Circular Linked Lists</vt:lpstr>
      <vt:lpstr>PRIMITIVE FUNCTIONS IN CIRCULAR LISTS</vt:lpstr>
      <vt:lpstr>PRIMITIVE FUNCTIONS IN CIRCULAR LISTS</vt:lpstr>
      <vt:lpstr>PRIMITIVE FUNCTIONS IN CIRCULAR LISTS</vt:lpstr>
      <vt:lpstr>CIRCULAR LIST with header node</vt:lpstr>
      <vt:lpstr>CIRCULAR LIST with header node</vt:lpstr>
      <vt:lpstr>CIRCULAR LIST with header node</vt:lpstr>
      <vt:lpstr>CIRCULAR LIST with header node</vt:lpstr>
      <vt:lpstr>Example</vt:lpstr>
      <vt:lpstr>Slide 15</vt:lpstr>
      <vt:lpstr>Example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DAN Vournpheng</dc:creator>
  <cp:lastModifiedBy>DAN Vournpheng and SUONG Phalla</cp:lastModifiedBy>
  <cp:revision>10</cp:revision>
  <dcterms:created xsi:type="dcterms:W3CDTF">2007-04-25T17:01:28Z</dcterms:created>
  <dcterms:modified xsi:type="dcterms:W3CDTF">2011-05-20T02:07:02Z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0x01010095FD64AC529BEE4FA4E19682424A209A</vt:lpwstr>
  </property>
</Properties>
</file>