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8" r:id="rId7"/>
    <p:sldId id="282" r:id="rId8"/>
    <p:sldId id="279" r:id="rId9"/>
    <p:sldId id="261" r:id="rId10"/>
    <p:sldId id="283" r:id="rId11"/>
    <p:sldId id="284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33"/>
    <a:srgbClr val="FF0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A7D563-83B0-4E00-9C47-DBC8BA0C30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14D09-7427-4E9C-A002-F922165D6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D855F-64EE-469D-A022-7A3C88F21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CF1F4-A242-4B08-AFAF-2E469C3692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28309-3E38-4217-8831-DBF519058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CBA4B-1A2B-43BC-A6C3-2054AB446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31EA4-6FE0-4400-8318-4061EE0E8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EE18E-9C92-498B-B374-2E91EABC6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5E3A9-7704-464D-8EE9-F1702F23C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47B43-7D06-4D9F-9A29-749D3EECD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F1E0C-C6E0-4A75-92DF-7F159AB19B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C923-283F-4A86-A853-7B2B62CD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CC">
                <a:gamma/>
                <a:shade val="46275"/>
                <a:invGamma/>
              </a:srgbClr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0244B1FE-A102-463A-9181-D638F9E1E9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6000" b="1">
                <a:ea typeface="MS Mincho" charset="-128"/>
              </a:rPr>
              <a:t>Doubly Linked Lists</a:t>
            </a:r>
            <a:endParaRPr lang="en-US" sz="6000" b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sz="3600"/>
              <a:t>How can we  distinguish between the following two cases?</a:t>
            </a:r>
            <a:endParaRPr lang="en-US"/>
          </a:p>
        </p:txBody>
      </p:sp>
      <p:pic>
        <p:nvPicPr>
          <p:cNvPr id="41988" name="Picture 4" descr="\\PINON\bebis\Courses\CS308\Notes\Figures\findIt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5867400" cy="4916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Special case: inserting in the beginning</a:t>
            </a:r>
            <a:endParaRPr lang="en-US"/>
          </a:p>
        </p:txBody>
      </p:sp>
      <p:pic>
        <p:nvPicPr>
          <p:cNvPr id="43011" name="Picture 3" descr="\\Pinon\bebis\Courses\CS308\Notes\Figures\findIte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6962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4000">
                <a:ea typeface="MS Mincho" charset="-128"/>
              </a:rPr>
              <a:t>Inserting into a Doubly Linked List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0292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template&lt;class ItemType&gt;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void SortedType&lt;ItemType&gt;::InsertItem(ItemType item)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>
                <a:latin typeface="Arial" charset="0"/>
                <a:cs typeface="Times New Roman" charset="0"/>
              </a:rPr>
              <a:t>{</a:t>
            </a:r>
            <a:endParaRPr lang="en-US" sz="16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NodeType&lt;ItemType&gt;* newNode;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NodeType&lt;ItemType&gt;* location;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bool found;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900">
                <a:latin typeface="Arial" charset="0"/>
                <a:cs typeface="Times New Roman" charset="0"/>
              </a:rPr>
              <a:t> </a:t>
            </a:r>
            <a:endParaRPr lang="en-US" sz="9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newNode = new NodeType&lt;ItemType&gt;;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newNode-&gt;info = item;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if (listData != NULL) {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000">
                <a:latin typeface="Arial" charset="0"/>
                <a:cs typeface="Times New Roman" charset="0"/>
              </a:rPr>
              <a:t> </a:t>
            </a:r>
            <a:endParaRPr lang="en-US" sz="1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FindItem(listData, item, location, found);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000">
                <a:latin typeface="Arial" charset="0"/>
                <a:cs typeface="Times New Roman" charset="0"/>
              </a:rPr>
              <a:t> </a:t>
            </a:r>
            <a:endParaRPr lang="en-US" sz="1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if (location-&gt;info &gt; item) {  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newNode-&gt;back = location-&gt;back;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newNode-&gt;next = location;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if (location != listData) </a:t>
            </a:r>
            <a:r>
              <a:rPr lang="en-US" sz="2000">
                <a:solidFill>
                  <a:srgbClr val="FF9933"/>
                </a:solidFill>
                <a:latin typeface="Arial" charset="0"/>
                <a:cs typeface="Times New Roman" charset="0"/>
              </a:rPr>
              <a:t>// special case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  (location-&gt;back)-&gt;next = newNode;</a:t>
            </a:r>
            <a:endParaRPr lang="en-US" sz="2000">
              <a:latin typeface="Arial" charset="0"/>
              <a:cs typeface="Courier New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486400" y="4343400"/>
            <a:ext cx="36576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else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 listData = newNode;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location-&gt;back = newNode;  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sz="1600">
                <a:solidFill>
                  <a:schemeClr val="bg1"/>
                </a:solidFill>
                <a:ea typeface="MS Mincho" charset="-128"/>
              </a:rPr>
              <a:t>}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2800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486400" y="4267200"/>
            <a:ext cx="0" cy="2057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013325" y="496411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022725" y="534511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089525" y="595471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8670925" y="481171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8137525" y="450691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(3)</a:t>
            </a:r>
          </a:p>
        </p:txBody>
      </p:sp>
      <p:pic>
        <p:nvPicPr>
          <p:cNvPr id="9229" name="Picture 13" descr="\\Pinon\bebis\Courses\CS308\Notes\Figures\findItem1.jpg"/>
          <p:cNvPicPr>
            <a:picLocks noChangeAspect="1" noChangeArrowheads="1"/>
          </p:cNvPicPr>
          <p:nvPr/>
        </p:nvPicPr>
        <p:blipFill>
          <a:blip r:embed="rId2"/>
          <a:srcRect b="48404"/>
          <a:stretch>
            <a:fillRect/>
          </a:stretch>
        </p:blipFill>
        <p:spPr bwMode="auto">
          <a:xfrm>
            <a:off x="5638800" y="5441950"/>
            <a:ext cx="3276600" cy="1416050"/>
          </a:xfrm>
          <a:prstGeom prst="rect">
            <a:avLst/>
          </a:prstGeom>
          <a:noFill/>
        </p:spPr>
      </p:pic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191000" y="4876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31" name="Picture 15" descr="\\Pinon\bebis\Courses\CS308\Notes\Figures\findIten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514600"/>
            <a:ext cx="3429000" cy="1562100"/>
          </a:xfrm>
          <a:prstGeom prst="rect">
            <a:avLst/>
          </a:prstGeom>
          <a:noFill/>
        </p:spPr>
      </p:pic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6400800" y="4114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533400"/>
          </a:xfrm>
        </p:spPr>
        <p:txBody>
          <a:bodyPr/>
          <a:lstStyle/>
          <a:p>
            <a:r>
              <a:rPr lang="en-US" sz="4000">
                <a:ea typeface="MS Mincho" charset="-128"/>
              </a:rPr>
              <a:t>Inserting into a Doubly Linked List</a:t>
            </a:r>
            <a:br>
              <a:rPr lang="en-US" sz="4000">
                <a:ea typeface="MS Mincho" charset="-128"/>
              </a:rPr>
            </a:br>
            <a:r>
              <a:rPr lang="en-US" sz="4000">
                <a:ea typeface="MS Mincho" charset="-128"/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else {                     </a:t>
            </a:r>
            <a:r>
              <a:rPr lang="en-US" sz="1800">
                <a:solidFill>
                  <a:srgbClr val="FF9933"/>
                </a:solidFill>
                <a:latin typeface="Arial" charset="0"/>
                <a:cs typeface="Times New Roman" charset="0"/>
              </a:rPr>
              <a:t>// insert at the end</a:t>
            </a:r>
            <a:endParaRPr lang="en-US" sz="1800">
              <a:solidFill>
                <a:srgbClr val="FF9933"/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  newNode-&gt;back = location;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  location-&gt;next = newNode;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  newNode-&gt;next = NULL;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else {                    </a:t>
            </a:r>
            <a:r>
              <a:rPr lang="en-US" sz="1800">
                <a:solidFill>
                  <a:srgbClr val="FF9933"/>
                </a:solidFill>
                <a:latin typeface="Arial" charset="0"/>
                <a:cs typeface="Times New Roman" charset="0"/>
              </a:rPr>
              <a:t>// insert into an empty list</a:t>
            </a:r>
            <a:endParaRPr lang="en-US" sz="1800">
              <a:solidFill>
                <a:srgbClr val="FF9933"/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listData = newNode;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newNode-&gt;next = NULL;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  newNode-&gt;back = NULL;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cs typeface="Times New Roman" charset="0"/>
              </a:rPr>
              <a:t> length++;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ea typeface="MS Mincho" charset="-128"/>
              </a:rPr>
              <a:t>}</a:t>
            </a:r>
            <a:r>
              <a:rPr lang="en-US" sz="1800">
                <a:latin typeface="Arial" charset="0"/>
              </a:rPr>
              <a:t> </a:t>
            </a:r>
          </a:p>
        </p:txBody>
      </p:sp>
      <p:pic>
        <p:nvPicPr>
          <p:cNvPr id="10244" name="Picture 4" descr="\\Pinon\bebis\Courses\CS308\Notes\Figures\findItem1.jpg"/>
          <p:cNvPicPr>
            <a:picLocks noChangeAspect="1" noChangeArrowheads="1"/>
          </p:cNvPicPr>
          <p:nvPr/>
        </p:nvPicPr>
        <p:blipFill>
          <a:blip r:embed="rId2"/>
          <a:srcRect t="51596"/>
          <a:stretch>
            <a:fillRect/>
          </a:stretch>
        </p:blipFill>
        <p:spPr bwMode="auto">
          <a:xfrm>
            <a:off x="5029200" y="2209800"/>
            <a:ext cx="3733800" cy="151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MS Mincho" charset="-128"/>
              </a:rPr>
              <a:t>Deleting from a Doubly Linked List</a:t>
            </a:r>
            <a:r>
              <a:rPr lang="en-US" sz="400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257800"/>
            <a:ext cx="60198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Be careful about the end cases!!</a:t>
            </a:r>
            <a:r>
              <a:rPr lang="en-US"/>
              <a:t> </a:t>
            </a:r>
          </a:p>
        </p:txBody>
      </p:sp>
      <p:pic>
        <p:nvPicPr>
          <p:cNvPr id="11268" name="Picture 4" descr="C:\WINDOWS\TEMP\MACJOBS\JPEGS\CHAP06\Fig6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85975"/>
            <a:ext cx="6248400" cy="282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Headers and Trailers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Special cases arise when we are dealing with the first or last nodes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cs typeface="Times New Roman" charset="0"/>
              </a:rPr>
              <a:t>How can we simplify the implementation? 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u="sng">
                <a:cs typeface="Times New Roman" charset="0"/>
              </a:rPr>
              <a:t>Idea</a:t>
            </a:r>
            <a:r>
              <a:rPr lang="en-US">
                <a:cs typeface="Times New Roman" charset="0"/>
              </a:rPr>
              <a:t>: make sure that we never insert or delete the ends of the list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u="sng">
                <a:cs typeface="Times New Roman" charset="0"/>
              </a:rPr>
              <a:t>How</a:t>
            </a:r>
            <a:r>
              <a:rPr lang="en-US">
                <a:cs typeface="Times New Roman" charset="0"/>
              </a:rPr>
              <a:t>? Set up dummy nodes with values outside of the range of possible values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Headers and Trailers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cs typeface="Times New Roman" charset="0"/>
              </a:rPr>
              <a:t>Header Node</a:t>
            </a:r>
            <a:r>
              <a:rPr lang="en-US">
                <a:cs typeface="Times New Roman" charset="0"/>
              </a:rPr>
              <a:t>: contains a value smaller than any possible list element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>
                <a:ea typeface="MS Mincho" charset="-128"/>
              </a:rPr>
              <a:t>Trailer Node</a:t>
            </a:r>
            <a:r>
              <a:rPr lang="en-US">
                <a:ea typeface="MS Mincho" charset="-128"/>
              </a:rPr>
              <a:t>: contains a value larger than any possible list element</a:t>
            </a:r>
            <a:r>
              <a:rPr lang="en-US"/>
              <a:t> </a:t>
            </a:r>
          </a:p>
        </p:txBody>
      </p:sp>
      <p:pic>
        <p:nvPicPr>
          <p:cNvPr id="13316" name="Picture 4" descr="C:\WINDOWS\TEMP\MACJOBS\JPEGS\CHAP06\Fig6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91000"/>
            <a:ext cx="6705600" cy="153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A linked list as </a:t>
            </a:r>
            <a:br>
              <a:rPr lang="en-US">
                <a:ea typeface="MS Mincho" charset="-128"/>
              </a:rPr>
            </a:br>
            <a:r>
              <a:rPr lang="en-US">
                <a:ea typeface="MS Mincho" charset="-128"/>
              </a:rPr>
              <a:t>an array of records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What are the advantages of using linked lists?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>
                <a:cs typeface="Times New Roman" charset="0"/>
              </a:rPr>
              <a:t>(1) Dynamic memory allocation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>
                <a:cs typeface="Times New Roman" charset="0"/>
              </a:rPr>
              <a:t>(2) Efficient insertion-deletion (for sorted lists)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ea typeface="MS Mincho" charset="-128"/>
              </a:rPr>
              <a:t>Can we implement a linked list without dynamic memory allocation ?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2819400" cy="2819400"/>
          </a:xfrm>
        </p:spPr>
        <p:txBody>
          <a:bodyPr/>
          <a:lstStyle/>
          <a:p>
            <a:pPr algn="l"/>
            <a:r>
              <a:rPr lang="en-US" sz="4000">
                <a:ea typeface="MS Mincho" charset="-128"/>
              </a:rPr>
              <a:t>A linked list as an array of records (cont.)</a:t>
            </a:r>
          </a:p>
        </p:txBody>
      </p:sp>
      <p:pic>
        <p:nvPicPr>
          <p:cNvPr id="19459" name="Picture 3" descr="C:\WINDOWS\TEMP\MACJOBS\JPEGS\CHAP06\Fig6-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609600"/>
            <a:ext cx="35242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9050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Case Study: Implementing a large integer ADT</a:t>
            </a:r>
            <a:r>
              <a:rPr lang="en-US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The range of integer values varies from one computer to another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cs typeface="Times New Roman" charset="0"/>
              </a:rPr>
              <a:t>For </a:t>
            </a:r>
            <a:r>
              <a:rPr lang="en-US" i="1">
                <a:cs typeface="Times New Roman" charset="0"/>
              </a:rPr>
              <a:t>long</a:t>
            </a:r>
            <a:r>
              <a:rPr lang="en-US">
                <a:cs typeface="Times New Roman" charset="0"/>
              </a:rPr>
              <a:t> integers, the range is </a:t>
            </a:r>
          </a:p>
          <a:p>
            <a:pPr>
              <a:buFontTx/>
              <a:buNone/>
            </a:pPr>
            <a:r>
              <a:rPr lang="en-US">
                <a:cs typeface="Times New Roman" charset="0"/>
              </a:rPr>
              <a:t>	[-2,147,483,648 to 2,147,483,647]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ea typeface="MS Mincho" charset="-128"/>
              </a:rPr>
              <a:t>How can we manipulate larger integers?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Node data</a:t>
            </a: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6858000" cy="1828800"/>
          </a:xfrm>
        </p:spPr>
        <p:txBody>
          <a:bodyPr/>
          <a:lstStyle/>
          <a:p>
            <a:r>
              <a:rPr lang="en-US" u="sng">
                <a:cs typeface="Times New Roman" charset="0"/>
              </a:rPr>
              <a:t>info</a:t>
            </a:r>
            <a:r>
              <a:rPr lang="en-US">
                <a:cs typeface="Times New Roman" charset="0"/>
              </a:rPr>
              <a:t>: the user's data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u="sng">
                <a:ea typeface="MS Mincho" charset="-128"/>
              </a:rPr>
              <a:t>next, back</a:t>
            </a:r>
            <a:r>
              <a:rPr lang="en-US">
                <a:ea typeface="MS Mincho" charset="-128"/>
              </a:rPr>
              <a:t>: the address of the next and previous node in the list</a:t>
            </a:r>
            <a:r>
              <a:rPr lang="en-US"/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90800" y="4572000"/>
            <a:ext cx="3962400" cy="990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5814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562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6670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.back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638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.next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.info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1981200" y="5029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096000" y="50292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>
                <a:ea typeface="MS Mincho" charset="-128"/>
              </a:rPr>
              <a:t>Case Study: Implementing a large integer ADT (cont.)</a:t>
            </a:r>
          </a:p>
        </p:txBody>
      </p:sp>
      <p:pic>
        <p:nvPicPr>
          <p:cNvPr id="21507" name="Picture 3" descr="C:\WINDOWS\TEMP\MACJOBS\JPEGS\CHAP06\Fig6-25.jpg"/>
          <p:cNvPicPr>
            <a:picLocks noChangeAspect="1" noChangeArrowheads="1"/>
          </p:cNvPicPr>
          <p:nvPr/>
        </p:nvPicPr>
        <p:blipFill>
          <a:blip r:embed="rId2"/>
          <a:srcRect t="42357"/>
          <a:stretch>
            <a:fillRect/>
          </a:stretch>
        </p:blipFill>
        <p:spPr bwMode="auto">
          <a:xfrm>
            <a:off x="762000" y="1600200"/>
            <a:ext cx="7467600" cy="2459038"/>
          </a:xfrm>
          <a:prstGeom prst="rect">
            <a:avLst/>
          </a:prstGeom>
          <a:noFill/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5800" y="41910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Times New Roman" charset="0"/>
              </a:rPr>
              <a:t>- A special list ADT</a:t>
            </a:r>
          </a:p>
        </p:txBody>
      </p:sp>
      <p:pic>
        <p:nvPicPr>
          <p:cNvPr id="21509" name="Picture 5" descr="C:\WINDOWS\TEMP\MACJOBS\JPEGS\CHAP06\Fig6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876800"/>
            <a:ext cx="5867400" cy="1395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3276600"/>
            <a:ext cx="5181600" cy="2819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data (cont.)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51054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template&lt;class ItemType&gt;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struct NodeType {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 ItemType info;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 NodeType&lt;ItemType&gt;* next;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 NodeType&lt;ItemType&gt;* back;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 sz="2400">
                <a:latin typeface="Arial" charset="0"/>
                <a:ea typeface="MS Mincho" charset="-128"/>
              </a:rPr>
              <a:t>};</a:t>
            </a:r>
            <a:r>
              <a:rPr lang="en-US" sz="2400">
                <a:latin typeface="Arial" charset="0"/>
              </a:rPr>
              <a:t> </a:t>
            </a:r>
          </a:p>
        </p:txBody>
      </p:sp>
      <p:pic>
        <p:nvPicPr>
          <p:cNvPr id="4100" name="Picture 4" descr="C:\WINDOWS\TEMP\MACJOBS\JPEGS\CHAP06\Fig6-7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533400" y="4953000"/>
            <a:ext cx="8229600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Finding a List Item</a:t>
            </a:r>
            <a:r>
              <a:rPr lang="en-US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447800"/>
          </a:xfrm>
        </p:spPr>
        <p:txBody>
          <a:bodyPr/>
          <a:lstStyle/>
          <a:p>
            <a:r>
              <a:rPr lang="en-US" sz="2800">
                <a:ea typeface="MS Mincho" charset="-128"/>
              </a:rPr>
              <a:t>We no longer need to use </a:t>
            </a:r>
            <a:r>
              <a:rPr lang="en-US" sz="2800" i="1">
                <a:ea typeface="MS Mincho" charset="-128"/>
              </a:rPr>
              <a:t>prevLocation</a:t>
            </a:r>
            <a:r>
              <a:rPr lang="en-US" sz="2800">
                <a:ea typeface="MS Mincho" charset="-128"/>
              </a:rPr>
              <a:t> (we can get the predecessor of a node using its </a:t>
            </a:r>
            <a:r>
              <a:rPr lang="en-US" sz="2800" i="1">
                <a:ea typeface="MS Mincho" charset="-128"/>
              </a:rPr>
              <a:t>back</a:t>
            </a:r>
            <a:r>
              <a:rPr lang="en-US" sz="2800">
                <a:ea typeface="MS Mincho" charset="-128"/>
              </a:rPr>
              <a:t> member)</a:t>
            </a:r>
            <a:endParaRPr lang="en-US" sz="2800"/>
          </a:p>
        </p:txBody>
      </p:sp>
      <p:pic>
        <p:nvPicPr>
          <p:cNvPr id="5124" name="Picture 4" descr="C:\WINDOWS\TEMP\MACJOBS\JPEGS\CHAP06\Fig6-8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b="45213"/>
          <a:stretch>
            <a:fillRect/>
          </a:stretch>
        </p:blipFill>
        <p:spPr bwMode="auto">
          <a:xfrm>
            <a:off x="1600200" y="2743200"/>
            <a:ext cx="6096000" cy="3519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Finding a List Item (cont.)</a:t>
            </a:r>
            <a:endParaRPr lang="en-US"/>
          </a:p>
        </p:txBody>
      </p:sp>
      <p:pic>
        <p:nvPicPr>
          <p:cNvPr id="6147" name="Picture 3" descr="C:\WINDOWS\TEMP\MACJOBS\JPEGS\CHAP06\Fig6-8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t="54787"/>
          <a:stretch>
            <a:fillRect/>
          </a:stretch>
        </p:blipFill>
        <p:spPr bwMode="auto">
          <a:xfrm>
            <a:off x="1143000" y="2438400"/>
            <a:ext cx="6837363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r>
              <a:rPr lang="en-US" sz="4000">
                <a:ea typeface="MS Mincho" charset="-128"/>
              </a:rPr>
              <a:t>Inserting into a Doubly Linked List</a:t>
            </a:r>
            <a:r>
              <a:rPr lang="en-US" sz="4000"/>
              <a:t> </a:t>
            </a:r>
          </a:p>
        </p:txBody>
      </p:sp>
      <p:pic>
        <p:nvPicPr>
          <p:cNvPr id="28675" name="Picture 1027" descr="C:\WINDOWS\TEMP\MACJOBS\JPEGS\CHAP06\Fig6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15200" cy="4067175"/>
          </a:xfrm>
          <a:prstGeom prst="rect">
            <a:avLst/>
          </a:prstGeom>
          <a:noFill/>
        </p:spPr>
      </p:pic>
      <p:sp>
        <p:nvSpPr>
          <p:cNvPr id="28676" name="Text Box 1028"/>
          <p:cNvSpPr txBox="1">
            <a:spLocks noChangeArrowheads="1"/>
          </p:cNvSpPr>
          <p:nvPr/>
        </p:nvSpPr>
        <p:spPr bwMode="auto">
          <a:xfrm>
            <a:off x="568325" y="5410200"/>
            <a:ext cx="8575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newNode-&gt;back = location-&gt;back;   3. location-&gt;back-&gt;next=newNode; </a:t>
            </a:r>
          </a:p>
          <a:p>
            <a:r>
              <a:rPr lang="en-US">
                <a:solidFill>
                  <a:schemeClr val="bg1"/>
                </a:solidFill>
              </a:rPr>
              <a:t>2.  newNode-&gt;next = location                4. location-&gt;back = newNode;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FindItem(listData, item, location, found)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b="1" u="sng"/>
              <a:t>RetrieveItem</a:t>
            </a:r>
            <a:r>
              <a:rPr lang="en-US" sz="2800"/>
              <a:t>, </a:t>
            </a:r>
            <a:r>
              <a:rPr lang="en-US" sz="2800" b="1" u="sng"/>
              <a:t>InsertItem</a:t>
            </a:r>
            <a:r>
              <a:rPr lang="en-US" sz="2800"/>
              <a:t>, and </a:t>
            </a:r>
            <a:r>
              <a:rPr lang="en-US" sz="2800" b="1" u="sng"/>
              <a:t>DeleteItem</a:t>
            </a:r>
            <a:r>
              <a:rPr lang="en-US" sz="2800"/>
              <a:t> all require a search !</a:t>
            </a:r>
          </a:p>
          <a:p>
            <a:r>
              <a:rPr lang="en-US" sz="2800"/>
              <a:t>Write a general non-member function </a:t>
            </a:r>
            <a:r>
              <a:rPr lang="en-US" sz="2800" b="1" u="sng"/>
              <a:t>FindItem</a:t>
            </a:r>
            <a:r>
              <a:rPr lang="en-US" sz="2800"/>
              <a:t> that takes </a:t>
            </a:r>
            <a:r>
              <a:rPr lang="en-US" sz="2800" i="1"/>
              <a:t>item </a:t>
            </a:r>
            <a:r>
              <a:rPr lang="en-US" sz="2800"/>
              <a:t>as a parameter and returns </a:t>
            </a:r>
            <a:r>
              <a:rPr lang="en-US" sz="2800" i="1" u="sng"/>
              <a:t>location</a:t>
            </a:r>
            <a:r>
              <a:rPr lang="en-US" sz="2800"/>
              <a:t> and </a:t>
            </a:r>
            <a:r>
              <a:rPr lang="en-US" sz="2800" i="1" u="sng"/>
              <a:t>found</a:t>
            </a:r>
            <a:r>
              <a:rPr lang="en-US" sz="2800" i="1"/>
              <a:t>.</a:t>
            </a:r>
          </a:p>
          <a:p>
            <a:r>
              <a:rPr lang="en-US" sz="2800"/>
              <a:t>InsertItem and DeleteItem need </a:t>
            </a:r>
            <a:r>
              <a:rPr lang="en-US" sz="2800" i="1"/>
              <a:t>location</a:t>
            </a:r>
            <a:r>
              <a:rPr lang="en-US" sz="2800"/>
              <a:t> (ignore </a:t>
            </a:r>
            <a:r>
              <a:rPr lang="en-US" sz="2800" i="1"/>
              <a:t>found</a:t>
            </a:r>
            <a:r>
              <a:rPr lang="en-US" sz="2800"/>
              <a:t>)</a:t>
            </a:r>
          </a:p>
          <a:p>
            <a:r>
              <a:rPr lang="en-US" sz="2800"/>
              <a:t>RetrieveItem needs </a:t>
            </a:r>
            <a:r>
              <a:rPr lang="en-US" sz="2800" i="1"/>
              <a:t>found (</a:t>
            </a:r>
            <a:r>
              <a:rPr lang="en-US" sz="2800"/>
              <a:t>ignores </a:t>
            </a:r>
            <a:r>
              <a:rPr lang="en-US" sz="2800" i="1"/>
              <a:t>location)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29699" name="Picture 3" descr="\\Pinon\bebis\Courses\CS308\Notes\Figures\findI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391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4000">
                <a:ea typeface="MS Mincho" charset="-128"/>
              </a:rPr>
              <a:t>Finding a List Item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953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template&lt;class ItemType&gt;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void FindItem(NodeType&lt;ItemType&gt;* listData, ItemType item,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	NodeType&lt;ItemType&gt;* &amp;location, bool &amp;found)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{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solidFill>
                  <a:srgbClr val="FF9933"/>
                </a:solidFill>
                <a:latin typeface="Arial" charset="0"/>
                <a:cs typeface="Times New Roman" charset="0"/>
              </a:rPr>
              <a:t>// precondition: list is not empty</a:t>
            </a:r>
            <a:endParaRPr lang="en-US" sz="2000">
              <a:solidFill>
                <a:srgbClr val="FF9933"/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 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bool moreToSearch = true;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 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location = listData;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found = false;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 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while( moreToSearch &amp;&amp; !found) {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 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if(item &lt; location-&gt;info)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moreToSearch = false;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else if(item == location-&gt;info)</a:t>
            </a:r>
            <a:endParaRPr lang="en-US" sz="2000">
              <a:latin typeface="Arial" charset="0"/>
              <a:cs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>
                <a:latin typeface="Arial" charset="0"/>
                <a:cs typeface="Times New Roman" charset="0"/>
              </a:rPr>
              <a:t>     found = true;</a:t>
            </a:r>
            <a:endParaRPr lang="en-US" sz="2000">
              <a:latin typeface="Arial" charset="0"/>
              <a:cs typeface="Courier New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else { 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  if(location-&gt;next == NULL)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    moreToSearch = false;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  else 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    location = location-&gt;next;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>
                <a:solidFill>
                  <a:schemeClr val="bg1"/>
                </a:solidFill>
                <a:cs typeface="Times New Roman" charset="0"/>
              </a:rPr>
              <a:t>   </a:t>
            </a:r>
            <a:r>
              <a:rPr lang="es-ES_tradnl">
                <a:solidFill>
                  <a:schemeClr val="bg1"/>
                </a:solidFill>
                <a:cs typeface="Times New Roman" charset="0"/>
              </a:rPr>
              <a:t>}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s-ES_tradnl">
                <a:solidFill>
                  <a:schemeClr val="bg1"/>
                </a:solidFill>
                <a:cs typeface="Times New Roman" charset="0"/>
              </a:rPr>
              <a:t> }</a:t>
            </a:r>
            <a:endParaRPr lang="en-US">
              <a:solidFill>
                <a:schemeClr val="bg1"/>
              </a:solidFill>
              <a:cs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s-ES_tradnl">
                <a:solidFill>
                  <a:schemeClr val="bg1"/>
                </a:solidFill>
                <a:ea typeface="MS Mincho" charset="-128"/>
              </a:rPr>
              <a:t>}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 sz="240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876800" y="2743200"/>
            <a:ext cx="0" cy="3352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kedDoublyLists">
  <a:themeElements>
    <a:clrScheme name="LinkedCircularList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inkedCircularLis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nkedCircularLis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kedCircularLis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kedCircularLis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kedCircularLis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kedCircularLis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kedCircularLis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kedCircularLis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D64AC529BEE4FA4E19682424A209A" ma:contentTypeVersion="8" ma:contentTypeDescription="Create a new document." ma:contentTypeScope="" ma:versionID="f413c91faf97cc29d7aaeed02a4132c2">
  <xsd:schema xmlns:xsd="http://www.w3.org/2001/XMLSchema" xmlns:xs="http://www.w3.org/2001/XMLSchema" xmlns:p="http://schemas.microsoft.com/office/2006/metadata/properties" xmlns:ns2="16d1c654-4c1f-42ed-8b7a-3dbd6d115af0" targetNamespace="http://schemas.microsoft.com/office/2006/metadata/properties" ma:root="true" ma:fieldsID="aed4113fb646bef3253c6514e8043a4c" ns2:_="">
    <xsd:import namespace="16d1c654-4c1f-42ed-8b7a-3dbd6d115a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1c654-4c1f-42ed-8b7a-3dbd6d115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70F0B-DC85-4A99-91AB-A534AC7D9E94}"/>
</file>

<file path=customXml/itemProps2.xml><?xml version="1.0" encoding="utf-8"?>
<ds:datastoreItem xmlns:ds="http://schemas.openxmlformats.org/officeDocument/2006/customXml" ds:itemID="{288CB91F-BB43-4955-89DB-851EE94FD758}"/>
</file>

<file path=customXml/itemProps3.xml><?xml version="1.0" encoding="utf-8"?>
<ds:datastoreItem xmlns:ds="http://schemas.openxmlformats.org/officeDocument/2006/customXml" ds:itemID="{29E0099B-0B3E-4C42-999B-AF0E97264B67}"/>
</file>

<file path=docProps/app.xml><?xml version="1.0" encoding="utf-8"?>
<Properties xmlns="http://schemas.openxmlformats.org/officeDocument/2006/extended-properties" xmlns:vt="http://schemas.openxmlformats.org/officeDocument/2006/docPropsVTypes">
  <Template>LinkedDoublyLists</Template>
  <TotalTime>1</TotalTime>
  <Words>542</Words>
  <Application>Microsoft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LinkedDoublyLists</vt:lpstr>
      <vt:lpstr>Doubly Linked Lists</vt:lpstr>
      <vt:lpstr>Node data </vt:lpstr>
      <vt:lpstr>Node data (cont.)</vt:lpstr>
      <vt:lpstr>Finding a List Item </vt:lpstr>
      <vt:lpstr>Finding a List Item (cont.)</vt:lpstr>
      <vt:lpstr>Inserting into a Doubly Linked List </vt:lpstr>
      <vt:lpstr>FindItem(listData, item, location, found)</vt:lpstr>
      <vt:lpstr>Slide 8</vt:lpstr>
      <vt:lpstr>Finding a List Item (cont.)</vt:lpstr>
      <vt:lpstr>How can we  distinguish between the following two cases?</vt:lpstr>
      <vt:lpstr>Special case: inserting in the beginning</vt:lpstr>
      <vt:lpstr>Inserting into a Doubly Linked List</vt:lpstr>
      <vt:lpstr>Inserting into a Doubly Linked List (cont.)</vt:lpstr>
      <vt:lpstr>Deleting from a Doubly Linked List </vt:lpstr>
      <vt:lpstr>Headers and Trailers</vt:lpstr>
      <vt:lpstr>Headers and Trailers (cont.)</vt:lpstr>
      <vt:lpstr>A linked list as  an array of records</vt:lpstr>
      <vt:lpstr>A linked list as an array of records (cont.)</vt:lpstr>
      <vt:lpstr>Case Study: Implementing a large integer ADT </vt:lpstr>
      <vt:lpstr>Case Study: Implementing a large integer ADT (cont.)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Lists</dc:title>
  <dc:creator>DAN Vournpheng</dc:creator>
  <cp:lastModifiedBy>DAN Vournpheng</cp:lastModifiedBy>
  <cp:revision>2</cp:revision>
  <cp:lastPrinted>2001-03-15T21:09:49Z</cp:lastPrinted>
  <dcterms:created xsi:type="dcterms:W3CDTF">2013-03-08T16:45:27Z</dcterms:created>
  <dcterms:modified xsi:type="dcterms:W3CDTF">2013-06-22T11:07:02Z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0x01010095FD64AC529BEE4FA4E19682424A209A</vt:lpwstr>
  </property>
</Properties>
</file>