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2E64-ABB2-435B-B288-12BECB3D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4"/>
            <a:ext cx="9590442" cy="2252229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1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Introduction to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01605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mster\Documents\AmityWork\DBSystems\Figures\C7888_01\C7888_01\Tbl01-01.bmp">
            <a:extLst>
              <a:ext uri="{FF2B5EF4-FFF2-40B4-BE49-F238E27FC236}">
                <a16:creationId xmlns:a16="http://schemas.microsoft.com/office/drawing/2014/main" id="{352F26EB-4765-4D10-B125-9F6A159010B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0" y="1660264"/>
            <a:ext cx="12111120" cy="385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C832-CACB-4FA9-837D-AB7D88A4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database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FB9F-D4FF-408F-85C0-B9D45904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 fontScale="925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ប្រព័ន្ធមូលដ្ឋានទិន្នន័យ គឺសំដៅចំពោះ​ការសហប្រតិបត្តិការរវាង	សមាសធាតុមួយចំនួ</a:t>
            </a: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</a:t>
            </a: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ចូល</a:t>
            </a: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រួមក្នុងការបង្កើត គ្រប់គ្រង 	ប្រមូលផ្តុំ ផ្ទុកនិងប្រើប្រាស់ទិន្នន័យ។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ប្រព័ន្ធមូលដ្ឋានទិន្នន័យត្រូវបានបង្កើត និងគ្រប់គ្រងក្នុងកំរិតនៃភាព	ស្មុគស្មាញផ្សេងគ្នា។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ដំណោះស្រាយមូលដ្ឋានទិន្នន័យត្រូវតែមានតំលៃប្រសិទ្ធភាព ដូចទៅ	នឹងប្រសិទ្ធភាពតាម</a:t>
            </a:r>
            <a:r>
              <a:rPr lang="km-KH" sz="3200">
                <a:latin typeface="Khmer OS Siemreap" panose="02000500000000020004" pitchFamily="2" charset="0"/>
                <a:cs typeface="Khmer OS Siemreap" panose="02000500000000020004" pitchFamily="2" charset="0"/>
              </a:rPr>
              <a:t>  	</a:t>
            </a:r>
            <a:r>
              <a:rPr lang="ca-ES" sz="3200">
                <a:latin typeface="Khmer OS Siemreap" panose="02000500000000020004" pitchFamily="2" charset="0"/>
                <a:cs typeface="Khmer OS Siemreap" panose="02000500000000020004" pitchFamily="2" charset="0"/>
              </a:rPr>
              <a:t>យុទ្ធ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វិធីនិងតាមយុទ្ធសាស្ត្រ។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ca-ES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ca-ES" sz="3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FC53E4-1E81-4571-B75B-FBA93065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95" y="0"/>
            <a:ext cx="9144000" cy="68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1BF4-83CD-4CA9-A625-3A3CB31B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062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1.4.1 database systems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1367-835A-49F1-9219-0BD7B8BF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សមាសធាតុទាំងឡាយ ដែលបានចូលរួមក្នុងការបង្កើតប្រព័ន្ធមូលដ្ឋានទិន្នន័យមានដូចជា៖</a:t>
            </a:r>
            <a:endParaRPr lang="km-KH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Hardware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គឺសំដៅចំពោះគ្រឿងបរិក្ខាកុំព្យូទ័រនិងឧបករណ៍​អេឡិចត្រូនិកមួយចំនួន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	ត្រូវបានប្រើ​​​​​ សំរាប់ប្រមូលផ្តុំ ផ្ទុកនិងគ្រប់គ្រងទិន្នន័យ។</a:t>
            </a:r>
            <a:endParaRPr lang="en-US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Software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គឺសំដៅចំពោះកម្មវិធីកុំព្យូទ័រទាំងឡាយដែលត្រូវបានប្រើសំរាប់ប្រមូលផ្តុំ ផ្ទុកនិង	គ្រប់គ្រងទិន្នន័យ។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Software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រួមមាន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Operating System, DBMS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Application/	 	Utilities Software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People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គឺសំដៅចំពោះមនុស្សទាំងឡាយដែលបានចូលរួមក្នុងការបង្កើត គ្រប់គ្រងនិងប្រើ	ប្រាស់ប្រព័ន្ធមូលដ្ឋានទិន្នន័យ។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People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រួមមាន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administrators, Database 	administrators, Database designers, System analysts/  programmers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ហើយនិង 	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End users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km-KH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2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F95B-B81A-4C05-9788-D7F3AA6B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F6DC-B07E-45BA-984F-98F50002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Procedures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គឺសំដៅចំពោះសេចក្តីណែនាំនិងក្បួនច្បាប់ទាំងឡាយ ដែលមានឥទ្ធិពលទៅលើ	ការរចនា​និងប្រើប្រាស់ប្រព័ន្ធមូលដ្ឋានទិន្នន័យ។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ទិន្នន័យ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Data)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គឺជាតំលៃទាំងឡាយអាចជាចំនួនលេខ តួអក្សរ តំរៀបនៃតួអក្សរនិងកាល	បរិច្ឆេទ	ដែលនៅដាច់ពីគ្នា ដោយពុំទាន់មានអត្ថន័យ​។ ជាទូទៅទិន្នន័យមានប្រភពមកពី	ព័ត៌មានរបស់មនុស្ស ព័ត៌មានរបស់វត្ថុ ព័ត៌មានរបស់ទីកន្លែង និងព័ត៌មានរបស់	ព្រឹត្តិការណ៍	ទាំងឡាយដែលត្រូវកត់ត្រាទុក។</a:t>
            </a:r>
            <a:endParaRPr lang="km-KH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6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mster\Documents\AmityWork\DBSystems\Figures\C7888_01\C7888_01\Fig01-09.bmp">
            <a:extLst>
              <a:ext uri="{FF2B5EF4-FFF2-40B4-BE49-F238E27FC236}">
                <a16:creationId xmlns:a16="http://schemas.microsoft.com/office/drawing/2014/main" id="{BE7AAB16-7535-403A-883B-2BF054CB722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2" y="-5190"/>
            <a:ext cx="11177195" cy="686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19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487A-1BD2-4981-BDDF-6E47D9C4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2450-90D5-482C-971E-72710605C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/>
          </a:bodyPr>
          <a:lstStyle/>
          <a:p>
            <a:pPr marL="339567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ប្រតិបត្តិនូវមុខងារសំខាន់ៗមួយចំនួន ដែលធានារ៉ាប់រងនូវសុក្រឹតភាព និងភាពដូចៗគ្នារបស់ទិន្នន័យនៅក្នុងមូលដ្ឋានទិន្នន័យ។ មុខងារទាំងនោះរួមមាន៖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ការគ្រប់គ្រងទៅលើ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dictionary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ផ្ទុកនូវនិយមន័យរបស់ធាតុមួយចំនួននៃ	ទិន្នន័យ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elements) </a:t>
            </a:r>
            <a:r>
              <a:rPr lang="en-US" sz="22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ហើយន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ិ</a:t>
            </a:r>
            <a:r>
              <a:rPr lang="en-US" sz="22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ងទំនាក់ទំនងរបស់វានៅក្នុង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Data dictionary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 	DBMS 	ប្រើប្រាស់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dictionary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ដើម្បីស្វែងរករចនាសម្ព័ន្ធដែលជាផ្នែកតូចៗរបស់	ទិន្នន័យនិង	ទំនាក់ទំនងរបស់ផ្នែកតូចៗទាំងនោះ។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ការផ្លាស់ប្តូរទ្រង់ទ្រាយនិងការបង្ហាញទិន្នន័យ៖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ផ្លាស់ប្តូរទ្រង់ទ្រាយទិន្នន័យ	ដែលបានបញ្ចូលដោយគោរពតាមតំរូវការនៃរចនាសម្ព័ន្ធរបស់ទិន្នន័យ។ ម៉្យាងទៀត 	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អាចធ្វើការផ្លាស់ប្តូរទ្រង់ទ្រាយរបស់ទិន្នន័យក្នុងការបង្ហាញ ទៅតាមការរៀបចំ 	អោយ​ត្រូវតាមតំរូវការរបស់អ្នកប្រើប្រាស់។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ca-ES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ca-ES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5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F97A-63A3-417B-A088-AF6F87DD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095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9A41-3BE9-42FA-B353-001F9C1B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5123"/>
            <a:ext cx="10820400" cy="5520781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ការគ្រប់គ្រងទៅលើកន្លែងផ្ទុកទិន្នន័យ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storage management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បង្កើត 	និងគ្រប់គ្រងទៅលើរចនាសម្ព័ន្ធដ៏ស្មុគស្មាញ​ ដែលត្រូវការចាំបាច់សំរាប់ការផ្ទុកទិន្នន័យ។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DBMS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ផ្តល់នូវកន្លែងផ្ទុក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មិនមែនសំរាប់តែទិន្នន័យប៉ុណ្ណោះទេ គឺវាអាចផ្ទុកនូវកន្សោម​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លក្ខខណ្ឌរបស់ទិន្នន័យ ផ្ទុកនូវ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Procedure codes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ហើយផ្ទុកនូវរចនាសម្ព័ន្ធនៃការផ្ទុករូបភាព	ផងដែរ។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en-US" sz="22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អាចផ្ទុកមូលដ្ឋានទិន្នន័យនៅក្នុង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Data files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ជាច្រើនផ្សេងគ្នា។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ការគ្រប់គ្រងទៅលើសុវត្ថិភាព៖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បង្កើតប្រព័ន្ធសុវត្ថិភាពមួយដែលអនុវត្តតាម 	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user security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privacy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មានន័យថា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យើងអាចកំណត់ថាតើ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user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ណា	ដែលអាចដំណើរការលើ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Database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ហើយតើដំណើរប្រតិបត្តិមួយណាដូចជា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Read, 	Add, Delete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Modify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User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អាចប្រើបាន។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ca-ES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5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45CE-C2BD-4C5A-B9D1-F980F6B9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544-8789-4ED2-B951-E366D656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ការត្រួតពិនិត្យទៅលើដំណើរការដោយអ្នកប្រើប្រាស់ជាច្រើននាក់៖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ភាគច្រើនបាន	ការពារមិនអោយ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អ្នកប្រើប្រាស់ជាច្រើននាក់អាចអាន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item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មួយក្នុងពេលតែមួយនោះ	ឡើយ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ការគ្រប់គ្រងទៅលើការចំលងទុក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(Backup)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និងការធ្វើអោយដូចដើមវិញ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(Recovery)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 	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ភាគច្រើន​មាន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routines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សំរាប់ចំលងទុកនូវទិន្នន័យ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ហើយនិង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ទិន្នន័យ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អោយដូច	ដើម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វិញ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នៅពេលដែលមានបញ្ហា​ណាមួយកើតឡើង។</a:t>
            </a:r>
            <a:endParaRPr lang="en-US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គ្រប់គ្រងទៅលើភាពសុក្រឹតនៃទិន្នន័យ៖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គ្រប់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ទាំងអស់សុទ្ធតែមានកន្លែងស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ម្រាប់	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ធ្វើទំនាក់ទំនង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(Relationship)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រវាង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ដែលជាកន្លែង​ផ្ទុកទិន្នន័យជានិរន្ត៍	ដោយការកំណត់អោយមាននូវភាពសុក្រឹត​នៃទិន្នន័យ។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km-KH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1F78-6F00-430A-A8B9-8A2692A5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DDA5-5961-461A-8598-2E2D29EA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ផ្ទៃស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ម្រាប់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Application program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និងភាសាស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ម្រាប់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​ប្រតិបត្តិទៅលើទិន្នន័យ៖ ក្នុងគ្រប់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	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ទាំងអស់សុទ្ធតែមានភាសាមួយគឺ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SQL (Structured Query Language)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មាននាទីបង្កើត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ម្រាប់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ផ្ទុកទិន្នន័យ ហើយនិងប្រតិបត្តិទៅលើទិន្នន័យដែលស្ថិតនៅ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Table(s)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ដូចជាបន្ថែម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Record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ថ្មី ទាញយក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Record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មកបង្ហាញ កែប្រែទិន្នន័យនិង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លុប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Record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ជាដើម។ ម៉្យាងទៀតវាអាចបង្កើតផ្ទៃដែលអនុញ្ញាតិអោយ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Application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program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ផ្សេងអាចដំណើរការទិន្នន័យដែលស្ថិតនៅក្នុង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Structure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បាន។ </a:t>
            </a:r>
            <a:endParaRPr lang="km-KH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​​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	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ផ្ទៃស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ម្រាប់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ទំនាក់ទំនងមូលដ្ឋានទិន្នន័យ៖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ក្នុងសម័យបច្ចុប្បន្នអនុញ្ញាតិអោយ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End-	users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ស្នើសុំប្រើប្រាស់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ទិន្នន័យដែលស្ថិតនៅក្នុង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តាមរយៈប្រភពជាច្រើននៃការ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តបណ្តាញកុំព្យូទ័រ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Computer Networking)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37853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910D-746C-4539-9C57-1FC8BA22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Why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1A09-D456-438B-8586-25FD4720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4" y="1438256"/>
            <a:ext cx="12116696" cy="54197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សាកល្បងគិតអំពីការព្យាយាមធ្វើអាជីវកម្មដោយមិនដឹង</a:t>
            </a:r>
            <a:r>
              <a:rPr lang="km-KH" sz="2800">
                <a:latin typeface="Khmer OS System" panose="02000500000000020004" pitchFamily="2" charset="0"/>
                <a:cs typeface="Khmer OS System" panose="02000500000000020004" pitchFamily="2" charset="0"/>
              </a:rPr>
              <a:t>ថា អ្នកណាជា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អតិថិជន</a:t>
            </a:r>
            <a:r>
              <a:rPr lang="km-KH" sz="2800">
                <a:latin typeface="Khmer OS System" panose="02000500000000020004" pitchFamily="2" charset="0"/>
                <a:cs typeface="Khmer OS System" panose="02000500000000020004" pitchFamily="2" charset="0"/>
              </a:rPr>
              <a:t>របស់អ្នក ផលិតផល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អ្វីដែលអ្នកកំពុងលក់ អ្នកណាខ្លះដែលជំពាក់អ្នក និង អ្នកជំពាក់អ្នកណាខ្លះ។ អាជីវកម្មទាំងអស់ត្រូវរក្សាទុកទិន្នន័យប្រភេទនេះនិងច្រើនទៀត។ ហើយអ្វីដែលសំខាន់នោះគឺថាពួកគេត្រូវមានទិន្នន័យទាំងនោះសម្រាប់ធ្វើការសម្រេចចិត្ត នៅពេលដែលពួកគេត្រូវការ។ វាអាចត្រូវបានអះអាងថាគោលបំណងចុងក្រោយនៃប្រព័ន្ធព័ត៌មាន គឺដើម្បីជួយអាជីវកម្មឱ្យប្រើប្រាស់ព័ត៌មានជា</a:t>
            </a:r>
            <a:r>
              <a:rPr lang="km-KH" sz="2800">
                <a:latin typeface="Khmer OS System" panose="02000500000000020004" pitchFamily="2" charset="0"/>
                <a:cs typeface="Khmer OS System" panose="02000500000000020004" pitchFamily="2" charset="0"/>
              </a:rPr>
              <a:t>ធនធានរបស់ក្រុមហ៊ុន។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ចំណុចសំខាន់នៃប្រព័ន្ធទាំងអស់នេះគឺការប្រមូល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រក្សាទុក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រៀបចំផ្សព្វផ្សាយ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គ្រប់គ្រងទិន្នន័យ។</a:t>
            </a: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3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66E0-7BAE-41A5-B08D-439C55C8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Table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4793-15FB-4777-A280-D5826FD58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99" y="1293028"/>
            <a:ext cx="11790381" cy="5564972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Table 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ត្រូវបានដឹងថាជារចនាសម្ព័ន្ធ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២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វិមាត្រ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ដែលមានជួរដេកនិងជួរឈរប្រសព្វគ្នា</a:t>
            </a:r>
            <a:endParaRPr lang="en-US" sz="2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ជួរដេកន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ី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មួយ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ៗ (tuple)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គឺតំណាងអោយ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single entity 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ដែលកើតមានឡើងនៅក្នុង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entity set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ជួរឈរន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ី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មួយៗរបស់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តំណាងអោយ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attribute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ហើយ ជួរឈរន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ី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មួយៗមានឈ្មោះ      	ផ្សេងៗគ្នា</a:t>
            </a:r>
            <a:endParaRPr lang="en-US" sz="2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ប្រសព្វរវាងជួរដេកនិងជួរឈរ តំណាងអោយ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single data value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en-US" sz="2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តម្លៃទាំងអស់នៅក្នុងជួរឈរត្រូវតែអនុលោមទៅតាមទិន្នន័យដែលបានកំ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ណ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ត់</a:t>
            </a:r>
            <a:endParaRPr lang="en-US" sz="2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ជួរ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ឈរ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ី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មួយៗមានត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ម្លៃ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ជាក់លាក់ត្រូវបានគេស្គាល់ថា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Attribute domain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លំដាប់នៃជួរដេកនិងជួរឈរគឺមិនសំខាន់សំរាប់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DBMS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ី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មួយៗត្រូវតែមាន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attribute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មួយឬក៏ការរួមផ្សំរវាង attributes ពិសេសមួយដើម្បី	កំ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ណ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ត់ជួរដេកន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ី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មួយៗ</a:t>
            </a:r>
            <a:endParaRPr lang="en-US" sz="2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AF2F99-804C-49FD-A58C-0502E8F0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9" y="0"/>
            <a:ext cx="11091134" cy="68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A3B0-A2D2-41EF-AD9C-3427B624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1.5.1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1F53-3FAF-4203-8517-752BF54C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	Keys មានសារសំខាន់ណាស់នៅក្នុង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Relational Model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ដោយសារតែពួក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វា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ត្រូវបានប្រើដើម្បីធានាថា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ជួរដេកនិមួយៗនៅក្នុង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មួយត្រូវបានកំណត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់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អត្តសញ្ញាណតែមួយ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គត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់។​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ហើយ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Keys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ត្រូវបានប្រើស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ម្រាប់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បង្កើតទំនាក់ទំនងរវាង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Tables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ដើម្បីធានាបាននូវភាពត្រឹមត្រូវនៃទិន្នន័យ។​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Key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មួយអាចមាន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Attribute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មួយឬច្រើនដើម្បីកំ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ណ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Attributes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ដទៃទៀត។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Keys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ជាទូទៅត្រូវបានគេចែកចេញជា ៥ គឺៈ Super Key, Candidate Key, Primary Key, Secondary Key and Foreign Key</a:t>
            </a: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	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Super Key: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Attribute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មួយឬក៏បន្សំរវាង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Attributes 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ដែលមានត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ម្លៃ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ជាឯកតា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សម្រាប់តាងអោយជួរដេកនីមួយៗនៅក្នុង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2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Candidate Key: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Super Key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ដែលតូចជាងគេ។ គឺជា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Super Key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ដែលមិន	មាន​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subset of attributes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ហើយដែលវាខ្លួនវាជា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Super Key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2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5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E385-5FA0-404F-98E7-F52D58C6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7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947C-D235-44A6-BBED-E9414D7C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3754"/>
            <a:ext cx="10820400" cy="5532118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	Primary Key: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Candidate Key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មួយដែលត្រូវបានជ្រើសរើសជា តំណាងសម្រាប់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entity 	set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	Secondary Key: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attribute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មួយឬក៏បន្សំរវាង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attributes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ដែលត្រូវបានប្រើយ៉ាងតឹងរឹង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សម្រាប់ការ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ទាញ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យកទិន្នន័យ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	Foreign Key: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attribute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ឬក៏បន្សំរវាង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attributes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 ដែលតម្លៃរបស់វា	ដាច់ខាតត្រូវតែមាននៅក្នុង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Primary Key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នៃ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មួយទៀត។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5">
            <a:extLst>
              <a:ext uri="{FF2B5EF4-FFF2-40B4-BE49-F238E27FC236}">
                <a16:creationId xmlns:a16="http://schemas.microsoft.com/office/drawing/2014/main" id="{59A0B975-8E91-480D-8F35-C733F3CA8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18178" r="7692" b="4230"/>
          <a:stretch>
            <a:fillRect/>
          </a:stretch>
        </p:blipFill>
        <p:spPr bwMode="auto">
          <a:xfrm>
            <a:off x="3565542" y="4038874"/>
            <a:ext cx="5219766" cy="280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898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8631-91E2-4E30-829A-9CB0E348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1E488-1872-4A50-9E7F-BC7C78D4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0" y="1047975"/>
            <a:ext cx="10596283" cy="58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AC01-CE97-404F-93BA-23CDC60D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062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structure query language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3C06-1439-4FA9-A093-9382705E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SQL (Structure Query Language)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គឺជាភាសាមួយដែលត្រូវបានប្រើនៅក្នុង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DBMS ស</a:t>
            </a:r>
            <a:r>
              <a:rPr lang="km-KH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ម្រាប់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បង្កើត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Database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បង្កើត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 ដំណើរការទិន្នន័យក្នុង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Table។ 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ជាទូទៅ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SQL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ចែកចេញជាបីប្រភេទគឺៈ</a:t>
            </a:r>
            <a:endParaRPr lang="en-US" sz="2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DDL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Data Definition Language) </a:t>
            </a:r>
            <a:r>
              <a:rPr lang="en-US" sz="22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មាននាទី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ដូចជាៈ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Create Table, Drop Table, 	</a:t>
            </a:r>
            <a:r>
              <a:rPr lang="en-US" sz="2200">
                <a:latin typeface="Khmer OS System" panose="02000500000000020004" pitchFamily="2" charset="0"/>
                <a:cs typeface="Khmer OS System" panose="02000500000000020004" pitchFamily="2" charset="0"/>
              </a:rPr>
              <a:t>Alter Table</a:t>
            </a:r>
            <a:endParaRPr lang="en-US" sz="2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DML (Data Manipulation Language)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មាននាទីដូចជាៈ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Insert Into, Select Into, 	Update, Delete, Select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	DCL (Data Control Language) </a:t>
            </a:r>
            <a:r>
              <a:rPr lang="ca-E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មាននាទីដូចជាៈ </a:t>
            </a:r>
            <a:r>
              <a:rPr lang="en-US" sz="2200" dirty="0">
                <a:latin typeface="Khmer OS System" panose="02000500000000020004" pitchFamily="2" charset="0"/>
                <a:cs typeface="Khmer OS System" panose="02000500000000020004" pitchFamily="2" charset="0"/>
              </a:rPr>
              <a:t>Alter Database, Create Group, 	Drop Group, Create User, Alter User, Drop User, Add User, Grant Privilege 	and Revoke Privilege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415-311F-46E2-BC3F-03B1253C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10178"/>
            <a:ext cx="86106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Data vs.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77AA-C175-4082-8ADA-08583729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2850"/>
            <a:ext cx="10820400" cy="5575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ទិន្នន័យគឺជាធាតុឬតំលៃដើមដែលនៅដាច់ពីគ្នា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ព័ត៌មានគឺជាលទ្ធផលនៃដំណើរប្រតិបត្តិទិន្នន័យដើម (raw data) </a:t>
            </a:r>
            <a:r>
              <a:rPr lang="en-US" sz="2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</a:t>
            </a:r>
            <a:r>
              <a:rPr lang="ca-E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</a:t>
            </a:r>
            <a:r>
              <a:rPr lang="en-US" sz="2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អោយមានអត្ថន័យ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ព័ត៌មានត្រូវការបរិបទដើម្បី</a:t>
            </a:r>
            <a:r>
              <a:rPr lang="ca-E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</a:t>
            </a:r>
            <a:r>
              <a:rPr lang="en-US" sz="2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អោយមានអត្ថន័យ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ទិន្នន័យដើមត្រូវបានរៀបចំស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ម្រាប់</a:t>
            </a:r>
            <a:r>
              <a:rPr lang="en-US" sz="2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ការផ្ទុក</a:t>
            </a:r>
            <a:r>
              <a:rPr lang="en-U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</a:t>
            </a:r>
            <a:r>
              <a:rPr lang="en-US" sz="2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ការប្រតិបត្តិ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ទិន្នន័យគឺជាមូលដ្ឋាននៃព័ត៌មាន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ទិន្នន័យជាធាតុផ្សំនៃព័ត៌មាន</a:t>
            </a:r>
            <a:r>
              <a:rPr lang="ca-E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ca-E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ព័ត៌មានត្រូវបានបង្កើតឡើងដោយដំណើរប្រតិបត្តិទិន្នន័យ។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ca-E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ព័ត៌មានដែលត្រឹមត្រូវ ដែលមានប្រយោជន៍និងដែលកើតឡើងចំពេល គឺជាកូនសោរនៃការធ្វើ      សេចក្តីស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ម្រេច</a:t>
            </a:r>
            <a:r>
              <a:rPr lang="ca-E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ចិត្តត្រឹមត្រូវ។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ca-E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សេចក្តីស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ម្រេច</a:t>
            </a:r>
            <a:r>
              <a:rPr lang="ca-E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ចិត្តត្រឹមត្រូវគឺជាកូនសោរនៃការធ្វើអោយមាននិរន្តរភាព</a:t>
            </a:r>
            <a:r>
              <a:rPr lang="km-KH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</a:t>
            </a:r>
            <a:r>
              <a:rPr lang="ca-ES" sz="2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អង្គការឬក្រុមហ៊ុន។</a:t>
            </a:r>
            <a:endParaRPr lang="en-US" sz="2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8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1C953AF5-DA39-4AFB-8FD3-3403DA92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256673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D42A4F37-771E-4AA0-A571-C16FBFBFB65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78062"/>
            <a:chOff x="0" y="0"/>
            <a:chExt cx="9120" cy="8914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7750DC1E-B474-44E2-8E26-807EBED50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9120" cy="8168"/>
            </a:xfrm>
            <a:prstGeom prst="rect">
              <a:avLst/>
            </a:prstGeom>
            <a:solidFill>
              <a:srgbClr val="D4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8558354E-2365-4CCA-9D76-26B0EFF52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20" cy="721"/>
            </a:xfrm>
            <a:prstGeom prst="rect">
              <a:avLst/>
            </a:pr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3" name="Picture 11">
              <a:extLst>
                <a:ext uri="{FF2B5EF4-FFF2-40B4-BE49-F238E27FC236}">
                  <a16:creationId xmlns:a16="http://schemas.microsoft.com/office/drawing/2014/main" id="{4392CE40-31A4-4C0D-942B-10648031D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0"/>
              <a:ext cx="3589" cy="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ACED6DB1-3817-4D4C-8DB3-688A204B6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" y="1188"/>
              <a:ext cx="4537" cy="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80E02FE8-4F13-46BC-A01A-B7FB70260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023"/>
              <a:ext cx="3632" cy="3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831E57C5-5B3E-4880-AB7D-603AD8CAF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" y="5023"/>
              <a:ext cx="3628" cy="3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BC9ED31E-BF19-4A57-AE2A-422A88942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" y="4731"/>
              <a:ext cx="237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231F2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d) Information in Graphic Format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88245FE1-2FBC-4BDF-B6A1-086BFAB4A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" y="4715"/>
              <a:ext cx="246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231F2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c) Information in Summary Format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A8D040DA-8A53-46B6-A5A0-8857ECB14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" y="747"/>
              <a:ext cx="884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231F2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b) Raw Data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893B89D9-DD3F-426D-BE4A-3DC3A7E6C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" y="837"/>
              <a:ext cx="16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231F2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a) Initial Survey Screen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EC9B61A6-2F02-46A2-B06C-905504B8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114"/>
              <a:ext cx="3495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231F2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Transforming raw data into information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66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DE8B-B8F8-4164-B3F9-AEA70A57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68"/>
            <a:ext cx="86106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introduction to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86E3-8BA7-44E3-B048-F32E5B9A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596"/>
            <a:ext cx="11506200" cy="55638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ការគ្រប់គ្រងទិន្នន័យប្រកបដោយប្រសិទ្ធភាពជាធម្មតាតម្រូវឱ្យមានការប្រើប្រាស់ទិន្នន័យកុំព្យូទ័រ។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មូលដ្ឋានទិន្នន័យ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Database)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គឺជាការប្រមូលផ្តុំនិងគ្រប់គ្រងទិន្នន័យ ដែលទាក់ទងទៅនឹងមុខងារនៃប្រព័ន្ធពាណិជ្ជកម្មណាមួយ។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ហើយគឺជារចនាសម្ព័ន្ធកុំព្យូទ័រដែលបានចែករំលែកនិងរួមបញ្ចូលគ្នាដែលផ្ទុកបណ្តុំនៃ៖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•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End-user data</a:t>
            </a:r>
            <a:endParaRPr lang="km-KH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•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Meta data</a:t>
            </a:r>
            <a:endParaRPr lang="km-KH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ប្រព័ន្ធគ្រប់គ្រងមូលដ្ឋានទិន្នន័យ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(Database management system=DBMS) </a:t>
            </a: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Application Program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ដែលមាននាទីបង្កើត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និងដំណើរការទិន្នន័យដែលស្ថិតនៅក្នុង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400" dirty="0">
              <a:latin typeface="Khmer OS Siemreap" panose="02000500000000020004" pitchFamily="2" charset="0"/>
              <a:ea typeface="ＭＳ Ｐゴシック" panose="020B0600070205080204" pitchFamily="34" charset="-128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83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95DD-4878-4B7D-A215-B7FE304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1.3.1 Role and advantages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D408-09B5-4CD1-9DD5-9D176768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9256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មាននាទីជា</a:t>
            </a:r>
            <a:r>
              <a:rPr lang="ca-E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អន្តរការីរវាងអ្នកប្រើប្រាស់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User) </a:t>
            </a:r>
            <a:r>
              <a:rPr lang="ca-E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ជាមួយនឹងមូលដ្ឋានទិន្នន័យ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Database)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ក្នុងការគ្រប់គ្រងទៅលើរចនាសម្ព័ន្ធ​ របស់មូលដ្ឋានទិន្នន័យ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(Database Structure) </a:t>
            </a:r>
            <a:r>
              <a:rPr lang="ca-E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ហើយនឹងដំណើរការទិន្នន័យ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ដែលស្ថិតនៅក្នុង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រចនាសម្ព័ន្ធរបស់មូលដ្ឋានទិន្នន័យនោះ។</a:t>
            </a:r>
            <a:endParaRPr lang="en-US" dirty="0"/>
          </a:p>
        </p:txBody>
      </p:sp>
      <p:pic>
        <p:nvPicPr>
          <p:cNvPr id="9" name="Picture 6" descr="C:\Documents and Settings\Paul Nagin\My Documents\CHIMBORAZO 09-13-2009\Books\694 Rob DB Systems 9e - Nancy -Marc Cartright\Figures\C7046_01\C7046_01\Fig01-02.bmp">
            <a:extLst>
              <a:ext uri="{FF2B5EF4-FFF2-40B4-BE49-F238E27FC236}">
                <a16:creationId xmlns:a16="http://schemas.microsoft.com/office/drawing/2014/main" id="{8D998B39-0B55-4C98-906B-2150FF88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347" y="2892212"/>
            <a:ext cx="7360117" cy="396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29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76EF-6DC0-4145-A01F-4FDA4345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603A-C5E3-492A-A108-CEFDFBE4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អត្ថប្រយោជន៍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មានដូចជា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ធ្វើអោយប្រសើរឡើងនូវការបែងចែកទិន្នន័យ។</a:t>
            </a:r>
            <a:endParaRPr lang="ca-ES" sz="2800" dirty="0">
              <a:latin typeface="Khmer OS Metal Chrieng" pitchFamily="2" charset="0"/>
              <a:cs typeface="Khmer OS Metal Chrieng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ធ្វើអោយប្រសើរឡើងនូវសុវត្ថិភាពទិន្នន័យ។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មានភាពប្រសើរចំពោះការរួមបញ្ចូលទិន្នន័យ។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កាត់បន្ថយនូវភាពមិនត្រូវគ្នារបស់ទិន្នន័យ។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ធ្វើអោយប្រសើរឡើងនូវដំណើរការទិន្នន័យ។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ធ្វើអោយប្រសើរឡើងនូវសេចក្តីសំរេចចិត្ត។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ធ្វើអោយកើនឡើងនូវប្រសិទ្ធិភាពការងាររបស់អ្នកប្រើ​  ប្រាស់។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484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0EC2-6848-41BF-9791-C54FAED3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095"/>
            <a:ext cx="8610600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1.3.2 types of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1E55-B789-4484-8592-00366398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5123"/>
            <a:ext cx="10820400" cy="5666589"/>
          </a:xfrm>
        </p:spPr>
        <p:txBody>
          <a:bodyPr>
            <a:normAutofit fontScale="77500" lnSpcReduction="20000"/>
          </a:bodyPr>
          <a:lstStyle/>
          <a:p>
            <a:pPr marL="339567" lvl="1" indent="0" algn="just">
              <a:lnSpc>
                <a:spcPct val="150000"/>
              </a:lnSpc>
              <a:buNone/>
            </a:pPr>
            <a:r>
              <a:rPr lang="km-KH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ជាទូទៅមូលដ្ឋានទិន្នន័យ អាចត្រូវបានរៀបចំតាមលំដាប់ថ្នាក់ឬក្រុមគឺអាស្រ័យទៅលើចំនួននៃអ្នកប្រើប្រាស់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Users) 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ទីតាំង 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(Location)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និងវិសាលភាពនៃការប្រើប្រាស់។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ca-ES" sz="3100" dirty="0">
              <a:latin typeface="Khmer OS Metal Chrieng" pitchFamily="2" charset="0"/>
              <a:cs typeface="Khmer OS Metal Chrieng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​ចំពោះចំនួននៃអ្នកប្រើប្រាស់ នោះមូលដ្ឋានទិន្នន័យចែកចេញជាពីរប្រភេទគឺ៖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Single-user database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គឺជាមូលដ្ឋានទិន្នន័យដែលត្រូវបានប្រើដោយអ្នកប្រើប្រាស់តែម្នាក់គត់ក្នុងពេលតែមួយ។ ចំពោះ 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Single-user database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ដែលដំណើរការលើ 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Personal Computer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តែមួយត្រូវបានគេហៅថា 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Desktop database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Multi-user database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គឺជាមូលដ្ឋានទិន្នន័យដែលត្រូវបានប្រើដោយអ្នកប្រើប្រាស់ជាច្រើននាក់ក្នុងពេលតែមួយ។ ប្រសិនបើអ្នកប្រើប្រាស់មានចំនួនតិចជាងឬស្មើ៥០នាក់ នោះ 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Multi-user database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ត្រូវបានគេហៅថា 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Workgroup database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ក៏ប៉ុន្តែប្រសិនបើអ្នកប្រើប្រាស់មានចំនួនលើសពី៥០នាក់ឡើងទៅ នោះ 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Multi-user database 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ត្រូវបានគេហៅថា </a:t>
            </a:r>
            <a:r>
              <a:rPr lang="en-U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Enterprise database</a:t>
            </a:r>
            <a:r>
              <a:rPr lang="ca-ES" sz="3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693-80AA-4E97-8E70-13C5EC2B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891F-193C-4A19-94CB-038D2A18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ចំពោះទីតាំង នោះមូលដ្ឋានទិន្នន័យចែកចេញជាពីរប្រភេទគឺ៖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Centralized database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គឺជាមូលដ្ឋានទិន្នន័យដែលទិន្នន័យត្រូវបានផ្ទុកក្នុងទីតាំងតែមួយ។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Distributed database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គឺជាមូលដ្ឋានទិន្នន័យដែលទិន្នន័យត្រូវបានបែងចែកក្នុងការផ្ទុកនៅទីតាំងផ្សេងគ្នាជាច្រើន។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ចំពោះវិសាលភាពនៃការប្រើប្រាស់ នោះមូលដ្ឋានទិន្នន័យចែកចេញជាពីរប្រភេទគឺ៖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Operational database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គឺជាមូលដ្ឋានទិន្នន័យដែលដំណើរការទិន្នន័យជារៀងរាល់ថ្ងៃ។ នៅពេលខ្លះ វាត្រូវបានគេហៅថា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Transactional 	​​​database</a:t>
            </a: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Production database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warehouse</a:t>
            </a:r>
            <a:r>
              <a:rPr lang="en-U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មូលដ្ឋានទិន្នន័យដែលមាននាទីផ្ទុកទិន្នន័យទាំងឡាយពីមុនៗមកដើម្បីដំណើរប្រតិបត្តិអោយក្លាយទៅជាព័ត៌មានសំរាប់បង្កើតនូវផែនការណ៍ជាយុទ្ធសាស្ត្រនាក្នុងពេលអនាគត។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906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575</TotalTime>
  <Words>2562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Century Gothic</vt:lpstr>
      <vt:lpstr>Khmer OS Metal Chrieng</vt:lpstr>
      <vt:lpstr>Khmer OS Siemreap</vt:lpstr>
      <vt:lpstr>Khmer OS System</vt:lpstr>
      <vt:lpstr>Times New Roman</vt:lpstr>
      <vt:lpstr>Wingdings</vt:lpstr>
      <vt:lpstr>Vapor Trail</vt:lpstr>
      <vt:lpstr>Chapter 1  Introduction to Database Systems</vt:lpstr>
      <vt:lpstr>1.1 Why database?</vt:lpstr>
      <vt:lpstr>1.2 Data vs. Information</vt:lpstr>
      <vt:lpstr>PowerPoint Presentation</vt:lpstr>
      <vt:lpstr>1.3 introduction to database</vt:lpstr>
      <vt:lpstr>1.3.1 Role and advantages of the dbms</vt:lpstr>
      <vt:lpstr>Cont’d</vt:lpstr>
      <vt:lpstr>1.3.2 types of databases</vt:lpstr>
      <vt:lpstr>Cont’d</vt:lpstr>
      <vt:lpstr>PowerPoint Presentation</vt:lpstr>
      <vt:lpstr>1.4 database systems</vt:lpstr>
      <vt:lpstr>PowerPoint Presentation</vt:lpstr>
      <vt:lpstr>1.4.1 database systems environments</vt:lpstr>
      <vt:lpstr>Cont’d</vt:lpstr>
      <vt:lpstr>PowerPoint Presentation</vt:lpstr>
      <vt:lpstr>1.4.2 dbms FUNCTIONS</vt:lpstr>
      <vt:lpstr>Cont’d</vt:lpstr>
      <vt:lpstr>Cont’d</vt:lpstr>
      <vt:lpstr>Cont’d</vt:lpstr>
      <vt:lpstr>1.5 Table characteristics</vt:lpstr>
      <vt:lpstr>PowerPoint Presentation</vt:lpstr>
      <vt:lpstr>1.5.1 Keys</vt:lpstr>
      <vt:lpstr>Cont’d</vt:lpstr>
      <vt:lpstr>1.5.1 ms Access data types</vt:lpstr>
      <vt:lpstr>1.6 structure query language (Sql)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  Introduction to Database Systems</dc:title>
  <dc:creator>Var Sovanndara</dc:creator>
  <cp:lastModifiedBy>Var Sovanndara</cp:lastModifiedBy>
  <cp:revision>33</cp:revision>
  <dcterms:created xsi:type="dcterms:W3CDTF">2019-08-05T02:08:31Z</dcterms:created>
  <dcterms:modified xsi:type="dcterms:W3CDTF">2020-12-23T12:14:13Z</dcterms:modified>
</cp:coreProperties>
</file>