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33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</p:sldIdLst>
  <p:sldSz cx="9144000" cy="6858000" type="screen4x3"/>
  <p:notesSz cx="9947275" cy="6858000"/>
  <p:defaultTextStyle>
    <a:defPPr>
      <a:defRPr lang="en-US"/>
    </a:defPPr>
    <a:lvl1pPr marL="0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5094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0189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55283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0378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25472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10566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95661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80756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1" autoAdjust="0"/>
    <p:restoredTop sz="94660"/>
  </p:normalViewPr>
  <p:slideViewPr>
    <p:cSldViewPr>
      <p:cViewPr varScale="1">
        <p:scale>
          <a:sx n="64" d="100"/>
          <a:sy n="64" d="100"/>
        </p:scale>
        <p:origin x="2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7F841-2791-42BB-90DA-CA7B3F9C3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21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9138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F5ED6-6C49-45A2-983E-F025C94D28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69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5094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0189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5283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40378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25472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10566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95661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80756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33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42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3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4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7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55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23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020" tIns="48509" rIns="97020" bIns="48509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7" y="69756"/>
            <a:ext cx="9013370" cy="669220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tx2"/>
                </a:solidFill>
              </a:defRPr>
            </a:lvl1pPr>
            <a:lvl2pPr marL="485094" indent="0" algn="ctr">
              <a:buNone/>
            </a:lvl2pPr>
            <a:lvl3pPr marL="970189" indent="0" algn="ctr">
              <a:buNone/>
            </a:lvl3pPr>
            <a:lvl4pPr marL="1455283" indent="0" algn="ctr">
              <a:buNone/>
            </a:lvl4pPr>
            <a:lvl5pPr marL="1940378" indent="0" algn="ctr">
              <a:buNone/>
            </a:lvl5pPr>
            <a:lvl6pPr marL="2425472" indent="0" algn="ctr">
              <a:buNone/>
            </a:lvl6pPr>
            <a:lvl7pPr marL="2910566" indent="0" algn="ctr">
              <a:buNone/>
            </a:lvl7pPr>
            <a:lvl8pPr marL="3395661" indent="0" algn="ctr">
              <a:buNone/>
            </a:lvl8pPr>
            <a:lvl9pPr marL="3880756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6E3A-6AF4-4847-8209-FEE9AB0A7C92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4" y="1449304"/>
            <a:ext cx="9021535" cy="15273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4" y="1396728"/>
            <a:ext cx="9021535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4" y="2976656"/>
            <a:ext cx="9021535" cy="110533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7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84D8-9836-4CF5-8F66-DA5B5C5E68A5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9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8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BAC1-49C6-4D8A-A63E-71FCF280A138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9CF4-F84E-4C0C-A281-67925675489D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020" tIns="48509" rIns="97020" bIns="48509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7" y="69756"/>
            <a:ext cx="9013370" cy="669220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952501"/>
            <a:ext cx="7772400" cy="1362075"/>
          </a:xfrm>
        </p:spPr>
        <p:txBody>
          <a:bodyPr anchor="b" anchorCtr="0"/>
          <a:lstStyle>
            <a:lvl1pPr algn="l">
              <a:buNone/>
              <a:defRPr sz="43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547945"/>
            <a:ext cx="7772400" cy="1338262"/>
          </a:xfrm>
        </p:spPr>
        <p:txBody>
          <a:bodyPr anchor="t" anchorCtr="0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DB7C-0724-4692-8E75-373065663F96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5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52" y="2341482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12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5" y="6208776"/>
            <a:ext cx="457200" cy="457200"/>
          </a:xfrm>
        </p:spPr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E754-54E0-47D0-9B7B-301636427550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7020" anchor="b" anchorCtr="0">
            <a:noAutofit/>
          </a:bodyPr>
          <a:lstStyle>
            <a:lvl1pPr marL="0" indent="0">
              <a:buNone/>
              <a:defRPr sz="25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7020" anchor="b" anchorCtr="0">
            <a:noAutofit/>
          </a:bodyPr>
          <a:lstStyle>
            <a:lvl1pPr marL="0" indent="0">
              <a:buNone/>
              <a:defRPr sz="25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BFFD-FBA0-4699-9113-AD441B2AEDED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8B6A-1DDB-42E7-A606-7375A00DC4E5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FB3F-570C-40ED-8AC7-53DCC1932ED6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12" y="69762"/>
            <a:ext cx="9013370" cy="669340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3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9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79-CE58-4747-B816-81584DF3BBBC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5"/>
            <a:ext cx="7315200" cy="522287"/>
          </a:xfrm>
        </p:spPr>
        <p:txBody>
          <a:bodyPr anchor="ctr">
            <a:noAutofit/>
          </a:bodyPr>
          <a:lstStyle>
            <a:lvl1pPr algn="l">
              <a:buNone/>
              <a:defRPr sz="3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2719-3087-490D-825F-6ADA2042E682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5" y="6208776"/>
            <a:ext cx="457200" cy="457200"/>
          </a:xfrm>
        </p:spPr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6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14" y="4650481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4" y="4773231"/>
            <a:ext cx="9006635" cy="4880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66676"/>
            <a:ext cx="9001874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020" tIns="48509" rIns="97020" bIns="48509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12" y="69762"/>
            <a:ext cx="9013370" cy="669340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</p:spPr>
        <p:txBody>
          <a:bodyPr lIns="97020" tIns="48509" rIns="97020" bIns="9702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lIns="97020" tIns="48509" rIns="97020" bIns="4850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lIns="97020" tIns="48509" rIns="97020" bIns="48509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2DB49D-5E9F-4713-B8BB-DEF174AF5922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lIns="97020" tIns="48509" rIns="97020" bIns="48509"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5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91056" indent="-291056" algn="l" rtl="0" eaLnBrk="1" latinLnBrk="0" hangingPunct="1">
        <a:spcBef>
          <a:spcPts val="615"/>
        </a:spcBef>
        <a:buClr>
          <a:schemeClr val="accent1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582114" indent="-242547" algn="l" rtl="0" eaLnBrk="1" latinLnBrk="0" hangingPunct="1">
        <a:spcBef>
          <a:spcPts val="392"/>
        </a:spcBef>
        <a:buClr>
          <a:schemeClr val="accent2"/>
        </a:buClr>
        <a:buSzPct val="85000"/>
        <a:buFont typeface="Wingdings 2"/>
        <a:buChar char="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873170" indent="-242547" algn="l" rtl="0" eaLnBrk="1" latinLnBrk="0" hangingPunct="1">
        <a:spcBef>
          <a:spcPts val="392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64227" indent="-242547" algn="l" rtl="0" eaLnBrk="1" latinLnBrk="0" hangingPunct="1">
        <a:spcBef>
          <a:spcPts val="392"/>
        </a:spcBef>
        <a:buClr>
          <a:schemeClr val="accent3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455283" indent="-242547" algn="l" rtl="0" eaLnBrk="1" latinLnBrk="0" hangingPunct="1">
        <a:spcBef>
          <a:spcPts val="392"/>
        </a:spcBef>
        <a:buClr>
          <a:schemeClr val="accent3"/>
        </a:buClr>
        <a:buFontTx/>
        <a:buChar char="o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46340" indent="-242547" algn="l" rtl="0" eaLnBrk="1" latinLnBrk="0" hangingPunct="1">
        <a:spcBef>
          <a:spcPts val="392"/>
        </a:spcBef>
        <a:buClr>
          <a:schemeClr val="accent3"/>
        </a:buClr>
        <a:buChar char="•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37397" indent="-242547" algn="l" rtl="0" eaLnBrk="1" latinLnBrk="0" hangingPunct="1">
        <a:spcBef>
          <a:spcPts val="392"/>
        </a:spcBef>
        <a:buClr>
          <a:schemeClr val="accent2"/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328453" indent="-242547" algn="l" rtl="0" eaLnBrk="1" latinLnBrk="0" hangingPunct="1">
        <a:spcBef>
          <a:spcPts val="392"/>
        </a:spcBef>
        <a:buClr>
          <a:schemeClr val="accent1">
            <a:tint val="60000"/>
          </a:schemeClr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619509" indent="-242547" algn="l" rtl="0" eaLnBrk="1" latinLnBrk="0" hangingPunct="1">
        <a:spcBef>
          <a:spcPts val="392"/>
        </a:spcBef>
        <a:buClr>
          <a:schemeClr val="accent2">
            <a:tint val="60000"/>
          </a:schemeClr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50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0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552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403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254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10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395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7"/>
            <a:ext cx="8305800" cy="1143000"/>
          </a:xfrm>
        </p:spPr>
        <p:txBody>
          <a:bodyPr>
            <a:normAutofit/>
          </a:bodyPr>
          <a:lstStyle/>
          <a:p>
            <a:r>
              <a:rPr lang="km-KH" sz="3300" dirty="0">
                <a:latin typeface="Khmer OS Battambang" pitchFamily="2" charset="0"/>
                <a:cs typeface="Khmer OS Battambang" pitchFamily="2" charset="0"/>
              </a:rPr>
              <a:t>មេរៀន</a:t>
            </a:r>
            <a:r>
              <a:rPr lang="km-KH" sz="3300" dirty="0" smtClean="0">
                <a:latin typeface="Khmer OS Battambang" pitchFamily="2" charset="0"/>
                <a:cs typeface="Khmer OS Battambang" pitchFamily="2" charset="0"/>
              </a:rPr>
              <a:t>ទី</a:t>
            </a:r>
            <a:r>
              <a:rPr lang="ca-ES" sz="3300" dirty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km-KH" sz="3300" dirty="0" smtClean="0">
                <a:latin typeface="Khmer OS Battambang" pitchFamily="2" charset="0"/>
                <a:cs typeface="Khmer OS Battambang" pitchFamily="2" charset="0"/>
              </a:rPr>
              <a:t>៖ </a:t>
            </a:r>
            <a:endParaRPr lang="en-US" sz="33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305" y="2133601"/>
            <a:ext cx="8997695" cy="38862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ca-ES" sz="3600" dirty="0" smtClean="0">
                <a:solidFill>
                  <a:srgbClr val="C93E27"/>
                </a:solidFill>
                <a:latin typeface="Khmer OS Muol Light" pitchFamily="2" charset="0"/>
                <a:cs typeface="Khmer OS Muol Light" pitchFamily="2" charset="0"/>
              </a:rPr>
              <a:t>ការកំណត់ទ្រង់ទ្រាយគំរូនៃ</a:t>
            </a:r>
          </a:p>
          <a:p>
            <a:pPr algn="ctr">
              <a:lnSpc>
                <a:spcPct val="150000"/>
              </a:lnSpc>
              <a:buNone/>
            </a:pPr>
            <a:r>
              <a:rPr lang="ca-ES" sz="3600" dirty="0" smtClean="0">
                <a:solidFill>
                  <a:srgbClr val="C93E27"/>
                </a:solidFill>
                <a:latin typeface="Khmer OS Muol Light" pitchFamily="2" charset="0"/>
                <a:cs typeface="Khmer OS Muol Light" pitchFamily="2" charset="0"/>
              </a:rPr>
              <a:t>ទំនាក់ទំនងរវាង </a:t>
            </a:r>
            <a:r>
              <a:rPr lang="en-US" sz="3600" dirty="0" smtClean="0">
                <a:solidFill>
                  <a:srgbClr val="C93E27"/>
                </a:solidFill>
                <a:latin typeface="Khmer OS Muol Light" pitchFamily="2" charset="0"/>
                <a:cs typeface="Khmer OS Muol Light" pitchFamily="2" charset="0"/>
              </a:rPr>
              <a:t>Entities</a:t>
            </a:r>
            <a:endParaRPr lang="km-KH" sz="3600" dirty="0">
              <a:solidFill>
                <a:srgbClr val="C93E27"/>
              </a:solidFill>
              <a:latin typeface="Khmer OS Muol Light" pitchFamily="2" charset="0"/>
              <a:cs typeface="Khmer OS Muol Light" pitchFamily="2" charset="0"/>
            </a:endParaRPr>
          </a:p>
          <a:p>
            <a:pPr algn="ctr">
              <a:buNone/>
            </a:pPr>
            <a:r>
              <a:rPr lang="en-US" sz="3600" b="1" dirty="0" smtClean="0">
                <a:solidFill>
                  <a:srgbClr val="C93E27"/>
                </a:solidFill>
                <a:latin typeface="Khmer OS Muol Light" pitchFamily="2" charset="0"/>
                <a:cs typeface="Khmer OS Muol Light" pitchFamily="2" charset="0"/>
              </a:rPr>
              <a:t>(Entity-Relationship Modeling)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0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742950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ជំហានទី១៖​ យើងត្រូវកំណត់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Tables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ទាំងឡាយដែលកើតចេញពី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Strong Entity Set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ដោយ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Table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នីមួយៗមាន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ដែលកើតចេញពី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តែមួយគត់ដោយយកឈ្មោះរបស់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ថែមពាក្យ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ID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ឬ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Code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ឬ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No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742950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ជំហានទី២៖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យើងត្រូវកំណត់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Tables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ទាំងឡាយដែលកើតចេញពី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Weak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ដោយ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ផ្ទាល់របស់វាដូច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Strong Entity Set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ដែរ។ ក៏ប៉ុន្តែវាមាន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Foreign Key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មួយឬច្រើនដោយដាក់ឈ្មោះដូចទៅនឹង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Table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កើតចេញពី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Strong Entity Set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មានទំនាក់ទំនងជាមួយនឹងវា។</a:t>
            </a:r>
            <a:endParaRPr lang="ca-ES" sz="28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3170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742950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ជំហានទី៣៖​ យើងត្រូវកំណត់ 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Tables </a:t>
            </a: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ទាំងឡាយដែលកើតចេញពី 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Associative Entity Set </a:t>
            </a: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ដោយ 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Table </a:t>
            </a: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នីមួយៗមាន 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Foreign Key </a:t>
            </a: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ចាប់ពី២ឡើងទៅដោយដាក់ឈ្មោះដូចទៅនឹង 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</a:t>
            </a: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 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Table </a:t>
            </a: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កើតចេញពី 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មានទំនាក់ទំនងជាមួយនឹងវា។ បន្ទាប់មកកំណត់ 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</a:t>
            </a: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កើតឡើងដោយបង្គុំរវាង 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Foreign Keys </a:t>
            </a: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ទាំងអស់នោះ។</a:t>
            </a:r>
            <a:endParaRPr lang="ca-ES" sz="3200" dirty="0" smtClean="0"/>
          </a:p>
          <a:p>
            <a:pPr marL="0" indent="0" algn="ctr">
              <a:lnSpc>
                <a:spcPct val="150000"/>
              </a:lnSpc>
              <a:buNone/>
            </a:pPr>
            <a:endParaRPr lang="km-KH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352800" y="5715000"/>
            <a:ext cx="2057400" cy="0"/>
          </a:xfrm>
          <a:prstGeom prst="line">
            <a:avLst/>
          </a:prstGeom>
          <a:ln w="76200" cmpd="thinThick">
            <a:solidFill>
              <a:schemeClr val="accent1">
                <a:shade val="60000"/>
                <a:satMod val="1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2207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214313"/>
            <a:ext cx="9143999" cy="63579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ca-ES" sz="27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en-US" sz="27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km-KH" sz="27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ការកំណត់ </a:t>
            </a:r>
            <a:r>
              <a:rPr lang="en-US" sz="27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Entity Set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គឺជាព័ត៌មានរបស់មនុស្សម្នាក់ ព័ត៌មានរបស់ទីកន្លែងណាមួយ ព័ត៌មានរបស់វត្ថុណាមួយ និងព័ត៌មានរបស់ព្រឹត្តិការណ៍ណាមួយដែលត្រូវកត់ត្រាទុក ដែលជាប់ទាក់ទងជាមួយនឹងប្រព័ន្ធពាណិជ្ជកម្មណាមួយ។</a:t>
            </a: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គឺជាសំណុំនៃ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Entities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ទាំងឡាយដែលមានប្រភេទនិងលក្ខណៈ​ដូចគ្នា។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នីមួយៗនឹងក្លាយទៅជា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Table 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ដែលជា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Database Object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DBMS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សំរាប់</a:t>
            </a:r>
            <a:r>
              <a:rPr lang="ca-ES" sz="280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ផ្ទុកទិន្នន័យ   ជា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និរន្ត៍។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7813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214312"/>
            <a:ext cx="9143999" cy="6453187"/>
          </a:xfrm>
        </p:spPr>
        <p:txBody>
          <a:bodyPr>
            <a:noAutofit/>
          </a:bodyPr>
          <a:lstStyle/>
          <a:p>
            <a:pPr marL="457200" lvl="1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ចែកចេញជាពីរប្រភេទគឺ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Strong Entity Set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Weak Entity Set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Strong Entity Set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ដែលព័ត៌មានរបស់វាច្បាស់លាស់ដោយមិនអាស្រ័យទៅនឹង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ផ្សេងទៀត។ ក្នុង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Chen Notation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គេកំណត់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Strong Entity Set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ក្នុងទ្រង់ទ្រាយដូចខាងក្រោម៖​</a:t>
            </a:r>
          </a:p>
          <a:p>
            <a:pPr marL="339567" lvl="1"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​​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Weak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ដែលព័ត៌មានរបស់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វាមិនច្បាស់លាស់ដោយអាស្រ័យ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ទៅនឹង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ផ្សេងទៀត។ ក្នុង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Chen Notation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គេកំណត់ </a:t>
            </a:r>
            <a:r>
              <a:rPr lang="en-US" sz="240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Weak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ក្នុងទ្រង់ទ្រាយដូចខាងក្រោម៖</a:t>
            </a:r>
            <a:endParaRPr lang="en-U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ca-ES" sz="2800" dirty="0" smtClean="0"/>
              <a:t>	</a:t>
            </a: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19400" y="3200400"/>
            <a:ext cx="3048000" cy="685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000" b="1" dirty="0" smtClean="0">
                <a:solidFill>
                  <a:schemeClr val="tx1"/>
                </a:solidFill>
              </a:rPr>
              <a:t>Strong Entity Set’s Name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2819400" y="5657851"/>
            <a:ext cx="3200400" cy="819149"/>
          </a:xfrm>
          <a:prstGeom prst="frame">
            <a:avLst>
              <a:gd name="adj1" fmla="val 7813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Weak Entity Set’s Name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8565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214313"/>
            <a:ext cx="9143999" cy="63579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ca-ES" sz="27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en-US" sz="27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km-KH" sz="27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ការកំណត់ </a:t>
            </a:r>
            <a:r>
              <a:rPr lang="en-US" sz="27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Attributes</a:t>
            </a: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លក្ខណៈដែលបញ្ជាក់អោយ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 ហើយវានឹងក្លាយទៅជា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Fields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Table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Domain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គឺជាដែនតំលៃទាំងឡាយដែល</a:t>
            </a:r>
            <a:r>
              <a:rPr lang="ca-ES" sz="280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ត្រូវផ្ទុកតំលៃក្នុង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នីមួយៗ។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Domain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នឹងក្លាយទៅជាប្រភេទ​ទិន្នន័យ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(Data type)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និងទំហំរបស់ជួរឈរ 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 Size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)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នីមួយៗ។</a:t>
            </a: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ចែកចេញជាប្រាំប្រភេទដូចជា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Simple Attribute, Composite Attribute, Single-valued Attribute, Multi-valued Attribute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Derived Attribute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1057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214313"/>
            <a:ext cx="9143999" cy="6357938"/>
          </a:xfrm>
        </p:spPr>
        <p:txBody>
          <a:bodyPr>
            <a:noAutofit/>
          </a:bodyPr>
          <a:lstStyle/>
          <a:p>
            <a:pPr marL="457200" indent="-1714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Simple Attribute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Attribute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ដែលមិនអាចផ្តាច់ចេញជា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Sub Attributes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ចាប់ពី២ឡើងទៅឡើយ។</a:t>
            </a:r>
            <a:endParaRPr lang="en-US" sz="28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indent="-1714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Composite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Attribute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ដែលអាច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ផ្តាច់ចេញជា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Sub Attributes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ចាប់ពី២ឡើ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ង។</a:t>
            </a:r>
            <a:endParaRPr lang="en-US" sz="28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indent="-1714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Single-valued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Attribute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ដែលមានតំលៃតែមួយគត់សំរាប់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មួយ។</a:t>
            </a:r>
            <a:endParaRPr lang="en-US" sz="28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indent="-1714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Multi-valued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Attribute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ដែលមានតំ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លៃជាច្រើនសំ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រាប់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មួ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យ។</a:t>
            </a:r>
          </a:p>
          <a:p>
            <a:pPr marL="457200" indent="-1714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Derived Attribute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ដែលកើតឡើងដោយកន្សោមរូបមន្តរវាង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មួយឬច្រើនផ្សេងទៀត។</a:t>
            </a:r>
          </a:p>
          <a:p>
            <a:pPr marL="457200" indent="-1714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ca-ES" sz="28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ca-ES" sz="28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8622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km-KH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ការកំណត់ 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Keys</a:t>
            </a: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Super Key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 Attribute មួយឬបង្គុំរវាង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Attributes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ចាប់ពី២ឡើងទៅ ដែលធ្វើអោយតំលៃរបស់វាលែងស្ទួនគ្នា។</a:t>
            </a:r>
            <a:endParaRPr lang="en-U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Candidate Key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មានលក្ខណៈដូចទៅនឹង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Super Key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ដែរ គ្រាន់តែ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នីមួយៗដែលត្រូវផ្គុំគ្នាគឺមិនមែនជា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Candidate Key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នោះ   ឡើយ។</a:t>
            </a: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Candidate Key </a:t>
            </a:r>
            <a:r>
              <a:rPr lang="en-US" sz="24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ណាមួយ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ដែលត្រូវបានជ្រើសយកមកធ្វើជាតំណាង ដោយគោរពតាមលក្ខខណ្ឌដូចជា តំលៃរបស់វាមិនវែងពេក តំលៃរបស់វាមិនប្រែប្រួល ហើយតំលៃរបស់វាមិនអាចទទេ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(Null)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Foreign Key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ណាមួយ ដែលមានតំលៃស្ទួនរបស់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Weak Entity Set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សំរាប់ធ្វើទំនាក់ទំនងជាមួយ​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នឹង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ផ្សេងទៀត។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ca-ES" sz="28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0567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៤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ទំនាក់ទំនងរវាង 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Entity Sets</a:t>
            </a: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តាមរយៈ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Chen Notation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ទំនាក់ទំនងរវាង</a:t>
            </a:r>
            <a:r>
              <a:rPr lang="km-KH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Sets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ពីរផ្សេងគ្នាមានទ្រង់ទ្រាយដូចខាងក្រោម៖</a:t>
            </a: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ca-ES" sz="26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ca-ES" sz="26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28575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​​​ដែល៖</a:t>
            </a:r>
          </a:p>
          <a:p>
            <a:pPr marL="62865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E1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E2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Sets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ដែលមានទំនាក់ទំនងជាមួយនឹង    គ្នា។</a:t>
            </a:r>
          </a:p>
          <a:p>
            <a:pPr marL="62865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Relationship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គឺជាសកម្មភាពនៃទំនាក់ទំនងរវាង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Sets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ទាំងពីរដែលត្រូវសរសេរក្នុងទំរង់ជាកិរិយាស័ព្ទ </a:t>
            </a:r>
            <a:r>
              <a:rPr lang="km-KH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Verb)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 យើងអាចប្រើកិរិយាស័ព្ទពិសេសមួយគឺ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Has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en-US" sz="26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28575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ca-ES" sz="28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85800" y="2057400"/>
            <a:ext cx="7924800" cy="838200"/>
            <a:chOff x="685800" y="1524000"/>
            <a:chExt cx="7924800" cy="838200"/>
          </a:xfrm>
        </p:grpSpPr>
        <p:sp>
          <p:nvSpPr>
            <p:cNvPr id="2" name="Rectangle 1"/>
            <p:cNvSpPr/>
            <p:nvPr/>
          </p:nvSpPr>
          <p:spPr>
            <a:xfrm>
              <a:off x="685800" y="1600200"/>
              <a:ext cx="914400" cy="6858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E1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96200" y="1600200"/>
              <a:ext cx="914400" cy="6858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E2</a:t>
              </a:r>
              <a:endParaRPr lang="en-US" dirty="0"/>
            </a:p>
          </p:txBody>
        </p:sp>
        <p:cxnSp>
          <p:nvCxnSpPr>
            <p:cNvPr id="7" name="Straight Connector 6"/>
            <p:cNvCxnSpPr>
              <a:stCxn id="2" idx="3"/>
            </p:cNvCxnSpPr>
            <p:nvPr/>
          </p:nvCxnSpPr>
          <p:spPr>
            <a:xfrm>
              <a:off x="1600200" y="1943100"/>
              <a:ext cx="1600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943100"/>
              <a:ext cx="1676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Diamond 14"/>
            <p:cNvSpPr/>
            <p:nvPr/>
          </p:nvSpPr>
          <p:spPr>
            <a:xfrm>
              <a:off x="3200400" y="1524000"/>
              <a:ext cx="2819400" cy="838200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Relationship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42110" y="1524000"/>
              <a:ext cx="1558290" cy="4191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Cardinality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22670" y="1524000"/>
              <a:ext cx="1558290" cy="4191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Cardinality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50783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62865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Cardinality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គឺជាការកំណត់ចំនួនធាតុអប្បបរមា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និងអតិបរមារបស់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E1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E2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ដែលចូលរួមក្នុងទំនាក់ទំនង។ តាមរយៈ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Chen Notation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នោះ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Cardinality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មាន៤ទំរង់ដូចខាងក្រោម៖</a:t>
            </a:r>
          </a:p>
          <a:p>
            <a:pPr marL="919708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One and Only One (1, 1):                       ឬ</a:t>
            </a:r>
          </a:p>
          <a:p>
            <a:pPr marL="919708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919708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Zero or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One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(0,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1):                         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ឬ</a:t>
            </a: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919708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919708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Zero or Many (0, M):                             ឬ</a:t>
            </a: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919708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919708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One or Many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(1,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M):                              ឬ</a:t>
            </a: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6808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ca-ES" sz="22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919708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a-ES" sz="22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28575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ca-ES" sz="28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495800" y="1962150"/>
            <a:ext cx="1645920" cy="762000"/>
            <a:chOff x="4678680" y="1893570"/>
            <a:chExt cx="1645920" cy="762000"/>
          </a:xfrm>
        </p:grpSpPr>
        <p:sp>
          <p:nvSpPr>
            <p:cNvPr id="2" name="Rectangle 1"/>
            <p:cNvSpPr/>
            <p:nvPr/>
          </p:nvSpPr>
          <p:spPr>
            <a:xfrm>
              <a:off x="4678680" y="1969770"/>
              <a:ext cx="914400" cy="6858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E1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>
              <a:stCxn id="2" idx="3"/>
            </p:cNvCxnSpPr>
            <p:nvPr/>
          </p:nvCxnSpPr>
          <p:spPr>
            <a:xfrm>
              <a:off x="5593080" y="2312670"/>
              <a:ext cx="731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634990" y="1893570"/>
              <a:ext cx="415290" cy="4191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42785" y="1956906"/>
            <a:ext cx="1676400" cy="762000"/>
            <a:chOff x="6934200" y="1905000"/>
            <a:chExt cx="1676400" cy="762000"/>
          </a:xfrm>
        </p:grpSpPr>
        <p:sp>
          <p:nvSpPr>
            <p:cNvPr id="5" name="Rectangle 4"/>
            <p:cNvSpPr/>
            <p:nvPr/>
          </p:nvSpPr>
          <p:spPr>
            <a:xfrm>
              <a:off x="7696200" y="1981200"/>
              <a:ext cx="914400" cy="6858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E2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934200" y="23241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7315200" y="1905000"/>
              <a:ext cx="365760" cy="4191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480560" y="5213746"/>
            <a:ext cx="1645920" cy="762000"/>
            <a:chOff x="4678680" y="1893570"/>
            <a:chExt cx="1645920" cy="762000"/>
          </a:xfrm>
        </p:grpSpPr>
        <p:sp>
          <p:nvSpPr>
            <p:cNvPr id="43" name="Rectangle 42"/>
            <p:cNvSpPr/>
            <p:nvPr/>
          </p:nvSpPr>
          <p:spPr>
            <a:xfrm>
              <a:off x="4678680" y="1969770"/>
              <a:ext cx="914400" cy="6858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E1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>
              <a:stCxn id="43" idx="3"/>
            </p:cNvCxnSpPr>
            <p:nvPr/>
          </p:nvCxnSpPr>
          <p:spPr>
            <a:xfrm>
              <a:off x="5593080" y="2312670"/>
              <a:ext cx="731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634990" y="1893570"/>
              <a:ext cx="415290" cy="4191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042785" y="5217556"/>
            <a:ext cx="1676400" cy="762000"/>
            <a:chOff x="6934200" y="1905000"/>
            <a:chExt cx="1676400" cy="762000"/>
          </a:xfrm>
        </p:grpSpPr>
        <p:sp>
          <p:nvSpPr>
            <p:cNvPr id="47" name="Rectangle 46"/>
            <p:cNvSpPr/>
            <p:nvPr/>
          </p:nvSpPr>
          <p:spPr>
            <a:xfrm>
              <a:off x="7696200" y="1981200"/>
              <a:ext cx="914400" cy="6858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E2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6934200" y="23241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7315200" y="1905000"/>
              <a:ext cx="365760" cy="4191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95800" y="3017278"/>
            <a:ext cx="1645920" cy="766289"/>
            <a:chOff x="4495800" y="3017278"/>
            <a:chExt cx="1645920" cy="766289"/>
          </a:xfrm>
        </p:grpSpPr>
        <p:sp>
          <p:nvSpPr>
            <p:cNvPr id="27" name="Rectangle 26"/>
            <p:cNvSpPr/>
            <p:nvPr/>
          </p:nvSpPr>
          <p:spPr>
            <a:xfrm>
              <a:off x="4495800" y="3097767"/>
              <a:ext cx="914400" cy="6858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E1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>
              <a:stCxn id="27" idx="3"/>
            </p:cNvCxnSpPr>
            <p:nvPr/>
          </p:nvCxnSpPr>
          <p:spPr>
            <a:xfrm>
              <a:off x="5410200" y="3440667"/>
              <a:ext cx="731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488305" y="3017278"/>
              <a:ext cx="415290" cy="4191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5425440" y="3304937"/>
              <a:ext cx="140970" cy="257175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42785" y="3019423"/>
            <a:ext cx="1676400" cy="762000"/>
            <a:chOff x="6934200" y="2819400"/>
            <a:chExt cx="1676400" cy="762000"/>
          </a:xfrm>
        </p:grpSpPr>
        <p:grpSp>
          <p:nvGrpSpPr>
            <p:cNvPr id="30" name="Group 29"/>
            <p:cNvGrpSpPr/>
            <p:nvPr/>
          </p:nvGrpSpPr>
          <p:grpSpPr>
            <a:xfrm>
              <a:off x="6934200" y="2819400"/>
              <a:ext cx="1676400" cy="762000"/>
              <a:chOff x="6934200" y="1905000"/>
              <a:chExt cx="1676400" cy="762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696200" y="1981200"/>
                <a:ext cx="914400" cy="6858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E2</a:t>
                </a:r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6934200" y="2324100"/>
                <a:ext cx="76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7271386" y="1905000"/>
                <a:ext cx="403860" cy="4191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Flowchart: Connector 50"/>
            <p:cNvSpPr/>
            <p:nvPr/>
          </p:nvSpPr>
          <p:spPr>
            <a:xfrm>
              <a:off x="7534275" y="3109912"/>
              <a:ext cx="140970" cy="257175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95800" y="4110988"/>
            <a:ext cx="1645920" cy="762000"/>
            <a:chOff x="4495800" y="4110988"/>
            <a:chExt cx="1645920" cy="762000"/>
          </a:xfrm>
        </p:grpSpPr>
        <p:grpSp>
          <p:nvGrpSpPr>
            <p:cNvPr id="34" name="Group 33"/>
            <p:cNvGrpSpPr/>
            <p:nvPr/>
          </p:nvGrpSpPr>
          <p:grpSpPr>
            <a:xfrm>
              <a:off x="4495800" y="4110988"/>
              <a:ext cx="1645920" cy="762000"/>
              <a:chOff x="4678680" y="1893570"/>
              <a:chExt cx="1645920" cy="762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4678680" y="1969770"/>
                <a:ext cx="914400" cy="6858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E1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35" idx="3"/>
              </p:cNvCxnSpPr>
              <p:nvPr/>
            </p:nvCxnSpPr>
            <p:spPr>
              <a:xfrm>
                <a:off x="5593080" y="2312670"/>
                <a:ext cx="73152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5634990" y="1893570"/>
                <a:ext cx="415290" cy="4191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M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Flowchart: Connector 53"/>
            <p:cNvSpPr/>
            <p:nvPr/>
          </p:nvSpPr>
          <p:spPr>
            <a:xfrm>
              <a:off x="5436870" y="4385786"/>
              <a:ext cx="140970" cy="257175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42785" y="4100037"/>
            <a:ext cx="1676400" cy="762000"/>
            <a:chOff x="6922770" y="4086224"/>
            <a:chExt cx="1676400" cy="762000"/>
          </a:xfrm>
        </p:grpSpPr>
        <p:sp>
          <p:nvSpPr>
            <p:cNvPr id="39" name="Rectangle 38"/>
            <p:cNvSpPr/>
            <p:nvPr/>
          </p:nvSpPr>
          <p:spPr>
            <a:xfrm>
              <a:off x="7684770" y="4162424"/>
              <a:ext cx="914400" cy="6858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E2</a:t>
              </a:r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6922770" y="4505324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139940" y="4086224"/>
              <a:ext cx="529590" cy="4191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Flowchart: Connector 54"/>
            <p:cNvSpPr/>
            <p:nvPr/>
          </p:nvSpPr>
          <p:spPr>
            <a:xfrm>
              <a:off x="7534275" y="4371974"/>
              <a:ext cx="140970" cy="257175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391120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ក្រោយពីយើងធ្វើទំនាក់ទំនងរវាង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Sets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និងបំប្លែងទំរង់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Many-To-Many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ទៅជាទំរង់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One-To-Many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រួចហើយ យើងអាចគូសដ្យាក្រាមរួមមួយដែលត្រូវបានគេហៅថា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ERD (Entity-Relationship Diagram)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 ក្នុង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ERD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នោះ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នីមួយៗមានតែមួយគត់ ហើយទំនាក់ទំនងស្ថិតក្នុងទំរង់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One-To-Many </a:t>
            </a:r>
            <a:r>
              <a:rPr lang="ca-ES" sz="280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sz="280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One-To-One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តាមរយៈ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ERD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យើងអាចកំណត់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Tables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ទាំងអស់របស់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 Structure 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ក្នុងទំរង់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Relational Schema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តាមជំហានដូចខាងក្រោម៖</a:t>
            </a: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ca-ES" sz="28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0663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4879</TotalTime>
  <Words>966</Words>
  <Application>Microsoft Office PowerPoint</Application>
  <PresentationFormat>On-screen Show (4:3)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Franklin Gothic Book</vt:lpstr>
      <vt:lpstr>Khmer OS Battambang</vt:lpstr>
      <vt:lpstr>Khmer OS Muol Light</vt:lpstr>
      <vt:lpstr>Khmer OS Siemreap</vt:lpstr>
      <vt:lpstr>MoolBoran</vt:lpstr>
      <vt:lpstr>Perpetua</vt:lpstr>
      <vt:lpstr>Wingdings</vt:lpstr>
      <vt:lpstr>Wingdings 2</vt:lpstr>
      <vt:lpstr>Equity</vt:lpstr>
      <vt:lpstr>មេរៀនទី៣៖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RUPP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ការវិភាគ និងការរចនាប្រព័ន្ធព័ត៌មាន (Information System Analysis and Design)</dc:title>
  <dc:creator>Windows User</dc:creator>
  <cp:lastModifiedBy>USER</cp:lastModifiedBy>
  <cp:revision>594</cp:revision>
  <dcterms:created xsi:type="dcterms:W3CDTF">2011-07-11T01:46:47Z</dcterms:created>
  <dcterms:modified xsi:type="dcterms:W3CDTF">2014-09-09T14:46:45Z</dcterms:modified>
</cp:coreProperties>
</file>