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B3D19B-EE3F-4520-BA05-F8CD57D74CE7}">
  <a:tblStyle styleId="{47B3D19B-EE3F-4520-BA05-F8CD57D74C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33E1B42-2E06-44C8-AE86-3C164A5E620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363e618c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7363e618c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7363e618c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7363e618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7363e618c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7363e618c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363e618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7363e618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7363e618c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7363e618c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7363e618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7363e618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7363e618c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7363e618c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7363e618c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7363e618c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75" y="329650"/>
            <a:ext cx="1392575" cy="14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1944600"/>
            <a:ext cx="246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សកលវិទ្យាល័យភូមិន្ទភ្នំពេញ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66500" y="92213"/>
            <a:ext cx="461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ព្រះរាជាណាចក្រកម្ពុជា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ជាតិ សាសនា ព្រះមហាក្សត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800" y="1230425"/>
            <a:ext cx="16764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85775" y="3217950"/>
            <a:ext cx="253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</a:t>
            </a:r>
            <a:r>
              <a:rPr b="1" lang="en"/>
              <a:t> 3: </a:t>
            </a:r>
            <a:r>
              <a:rPr lang="en"/>
              <a:t>Database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Lecturer:</a:t>
            </a:r>
            <a:r>
              <a:rPr lang="en"/>
              <a:t> Var Sovanndara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6014750" y="3054625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Members group</a:t>
            </a:r>
            <a:endParaRPr>
              <a:solidFill>
                <a:schemeClr val="dk1"/>
              </a:solidFill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Ghheav Sinh</a:t>
            </a:r>
            <a:endParaRPr>
              <a:solidFill>
                <a:schemeClr val="dk1"/>
              </a:solidFill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Mab Met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Kol Panhadith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Chhon Menghong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Corn Daveat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48900" y="2329488"/>
            <a:ext cx="60462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Assignment</a:t>
            </a:r>
            <a:endParaRPr b="1"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900650" y="2225400"/>
            <a:ext cx="3240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Receipt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975" y="442825"/>
            <a:ext cx="3503161" cy="4257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086475" y="144450"/>
            <a:ext cx="6971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Master Details</a:t>
            </a:r>
            <a:endParaRPr sz="4000"/>
          </a:p>
        </p:txBody>
      </p:sp>
      <p:sp>
        <p:nvSpPr>
          <p:cNvPr id="72" name="Google Shape;72;p15"/>
          <p:cNvSpPr txBox="1"/>
          <p:nvPr/>
        </p:nvSpPr>
        <p:spPr>
          <a:xfrm>
            <a:off x="692765" y="973088"/>
            <a:ext cx="118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 u="sng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UNF:</a:t>
            </a:r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692775" y="166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{47B3D19B-EE3F-4520-BA05-F8CD57D74CE7}</a:tableStyleId>
              </a:tblPr>
              <a:tblGrid>
                <a:gridCol w="551050"/>
                <a:gridCol w="436250"/>
                <a:gridCol w="493650"/>
                <a:gridCol w="401800"/>
                <a:gridCol w="551050"/>
                <a:gridCol w="394125"/>
                <a:gridCol w="470700"/>
                <a:gridCol w="459225"/>
                <a:gridCol w="482175"/>
                <a:gridCol w="424750"/>
                <a:gridCol w="424750"/>
                <a:gridCol w="424750"/>
                <a:gridCol w="424750"/>
                <a:gridCol w="413275"/>
                <a:gridCol w="394125"/>
                <a:gridCol w="401800"/>
                <a:gridCol w="447750"/>
                <a:gridCol w="424750"/>
              </a:tblGrid>
              <a:tr h="102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Invoice no</a:t>
                      </a:r>
                      <a:endParaRPr sz="900">
                        <a:solidFill>
                          <a:srgbClr val="FFFFFF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68A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Date</a:t>
                      </a:r>
                      <a:endParaRPr b="1" sz="1900">
                        <a:solidFill>
                          <a:srgbClr val="FF0000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Street</a:t>
                      </a:r>
                      <a:endParaRPr b="1" sz="1900">
                        <a:solidFill>
                          <a:srgbClr val="FF0000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City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Phone</a:t>
                      </a:r>
                      <a:endParaRPr b="1" sz="1900">
                        <a:solidFill>
                          <a:srgbClr val="FF0000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Bill to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Ship to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Sub Total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PST 6.50%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GST3.20%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Shipping &amp; Handling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Total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Paid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PID</a:t>
                      </a:r>
                      <a:endParaRPr sz="15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68A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Des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Qty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Unit Price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Line Total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2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chemeClr val="lt1"/>
                          </a:highlight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INV1000</a:t>
                      </a:r>
                      <a:endParaRPr sz="900">
                        <a:highlight>
                          <a:schemeClr val="lt1"/>
                        </a:highlight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November 17, 2006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22E1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Phnom penh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+85511223344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C1007, PP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2119</a:t>
                      </a:r>
                      <a:b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</a:b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BTB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13,417.54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807.14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397.36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-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14,622.04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14,622.04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P1003</a:t>
                      </a:r>
                      <a:endParaRPr b="1" sz="1900">
                        <a:solidFill>
                          <a:srgbClr val="FF0000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Motorola E815</a:t>
                      </a:r>
                      <a:endParaRPr b="1" sz="1900">
                        <a:solidFill>
                          <a:srgbClr val="FF0000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Motorola E815</a:t>
                      </a:r>
                      <a:endParaRPr b="1" sz="1900">
                        <a:solidFill>
                          <a:schemeClr val="dk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420</a:t>
                      </a:r>
                      <a:endParaRPr b="1" sz="1900">
                        <a:solidFill>
                          <a:schemeClr val="dk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4200.00</a:t>
                      </a:r>
                      <a:endParaRPr b="1" sz="1900">
                        <a:solidFill>
                          <a:schemeClr val="dk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FF0000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74" name="Google Shape;74;p15"/>
          <p:cNvGraphicFramePr/>
          <p:nvPr/>
        </p:nvGraphicFramePr>
        <p:xfrm>
          <a:off x="689838" y="40290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{533E1B42-2E06-44C8-AE86-3C164A5E620D}</a:tableStyleId>
              </a:tblPr>
              <a:tblGrid>
                <a:gridCol w="542175"/>
                <a:gridCol w="484500"/>
                <a:gridCol w="484500"/>
                <a:gridCol w="403750"/>
                <a:gridCol w="530650"/>
                <a:gridCol w="372450"/>
                <a:gridCol w="472950"/>
                <a:gridCol w="472950"/>
                <a:gridCol w="461450"/>
                <a:gridCol w="426825"/>
                <a:gridCol w="461450"/>
                <a:gridCol w="392225"/>
                <a:gridCol w="438350"/>
                <a:gridCol w="403750"/>
                <a:gridCol w="392225"/>
                <a:gridCol w="403750"/>
                <a:gridCol w="472950"/>
                <a:gridCol w="403750"/>
              </a:tblGrid>
              <a:tr h="49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A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0" marB="0" marR="68575" marL="654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B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0" marB="0" marR="68575" marL="654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C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0" marB="0" marR="68575" marL="654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D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0" marB="0" marR="68575" marL="654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E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0" marB="0" marR="68575" marL="654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F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0" marB="0" marR="68575" marL="654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G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0" marB="0" marR="68575" marL="654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H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0" marB="0" marR="68575" marL="654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I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0" marB="0" marR="68575" marL="654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J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0" marB="0" marR="68575" marL="654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K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0" marB="0" marR="68575" marL="654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L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0" marB="0" marR="68575" marL="654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M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0" marB="0" marR="68575" marL="654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N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0" marB="0" marR="68575" marL="654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O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0" marB="0" marR="68575" marL="654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P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0" marB="0" marR="68575" marL="654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Q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0" marB="0" marR="68575" marL="654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R</a:t>
                      </a:r>
                      <a:endParaRPr sz="9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0" marB="0" marR="68575" marL="654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915600" y="466875"/>
            <a:ext cx="55503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+ នាំឲយើងទាញបាន A</a:t>
            </a:r>
            <a:r>
              <a:rPr lang="en"/>
              <a:t>និងNជាPrimary Key កំណត់Bទៅដល់R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   </a:t>
            </a:r>
            <a:r>
              <a:rPr b="1"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A, N</a:t>
            </a: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=&gt; B.C.D.E.F.G.H.I.J.K.L.M, O, P, Q, R </a:t>
            </a:r>
            <a:r>
              <a:rPr lang="en" sz="1200">
                <a:solidFill>
                  <a:srgbClr val="6AA84F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(PFD)</a:t>
            </a:r>
            <a:endParaRPr sz="1200">
              <a:solidFill>
                <a:srgbClr val="6AA84F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+  Aជា</a:t>
            </a:r>
            <a:r>
              <a:rPr lang="en">
                <a:solidFill>
                  <a:schemeClr val="dk1"/>
                </a:solidFill>
              </a:rPr>
              <a:t>Primary Keyដែលកំណត់Bទៅដល់ជាផ្នែកMaster</a:t>
            </a:r>
            <a:endParaRPr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eration Serif"/>
              <a:buChar char="-"/>
            </a:pP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(i)</a:t>
            </a:r>
            <a:r>
              <a:rPr b="1"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A</a:t>
            </a: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=&gt; B.C.D.E.F.G.H.I.J.K.L.M</a:t>
            </a:r>
            <a:endParaRPr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+​ Nជាផ្នែកDetail ហើយNកំណត់តែoមួយគត់</a:t>
            </a:r>
            <a:endParaRPr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eration Serif"/>
              <a:buChar char="-"/>
            </a:pP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(ii)</a:t>
            </a:r>
            <a:r>
              <a:rPr b="1"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N</a:t>
            </a: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=&gt; O</a:t>
            </a:r>
            <a:endParaRPr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+ តាមរយះ(i) យើងអាចទាញបានតារាងក្នុងទម្រង់2NFដូចខាងក្រោម:</a:t>
            </a:r>
            <a:endParaRPr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eration Serif"/>
              <a:buChar char="-"/>
            </a:pP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tbInvoice(</a:t>
            </a:r>
            <a:r>
              <a:rPr b="1"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A</a:t>
            </a: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, B, C, D, E, F,G,H.I.J.K.L.M)</a:t>
            </a:r>
            <a:endParaRPr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+ តាមរយះ(ii) យើងអាចទាញបានតារាងក្នុងទម្រង់2NFដូចខាងក្រោម:</a:t>
            </a:r>
            <a:endParaRPr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eration Serif"/>
              <a:buChar char="-"/>
            </a:pP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tbProduct(</a:t>
            </a:r>
            <a:r>
              <a:rPr b="1"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N</a:t>
            </a: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, O)</a:t>
            </a:r>
            <a:b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</a:br>
            <a:endParaRPr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+ តាមរយះ(i &amp; ii) យើងបាន </a:t>
            </a:r>
            <a:b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</a:b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   =&gt; tbInvoiceDetails ( </a:t>
            </a:r>
            <a:r>
              <a:rPr b="1"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A, N</a:t>
            </a: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, P, Q, R ) ជាតារាងស្ថិតនៅទម្រង2NF</a:t>
            </a:r>
            <a:endParaRPr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908850" y="616800"/>
            <a:ext cx="6921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2NF</a:t>
            </a:r>
            <a:endParaRPr b="1"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eration Serif"/>
              <a:buAutoNum type="arabicPeriod"/>
            </a:pP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tbInvoice(</a:t>
            </a:r>
            <a:r>
              <a:rPr b="1"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A</a:t>
            </a: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, B.C.D.E.F.G.H.I.J.K.L.M.N )</a:t>
            </a:r>
            <a:endParaRPr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eration Serif"/>
              <a:buAutoNum type="arabicPeriod"/>
            </a:pP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tbProduct( </a:t>
            </a:r>
            <a:r>
              <a:rPr b="1"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N</a:t>
            </a: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, O )</a:t>
            </a:r>
            <a:endParaRPr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eration Serif"/>
              <a:buAutoNum type="arabicPeriod"/>
            </a:pP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tbInvoiceDetail ( </a:t>
            </a:r>
            <a:r>
              <a:rPr b="1"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A, N</a:t>
            </a: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, P, Q, R)</a:t>
            </a:r>
            <a:endParaRPr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3NF:</a:t>
            </a:r>
            <a:b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</a:b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​​​</a:t>
            </a:r>
            <a:endParaRPr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eration Serif"/>
              <a:buAutoNum type="arabicPeriod"/>
            </a:pP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tbProduct( </a:t>
            </a:r>
            <a:r>
              <a:rPr b="1"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N</a:t>
            </a: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, O ) (Strong)</a:t>
            </a:r>
            <a:endParaRPr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eration Serif"/>
              <a:buAutoNum type="arabicPeriod"/>
            </a:pP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tbInvoice(</a:t>
            </a:r>
            <a:r>
              <a:rPr b="1"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A</a:t>
            </a: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, B.C.D.E.F.G.H.I.J.K.L.M.N) (Strong)</a:t>
            </a:r>
            <a:endParaRPr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eration Serif"/>
              <a:buAutoNum type="arabicPeriod"/>
            </a:pP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tbInvoiceDetail ( </a:t>
            </a:r>
            <a:r>
              <a:rPr b="1"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A, N</a:t>
            </a:r>
            <a:r>
              <a:rPr lang="en" sz="1200">
                <a:solidFill>
                  <a:schemeClr val="dk1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, P, Q, R) (Associated)</a:t>
            </a:r>
            <a:endParaRPr sz="1200">
              <a:solidFill>
                <a:schemeClr val="dk1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1086450" y="167325"/>
            <a:ext cx="69711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Dictionary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1482100" y="105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{47B3D19B-EE3F-4520-BA05-F8CD57D74CE7}</a:tableStyleId>
              </a:tblPr>
              <a:tblGrid>
                <a:gridCol w="891075"/>
                <a:gridCol w="891075"/>
                <a:gridCol w="891075"/>
                <a:gridCol w="891075"/>
                <a:gridCol w="891075"/>
                <a:gridCol w="891075"/>
                <a:gridCol w="891075"/>
              </a:tblGrid>
              <a:tr h="41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Table’s Name</a:t>
                      </a:r>
                      <a:endParaRPr b="1" sz="1000">
                        <a:solidFill>
                          <a:srgbClr val="FFFFFF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Attribute</a:t>
                      </a:r>
                      <a:endParaRPr b="1" sz="1000">
                        <a:solidFill>
                          <a:srgbClr val="FFFFFF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Description</a:t>
                      </a:r>
                      <a:endParaRPr b="1" sz="1000">
                        <a:solidFill>
                          <a:srgbClr val="FFFFFF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DataType</a:t>
                      </a:r>
                      <a:endParaRPr b="1" sz="1000">
                        <a:solidFill>
                          <a:srgbClr val="FFFFFF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Null or Not</a:t>
                      </a:r>
                      <a:endParaRPr b="1" sz="1000">
                        <a:solidFill>
                          <a:srgbClr val="FFFFFF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PK/FK</a:t>
                      </a:r>
                      <a:endParaRPr b="1" sz="1000">
                        <a:solidFill>
                          <a:srgbClr val="FFFFFF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References</a:t>
                      </a:r>
                      <a:endParaRPr b="1" sz="1000">
                        <a:solidFill>
                          <a:srgbClr val="FFFFFF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76A5AF"/>
                    </a:solidFill>
                  </a:tcPr>
                </a:tc>
              </a:tr>
              <a:tr h="41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tbPro</a:t>
                      </a:r>
                      <a:endParaRPr sz="10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productID</a:t>
                      </a:r>
                      <a:endParaRPr sz="10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product’s identity</a:t>
                      </a:r>
                      <a:endParaRPr sz="10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INTEGERY</a:t>
                      </a:r>
                      <a:endParaRPr sz="10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NOT NULL</a:t>
                      </a:r>
                      <a:endParaRPr sz="10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PK</a:t>
                      </a:r>
                      <a:endParaRPr sz="10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/>
                </a:tc>
              </a:tr>
              <a:tr h="41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productname</a:t>
                      </a:r>
                      <a:endParaRPr sz="10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product’s name</a:t>
                      </a:r>
                      <a:endParaRPr sz="10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VARCHAR(20)</a:t>
                      </a:r>
                      <a:endParaRPr sz="10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NOT NULL</a:t>
                      </a:r>
                      <a:endParaRPr sz="10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/>
                </a:tc>
              </a:tr>
              <a:tr h="41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tbInv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invoiceId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Invoice’s identity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INTEGER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NOT NULL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PK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</a:tr>
              <a:tr h="26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Date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invoice date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DATE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NOT NULL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</a:tr>
              <a:tr h="41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s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ubTotal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Sub Total invoice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INTEGER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NOT NULL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</a:tr>
              <a:tr h="26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t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otal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Total invoice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INTEGER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NOT NULL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F1C232"/>
                    </a:solidFill>
                  </a:tcPr>
                </a:tc>
              </a:tr>
              <a:tr h="41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tbInvoiceDetail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invoiceNo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invoice’s number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INTEGER(Auto)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NOT NULL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PK/FK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tbInvo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</a:tr>
              <a:tr h="41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pid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Product’s Code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INTEGER(auto)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NOT NULL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PK/FK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tbPro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</a:tr>
              <a:tr h="26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Qty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Sale quantity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INTEGER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Liberation Serif"/>
                          <a:ea typeface="Liberation Serif"/>
                          <a:cs typeface="Liberation Serif"/>
                          <a:sym typeface="Liberation Serif"/>
                        </a:rPr>
                        <a:t>NOT NULL</a:t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Liberation Serif"/>
                        <a:ea typeface="Liberation Serif"/>
                        <a:cs typeface="Liberation Serif"/>
                        <a:sym typeface="Liberation Serif"/>
                      </a:endParaRPr>
                    </a:p>
                  </a:txBody>
                  <a:tcPr marT="63500" marB="63500" marR="63500" marL="63500"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745450" y="166850"/>
            <a:ext cx="36531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Source </a:t>
            </a: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Code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25" y="1212300"/>
            <a:ext cx="6019301" cy="34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លទ្ធផល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475" y="1243575"/>
            <a:ext cx="7545052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2096850" y="2076900"/>
            <a:ext cx="4950300" cy="9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120"/>
              <a:t>Thank you</a:t>
            </a:r>
            <a:endParaRPr b="1" sz="41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