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76" r:id="rId7"/>
    <p:sldId id="263" r:id="rId8"/>
    <p:sldId id="264" r:id="rId9"/>
    <p:sldId id="275" r:id="rId10"/>
    <p:sldId id="262" r:id="rId11"/>
    <p:sldId id="266" r:id="rId12"/>
    <p:sldId id="265" r:id="rId13"/>
    <p:sldId id="267" r:id="rId14"/>
    <p:sldId id="268" r:id="rId15"/>
    <p:sldId id="269" r:id="rId16"/>
    <p:sldId id="272" r:id="rId17"/>
    <p:sldId id="270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Digital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Lecturer: Ouk Polyvann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E8577-F4F3-4BFB-9D79-B7CDDC02B690}"/>
              </a:ext>
            </a:extLst>
          </p:cNvPr>
          <p:cNvSpPr/>
          <p:nvPr/>
        </p:nvSpPr>
        <p:spPr>
          <a:xfrm>
            <a:off x="5695067" y="5263250"/>
            <a:ext cx="5452528" cy="1486601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404040"/>
                  </a:solidFill>
                </a:ln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2E582-C1EF-420A-84C0-AF0881BD44A4}"/>
              </a:ext>
            </a:extLst>
          </p:cNvPr>
          <p:cNvSpPr txBox="1"/>
          <p:nvPr/>
        </p:nvSpPr>
        <p:spPr>
          <a:xfrm>
            <a:off x="5797118" y="5412067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4: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7B8D1-1C4B-456D-8862-45DBB4571054}"/>
              </a:ext>
            </a:extLst>
          </p:cNvPr>
          <p:cNvSpPr txBox="1"/>
          <p:nvPr/>
        </p:nvSpPr>
        <p:spPr>
          <a:xfrm>
            <a:off x="6834361" y="5417633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Sopol Phearakyuth	Tha kanika</a:t>
            </a:r>
            <a:br>
              <a:rPr lang="en-US" dirty="0"/>
            </a:br>
            <a:r>
              <a:rPr lang="en-US" dirty="0"/>
              <a:t>Kol Panhadith		Yn Riza</a:t>
            </a:r>
            <a:br>
              <a:rPr lang="en-US" dirty="0"/>
            </a:br>
            <a:r>
              <a:rPr lang="en-US" dirty="0"/>
              <a:t>Chean Chivaro		Mab Met</a:t>
            </a:r>
            <a:br>
              <a:rPr lang="en-US" dirty="0"/>
            </a:br>
            <a:r>
              <a:rPr lang="en-US" dirty="0"/>
              <a:t>Sornrith Chanboramey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751EC-93E7-4B08-9AD6-9D857BD8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0" y="117037"/>
            <a:ext cx="3334598" cy="3398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C30809-9ADB-4283-B3D9-D9A52B98286C}"/>
              </a:ext>
            </a:extLst>
          </p:cNvPr>
          <p:cNvSpPr/>
          <p:nvPr/>
        </p:nvSpPr>
        <p:spPr>
          <a:xfrm>
            <a:off x="358513" y="3596812"/>
            <a:ext cx="3222594" cy="628688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Department of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2285-62AF-4034-8B0C-42457588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Khmer OS" panose="02000500000000020004" pitchFamily="2" charset="0"/>
                <a:cs typeface="Khmer OS" panose="02000500000000020004" pitchFamily="2" charset="0"/>
              </a:rPr>
              <a:t>1/. </a:t>
            </a:r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ដូចម្តេចដែលហៅថា </a:t>
            </a:r>
            <a:r>
              <a:rPr lang="en-US" sz="3200" dirty="0">
                <a:latin typeface="Khmer OS" panose="02000500000000020004" pitchFamily="2" charset="0"/>
                <a:cs typeface="Khmer OS" panose="02000500000000020004" pitchFamily="2" charset="0"/>
              </a:rPr>
              <a:t>Digital Clock ? </a:t>
            </a:r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តើការបង្កើតវាអាចប្រើក្នុងជីវភាពប្រចាំថ្ងៃបានដែរឬទែ?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76BF-4C5B-4EED-B93C-9797B2DB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12828"/>
            <a:ext cx="10058400" cy="384962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Digital Clock 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គឺជានាឡិកាដែលអាចបង្ហាញពេលវេលាជាតួលេខជាជាងប្រើត្រនិចនាឡិកាចុចលើលេខ។ គេអាចប្រើប្រាស់</a:t>
            </a:r>
            <a:r>
              <a:rPr lang="ca-ES" sz="1600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 Digital Clock 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ក្នុងជីវភាពប្រចាំថ្ងៃបាន។</a:t>
            </a:r>
            <a:endParaRPr lang="en-US" sz="1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1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6E10-84FB-4B24-9190-4BD88B72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២.និយាយឈ្មោះ ពីគម្រោងនេះនិងពន្យល់ដោយសង្ខេបពីមុខងាររបស់វានិមួយ។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BF35-4ED8-4C91-B113-9963DEC2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គម្រោងនេះមានឈ្មោះថា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Digital Clock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Hardware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នីមួយៗរបស់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​ Project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នេះមានដូចជា​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- Arduino Uno: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គឺជាបន្ទះសៀគ្វីដែលជា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Mainboard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ដែលមានតួនាទីទទួលនិងផ្ទុកពាក្យបញ្ជា។ វាក៏ជាចំណុចប្រសព្វនៃ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គ្រប់ឧបករណ៍ទាំងអស់។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RTC DS3231 :​​​​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គីជាឧបករណ៍ប្រើសម្រាប់រក្សាទុកនូវម៉ោង, ថ្ងៃ ខែ ឆ្នាំ និងសីតុណ្ហភាព។ វាអាចកំណត់ទៅតាមម៉ោងទូទៅតាមទីតាំងដែលវាស្ថិតនៅនិង​ចងចាំម៉ោងបានល្អទោះបីចរន្តត្រូវបានផ្ដាច់។ វាមានថ្មដែលធ្វើអោយ​​​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module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ដំណើរការបាន។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TM1638: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គឺជាឧបករណ៍ប្រើសម្រាប់បង្ហាញ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LED CLOCK​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រឺ អ្វីៗផ្សេងទៀតដូចជា សីតុណ្ហភាពជាដើម។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Breadboard: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គឺជាបន្ទះមួយដែលជាកន្លែងសម្រាប់ភ្ជាប់ឧបករណ៍ផ្សេងៗដែលអាចផ្ដល់ថាមពលពី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៕​</a:t>
            </a:r>
          </a:p>
          <a:p>
            <a:pPr>
              <a:buFontTx/>
              <a:buChar char="-"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6E10-84FB-4B24-9190-4BD88B72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៣.ចូរនិយាយពីការតភ្ជាប់ឧបករណ៍ទាំងមូលដោយសង្ខេប ។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0D491D-05D5-4464-955B-AA36E0E4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215" y="2190658"/>
            <a:ext cx="6391608" cy="3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3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F6E1-6CF0-41EC-A031-DA573CB9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04634"/>
            <a:ext cx="10058400" cy="50167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+ TM1637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GND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(-)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Breadboard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VCC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Pin (+)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​ 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Breadboard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DIO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3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៕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CLK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Pin 2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៕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+ RTC DS3231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Connect Pin GND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(-)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Breadboard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 Connect Pin VCC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(+)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Breadboard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SDA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A4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SCL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Pin A5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+ Breadboard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(-)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GND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buFontTx/>
              <a:buChar char="-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Connect Pin (+)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Pin 5V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7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6E10-84FB-4B24-9190-4BD88B72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៤.ចូរនិយាយពីកូដរបស់វាអោយបានក្បោះក្បាយ។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BF35-4ED8-4C91-B113-9963DEC2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0674"/>
            <a:ext cx="10058400" cy="41720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#include “RTClib.h”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Library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របស់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RTC DS3231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#include &lt;TM1638Display.h&gt;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Library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​ របស់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TM1638 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#define CLK 2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តាង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Pin 2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Arduino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ទៅជា​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CLK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#dedfine DIO 3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​ តាង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Pin 3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Arduino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ទៅជា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DIO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RTC_DS3231 rtc;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បង្កើត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RTC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ដើម្បីផ្ទុកពេលវេលា</a:t>
            </a:r>
            <a:endParaRPr lang="en-US" dirty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TM1637Display display = TM1637Display(CLK,DIO);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ប្រកាសកន្លែង​បង្ហាញទៅលើ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LCD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Void setup()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Serial.begin (9600);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delay (3000);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ពន្យាពេល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3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វិនាទីដើម្បីផ្ដល់ភាពងាយស្រួលក្នុងការ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Execute Code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៕</a:t>
            </a:r>
            <a:endParaRPr lang="en-US" dirty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3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6398-2913-4C7E-ACD2-631726D4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51836"/>
            <a:ext cx="10058400" cy="52602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If (!rtc.begin())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ប្រសិនបើ គ្មាន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RTC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តភ្ជាប់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Serial Monitor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នឺង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execute command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ខាងក្រោម</a:t>
            </a:r>
            <a:endParaRPr lang="en-US" dirty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   Serial.println (“Couldn’t find RTC”); 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If (rtc.lostPower())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ប្រសិនបើ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RTC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គ្មាន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Power Serial Monitor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នឺង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execute command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ខាងក្រោម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  Serial.println(“RTC lost power! Please check the RTC battery”);</a:t>
            </a:r>
          </a:p>
          <a:p>
            <a:pPr marL="274320" lvl="1" indent="0">
              <a:buNone/>
            </a:pP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​​​​</a:t>
            </a:r>
            <a:r>
              <a:rPr lang="en-US" sz="1500" dirty="0" err="1">
                <a:latin typeface="Khmer OS" panose="02000500000000020004" pitchFamily="2" charset="0"/>
                <a:cs typeface="Khmer OS" panose="02000500000000020004" pitchFamily="2" charset="0"/>
              </a:rPr>
              <a:t>rtc.adjust</a:t>
            </a:r>
            <a:r>
              <a:rPr lang="en-US" sz="15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en-US" sz="1500" dirty="0" err="1">
                <a:latin typeface="Khmer OS" panose="02000500000000020004" pitchFamily="2" charset="0"/>
                <a:cs typeface="Khmer OS" panose="02000500000000020004" pitchFamily="2" charset="0"/>
              </a:rPr>
              <a:t>DateTime</a:t>
            </a:r>
            <a:r>
              <a:rPr lang="en-US" sz="1500" dirty="0">
                <a:latin typeface="Khmer OS" panose="02000500000000020004" pitchFamily="2" charset="0"/>
                <a:cs typeface="Khmer OS" panose="02000500000000020004" pitchFamily="2" charset="0"/>
              </a:rPr>
              <a:t>(2021,4,20,1,3,0)); 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កំណត់ពេលវេលានិងថ្ងៃទៅ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ឆ្នាំ​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2021,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ខែ​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4,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ថ្ងៃ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20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ម៉ោង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1:30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នាទី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274320" lvl="1" indent="0">
              <a:buNone/>
            </a:pPr>
            <a:r>
              <a:rPr lang="en-US" sz="1500" dirty="0" err="1">
                <a:latin typeface="Khmer OS" panose="02000500000000020004" pitchFamily="2" charset="0"/>
                <a:cs typeface="Khmer OS" panose="02000500000000020004" pitchFamily="2" charset="0"/>
              </a:rPr>
              <a:t>display.setBrightness</a:t>
            </a:r>
            <a:r>
              <a:rPr lang="en-US" sz="1500" dirty="0">
                <a:latin typeface="Khmer OS" panose="02000500000000020004" pitchFamily="2" charset="0"/>
                <a:cs typeface="Khmer OS" panose="02000500000000020004" pitchFamily="2" charset="0"/>
              </a:rPr>
              <a:t>(7) 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ដាក់កម្រិតពន្លី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7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ទៅលើ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Display (0-7</a:t>
            </a:r>
            <a:r>
              <a:rPr lang="en-US" sz="15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274320" lvl="1" indent="0">
              <a:buNone/>
            </a:pPr>
            <a:r>
              <a:rPr lang="en-US" sz="1500" dirty="0" err="1">
                <a:latin typeface="Khmer OS" panose="02000500000000020004" pitchFamily="2" charset="0"/>
                <a:cs typeface="Khmer OS" panose="02000500000000020004" pitchFamily="2" charset="0"/>
              </a:rPr>
              <a:t>display.clear</a:t>
            </a:r>
            <a:r>
              <a:rPr lang="en-US" sz="1500" dirty="0">
                <a:latin typeface="Khmer OS" panose="02000500000000020004" pitchFamily="2" charset="0"/>
                <a:cs typeface="Khmer OS" panose="02000500000000020004" pitchFamily="2" charset="0"/>
              </a:rPr>
              <a:t>(); 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//Clear Display </a:t>
            </a:r>
            <a:r>
              <a:rPr lang="km-KH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នៅលើ</a:t>
            </a:r>
            <a:r>
              <a:rPr lang="en-US" sz="15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Screen </a:t>
            </a:r>
            <a:endParaRPr lang="km-KH" sz="1500" dirty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Void loop()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DateTime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now = 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rtc.now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();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កំណត់យកពេលវេលាបច្ចុប្បន្ន។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int 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displaytime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= (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now.hour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() *100 + 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now.minute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();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កំណត់ត្រង់ត្រាយក្នុងការបង្ហាញពេលវេលា។</a:t>
            </a:r>
          </a:p>
          <a:p>
            <a:pPr marL="0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6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D389-5A1F-446A-BFC6-D46AADF3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86063"/>
            <a:ext cx="10058400" cy="51666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Serial.println(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displaytime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);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បង្ហាញពេលវេលាទៅលើ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Serial monitor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dirty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display.showNumberDecEx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displaytime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, 0b1110000, true); 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//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បង្ហាញពេលវេលាដោយប្រើទ្រង់ទ្រាយ</a:t>
            </a:r>
            <a:r>
              <a:rPr lang="en-US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24 </a:t>
            </a:r>
            <a:r>
              <a:rPr lang="km-KH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ម៉ោង។</a:t>
            </a:r>
            <a:endParaRPr lang="en-US" dirty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4C26-9FF6-4EE9-8398-1D247D2B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5/.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ចូលនិយាយការបង្កើត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App  Digital Clock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ទៅតាមជំហ៊ាននិមួយៗ របស់វា។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13BE-E339-4475-9C90-02C770C6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ចូល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Website ai.appinventor.mit.edu</a:t>
            </a:r>
          </a:p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ចុចលើ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Start new project</a:t>
            </a:r>
          </a:p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Insert Component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ដូចក្នុងរូបខាងក្រោម</a:t>
            </a: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54783-1D90-4F16-BE05-63B31F97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94494"/>
            <a:ext cx="2150896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CD48-FE2E-40BB-956B-622A04FE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9752"/>
            <a:ext cx="10058400" cy="3849624"/>
          </a:xfrm>
        </p:spPr>
        <p:txBody>
          <a:bodyPr/>
          <a:lstStyle/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សរសេរ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Code Block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ដូចរូបខាងក្រោម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: </a:t>
            </a: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2F686-8A3F-4236-A7B1-D7974410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0584"/>
            <a:ext cx="7248525" cy="3514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DD663-70AD-41C9-9A1A-4A97203A4D1C}"/>
              </a:ext>
            </a:extLst>
          </p:cNvPr>
          <p:cNvSpPr txBox="1">
            <a:spLocks/>
          </p:cNvSpPr>
          <p:nvPr/>
        </p:nvSpPr>
        <p:spPr>
          <a:xfrm>
            <a:off x="898358" y="4933188"/>
            <a:ext cx="10058400" cy="42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ចុចពាក្យ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Build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រួចជាការស្រេច។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1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Required Hardware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6070A-95D3-42C7-B432-B57526B7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7" y="2082373"/>
            <a:ext cx="2519382" cy="2519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AD8FD-A52B-4518-BB22-F7F8ED99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98" y="2082371"/>
            <a:ext cx="2519383" cy="2519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675F4-CFEC-4A80-B639-159F262AE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03" y="2082372"/>
            <a:ext cx="2519382" cy="251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7C436-7854-4C73-A70C-412E89723E2A}"/>
              </a:ext>
            </a:extLst>
          </p:cNvPr>
          <p:cNvSpPr txBox="1"/>
          <p:nvPr/>
        </p:nvSpPr>
        <p:spPr>
          <a:xfrm>
            <a:off x="1052378" y="48354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Arduino Uno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95255-6DC2-4AE2-BD2E-BC7611FDAD9E}"/>
              </a:ext>
            </a:extLst>
          </p:cNvPr>
          <p:cNvSpPr txBox="1"/>
          <p:nvPr/>
        </p:nvSpPr>
        <p:spPr>
          <a:xfrm>
            <a:off x="3264181" y="4835421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RTC DS3231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8963A-E065-4833-B548-8FF399CF601E}"/>
              </a:ext>
            </a:extLst>
          </p:cNvPr>
          <p:cNvSpPr txBox="1"/>
          <p:nvPr/>
        </p:nvSpPr>
        <p:spPr>
          <a:xfrm>
            <a:off x="5883441" y="4835421"/>
            <a:ext cx="34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TM1637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E3193-FF7E-448F-A222-202EC6ECE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988" y="2082372"/>
            <a:ext cx="2519382" cy="251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C0457-5208-49FF-AE07-68B8609AD81D}"/>
              </a:ext>
            </a:extLst>
          </p:cNvPr>
          <p:cNvSpPr txBox="1"/>
          <p:nvPr/>
        </p:nvSpPr>
        <p:spPr>
          <a:xfrm>
            <a:off x="9626871" y="484139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5A86-7873-419D-A1E5-29AB3F5B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5B066-A798-4873-AC53-D6869537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5" y="1799429"/>
            <a:ext cx="3200182" cy="3259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2F68F-D491-4AA2-9762-0FE1F552A415}"/>
              </a:ext>
            </a:extLst>
          </p:cNvPr>
          <p:cNvSpPr txBox="1"/>
          <p:nvPr/>
        </p:nvSpPr>
        <p:spPr>
          <a:xfrm>
            <a:off x="4811698" y="2967334"/>
            <a:ext cx="649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Khmer OS" panose="02000500000000020004" pitchFamily="2" charset="0"/>
              </a:rPr>
              <a:t>Arduino UNO: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គឺជាបន្ទះសៀគ្វីដែលជា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Mainboard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ដែលមានតួនាទីទទួលនិងផ្ទុកពាក្យបញ្ជា។ វាក៏ជាចំណុចប្រសព្វនៃ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គ្រប់ឧបករណ៍ទាំងអស់។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027F4-AB97-485C-9ADC-C0661D14B0D6}"/>
              </a:ext>
            </a:extLst>
          </p:cNvPr>
          <p:cNvSpPr txBox="1"/>
          <p:nvPr/>
        </p:nvSpPr>
        <p:spPr>
          <a:xfrm>
            <a:off x="1753699" y="5164129"/>
            <a:ext cx="17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cs typeface="Khmer OS" panose="02000500000000020004" pitchFamily="2" charset="0"/>
              </a:rPr>
              <a:t>Arduino 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1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14102-027F-44F8-84B0-E1849313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6" y="1934828"/>
            <a:ext cx="2988343" cy="2988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5F805-30C4-4BE5-9145-D11DD162F491}"/>
              </a:ext>
            </a:extLst>
          </p:cNvPr>
          <p:cNvSpPr txBox="1"/>
          <p:nvPr/>
        </p:nvSpPr>
        <p:spPr>
          <a:xfrm>
            <a:off x="4557672" y="2894521"/>
            <a:ext cx="6352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RTC DS3231</a:t>
            </a:r>
            <a:r>
              <a:rPr lang="en-US" dirty="0"/>
              <a:t> :</a:t>
            </a:r>
            <a:r>
              <a:rPr lang="km-KH" dirty="0"/>
              <a:t>​​​​</a:t>
            </a:r>
            <a:r>
              <a:rPr lang="en-US" dirty="0"/>
              <a:t> </a:t>
            </a:r>
            <a:r>
              <a:rPr lang="km-KH" dirty="0">
                <a:latin typeface="Khmer" panose="02000500000000000000" pitchFamily="2" charset="0"/>
                <a:cs typeface="Khmer" panose="02000500000000000000" pitchFamily="2" charset="0"/>
              </a:rPr>
              <a:t>គីជាឧបករណ៍ប្រើសម្រាប់រក្សាទុកនូវម៉ោង</a:t>
            </a:r>
            <a:r>
              <a:rPr lang="en-US" dirty="0">
                <a:latin typeface="Khmer" panose="02000500000000000000" pitchFamily="2" charset="0"/>
                <a:cs typeface="Khmer" panose="02000500000000000000" pitchFamily="2" charset="0"/>
              </a:rPr>
              <a:t>,</a:t>
            </a:r>
            <a:r>
              <a:rPr lang="km-KH" dirty="0">
                <a:latin typeface="Khmer" panose="02000500000000000000" pitchFamily="2" charset="0"/>
                <a:cs typeface="Khmer" panose="02000500000000000000" pitchFamily="2" charset="0"/>
              </a:rPr>
              <a:t> ថ្ងៃ ខែ ឆ្នាំ និងសីតុណ្ហភាព។ វាអាចកំណត់ទៅតាមម៉ោងទូទៅតាមទីតាំងដែលវាស្ថិតនៅនិង​ចងចាំម៉ោងបានល្អទោះបីចរន្តត្រូវបានផ្ដាច់។ វាមានថ្មដែលធ្វើអោយ​​​ </a:t>
            </a:r>
            <a:r>
              <a:rPr lang="en-US" dirty="0">
                <a:latin typeface="+mj-lt"/>
                <a:cs typeface="Khmer" panose="02000500000000000000" pitchFamily="2" charset="0"/>
              </a:rPr>
              <a:t>module </a:t>
            </a:r>
            <a:r>
              <a:rPr lang="km-KH" dirty="0">
                <a:latin typeface="Khmer" panose="02000500000000000000" pitchFamily="2" charset="0"/>
                <a:cs typeface="Khmer" panose="02000500000000000000" pitchFamily="2" charset="0"/>
              </a:rPr>
              <a:t>ដំណើរការបាន។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63733-0DAC-40AE-9C55-8F3663E84F25}"/>
              </a:ext>
            </a:extLst>
          </p:cNvPr>
          <p:cNvSpPr txBox="1"/>
          <p:nvPr/>
        </p:nvSpPr>
        <p:spPr>
          <a:xfrm>
            <a:off x="1574379" y="5038384"/>
            <a:ext cx="197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RTC DS3231</a:t>
            </a:r>
          </a:p>
        </p:txBody>
      </p:sp>
    </p:spTree>
    <p:extLst>
      <p:ext uri="{BB962C8B-B14F-4D97-AF65-F5344CB8AC3E}">
        <p14:creationId xmlns:p14="http://schemas.microsoft.com/office/powerpoint/2010/main" val="36678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B973F-F515-49A6-9E59-653E0C9A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4" y="1536940"/>
            <a:ext cx="3469105" cy="3469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C1180-083D-4070-BE20-DE8FDA4B676F}"/>
              </a:ext>
            </a:extLst>
          </p:cNvPr>
          <p:cNvSpPr txBox="1"/>
          <p:nvPr/>
        </p:nvSpPr>
        <p:spPr>
          <a:xfrm>
            <a:off x="2223652" y="5136394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TM1637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8D2DC-83F9-474F-962C-F47537FFAA4E}"/>
              </a:ext>
            </a:extLst>
          </p:cNvPr>
          <p:cNvSpPr txBox="1"/>
          <p:nvPr/>
        </p:nvSpPr>
        <p:spPr>
          <a:xfrm>
            <a:off x="5021179" y="2948326"/>
            <a:ext cx="617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TM1638: </a:t>
            </a:r>
            <a:r>
              <a:rPr lang="km-KH" sz="2000" dirty="0">
                <a:latin typeface="Khmer" panose="02000500000000000000" pitchFamily="2" charset="0"/>
                <a:cs typeface="Khmer" panose="02000500000000000000" pitchFamily="2" charset="0"/>
              </a:rPr>
              <a:t>គឺជាឧបករណ៍ប្រើសម្រាប់បង្ហាញ </a:t>
            </a:r>
            <a:r>
              <a:rPr lang="en-US" sz="2000" dirty="0">
                <a:latin typeface="+mj-lt"/>
                <a:cs typeface="Khmer" panose="02000500000000000000" pitchFamily="2" charset="0"/>
              </a:rPr>
              <a:t>LED CLOCK</a:t>
            </a:r>
            <a:r>
              <a:rPr lang="km-KH" sz="2000" dirty="0">
                <a:latin typeface="+mj-lt"/>
                <a:cs typeface="Khmer" panose="02000500000000000000" pitchFamily="2" charset="0"/>
              </a:rPr>
              <a:t>​ រឺ អ្វីៗផ្សេងទៀតដូចជា សីតុណ្ហភាពជាដើម។</a:t>
            </a:r>
            <a:endParaRPr lang="km-KH" sz="2000" dirty="0">
              <a:latin typeface="Khmer" panose="02000500000000000000" pitchFamily="2" charset="0"/>
              <a:cs typeface="Khm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1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40DE4-88B5-4D82-9264-E3B3D7BF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0" y="1196894"/>
            <a:ext cx="3821410" cy="3821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AC5F5-FFDF-4B84-AD0E-F7FD8917CD84}"/>
              </a:ext>
            </a:extLst>
          </p:cNvPr>
          <p:cNvSpPr txBox="1"/>
          <p:nvPr/>
        </p:nvSpPr>
        <p:spPr>
          <a:xfrm>
            <a:off x="1992141" y="5194119"/>
            <a:ext cx="156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Breadboard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230BF-C9CE-4150-8B5B-B388E15A2C12}"/>
              </a:ext>
            </a:extLst>
          </p:cNvPr>
          <p:cNvSpPr txBox="1"/>
          <p:nvPr/>
        </p:nvSpPr>
        <p:spPr>
          <a:xfrm>
            <a:off x="5076623" y="2956265"/>
            <a:ext cx="655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Khmer OS" panose="02000500000000020004" pitchFamily="2" charset="0"/>
              </a:rPr>
              <a:t>Breadboard</a:t>
            </a:r>
            <a:r>
              <a:rPr lang="en-US" b="1" dirty="0">
                <a:latin typeface="Khmer OS" panose="02000500000000020004" pitchFamily="2" charset="0"/>
                <a:cs typeface="Khmer OS" panose="02000500000000020004" pitchFamily="2" charset="0"/>
              </a:rPr>
              <a:t>: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គឺជាបន្ទះមួយដែលជាកន្លែងសម្រាប់ភ្ជាប់ឧបករណ៍ផ្សេងៗដែលអាចផ្ដល់ថាមពលពី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Arduino Uno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៕​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4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A83-8A1C-4806-BD58-1EF261A6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Circuit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4F4-A71C-46F2-A882-165760CB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2014194"/>
            <a:ext cx="10258926" cy="37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13EB-BC7F-431B-88BA-A7688EE9B850}"/>
              </a:ext>
            </a:extLst>
          </p:cNvPr>
          <p:cNvSpPr txBox="1"/>
          <p:nvPr/>
        </p:nvSpPr>
        <p:spPr>
          <a:xfrm>
            <a:off x="1622443" y="1905506"/>
            <a:ext cx="8947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CODE/Arduino</a:t>
            </a:r>
          </a:p>
          <a:p>
            <a:pPr algn="ctr"/>
            <a:r>
              <a:rPr lang="en-US" sz="9600" b="1" dirty="0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36822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187C-D41A-44AA-8C4D-A4041E4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430" y="159798"/>
            <a:ext cx="1677140" cy="1138080"/>
          </a:xfrm>
        </p:spPr>
        <p:txBody>
          <a:bodyPr/>
          <a:lstStyle/>
          <a:p>
            <a:r>
              <a:rPr lang="en-US" b="1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4C8FB-3D31-476F-9F37-550D4488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5" y="1145310"/>
            <a:ext cx="11243690" cy="51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3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{B690188E-42FC-48A4-8C89-AC6C15428C27}tf78438558_win32</Template>
  <TotalTime>475</TotalTime>
  <Words>1001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Black</vt:lpstr>
      <vt:lpstr>Century Gothic</vt:lpstr>
      <vt:lpstr>Garamond</vt:lpstr>
      <vt:lpstr>Khmer</vt:lpstr>
      <vt:lpstr>Khmer OS</vt:lpstr>
      <vt:lpstr>SavonVTI</vt:lpstr>
      <vt:lpstr>Digital clock</vt:lpstr>
      <vt:lpstr>Required Hardware</vt:lpstr>
      <vt:lpstr>Hardware Function</vt:lpstr>
      <vt:lpstr>PowerPoint Presentation</vt:lpstr>
      <vt:lpstr>PowerPoint Presentation</vt:lpstr>
      <vt:lpstr>PowerPoint Presentation</vt:lpstr>
      <vt:lpstr>Circuit of the Project</vt:lpstr>
      <vt:lpstr>PowerPoint Presentation</vt:lpstr>
      <vt:lpstr>CODE</vt:lpstr>
      <vt:lpstr>1/. ដូចម្តេចដែលហៅថា Digital Clock ? តើការបង្កើតវាអាចប្រើក្នុងជីវភាពប្រចាំថ្ងៃបានដែរឬទែ?</vt:lpstr>
      <vt:lpstr>២.និយាយឈ្មោះ ពីគម្រោងនេះនិងពន្យល់ដោយសង្ខេបពីមុខងាររបស់វានិមួយ។</vt:lpstr>
      <vt:lpstr>៣.ចូរនិយាយពីការតភ្ជាប់ឧបករណ៍ទាំងមូលដោយសង្ខេប ។</vt:lpstr>
      <vt:lpstr>PowerPoint Presentation</vt:lpstr>
      <vt:lpstr>៤.ចូរនិយាយពីកូដរបស់វាអោយបានក្បោះក្បាយ។</vt:lpstr>
      <vt:lpstr>PowerPoint Presentation</vt:lpstr>
      <vt:lpstr>PowerPoint Presentation</vt:lpstr>
      <vt:lpstr>5/. ចូលនិយាយការបង្កើត  App  Digital Clock ទៅតាមជំហ៊ាននិមួយៗ របស់វា។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</dc:title>
  <dc:creator>Sopol Phearakyuth</dc:creator>
  <cp:lastModifiedBy>Sopol Phearakyuth</cp:lastModifiedBy>
  <cp:revision>22</cp:revision>
  <dcterms:created xsi:type="dcterms:W3CDTF">2021-04-17T19:42:18Z</dcterms:created>
  <dcterms:modified xsi:type="dcterms:W3CDTF">2021-04-21T18:14:07Z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