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70" r:id="rId5"/>
    <p:sldId id="256" r:id="rId6"/>
    <p:sldId id="257" r:id="rId7"/>
    <p:sldId id="258" r:id="rId8"/>
    <p:sldId id="259" r:id="rId9"/>
    <p:sldId id="260" r:id="rId10"/>
    <p:sldId id="261" r:id="rId11"/>
    <p:sldId id="262" r:id="rId12"/>
    <p:sldId id="263" r:id="rId13"/>
    <p:sldId id="264" r:id="rId14"/>
    <p:sldId id="265"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E6D2B-CA34-4A37-84F7-35A0307B1B55}"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278082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6D2B-CA34-4A37-84F7-35A0307B1B55}"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104124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6D2B-CA34-4A37-84F7-35A0307B1B55}"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234600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E6D2B-CA34-4A37-84F7-35A0307B1B55}"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362996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E6D2B-CA34-4A37-84F7-35A0307B1B55}"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170875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E6D2B-CA34-4A37-84F7-35A0307B1B55}"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268201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E6D2B-CA34-4A37-84F7-35A0307B1B55}" type="datetimeFigureOut">
              <a:rPr lang="en-US" smtClean="0"/>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386568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E6D2B-CA34-4A37-84F7-35A0307B1B55}" type="datetimeFigureOut">
              <a:rPr lang="en-US" smtClean="0"/>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263186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E6D2B-CA34-4A37-84F7-35A0307B1B55}" type="datetimeFigureOut">
              <a:rPr lang="en-US" smtClean="0"/>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340354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E6D2B-CA34-4A37-84F7-35A0307B1B55}"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990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E6D2B-CA34-4A37-84F7-35A0307B1B55}"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54B59-50AB-459F-A229-BF2BAE5DA234}" type="slidenum">
              <a:rPr lang="en-US" smtClean="0"/>
              <a:t>‹#›</a:t>
            </a:fld>
            <a:endParaRPr lang="en-US"/>
          </a:p>
        </p:txBody>
      </p:sp>
    </p:spTree>
    <p:extLst>
      <p:ext uri="{BB962C8B-B14F-4D97-AF65-F5344CB8AC3E}">
        <p14:creationId xmlns:p14="http://schemas.microsoft.com/office/powerpoint/2010/main" val="237443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E6D2B-CA34-4A37-84F7-35A0307B1B55}" type="datetimeFigureOut">
              <a:rPr lang="en-US" smtClean="0"/>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54B59-50AB-459F-A229-BF2BAE5DA234}" type="slidenum">
              <a:rPr lang="en-US" smtClean="0"/>
              <a:t>‹#›</a:t>
            </a:fld>
            <a:endParaRPr lang="en-US"/>
          </a:p>
        </p:txBody>
      </p:sp>
    </p:spTree>
    <p:extLst>
      <p:ext uri="{BB962C8B-B14F-4D97-AF65-F5344CB8AC3E}">
        <p14:creationId xmlns:p14="http://schemas.microsoft.com/office/powerpoint/2010/main" val="293163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u="sng" dirty="0" smtClean="0"/>
              <a:t>Data Structure and Algorithms </a:t>
            </a:r>
            <a:r>
              <a:rPr lang="en-US" b="1" dirty="0" smtClean="0"/>
              <a:t>(DSA)</a:t>
            </a:r>
            <a:endParaRPr lang="en-US" dirty="0"/>
          </a:p>
        </p:txBody>
      </p:sp>
      <p:sp>
        <p:nvSpPr>
          <p:cNvPr id="3" name="Subtitle 2"/>
          <p:cNvSpPr>
            <a:spLocks noGrp="1"/>
          </p:cNvSpPr>
          <p:nvPr>
            <p:ph type="subTitle" idx="1"/>
          </p:nvPr>
        </p:nvSpPr>
        <p:spPr>
          <a:xfrm>
            <a:off x="609600" y="1905000"/>
            <a:ext cx="7848600" cy="4572000"/>
          </a:xfrm>
        </p:spPr>
        <p:txBody>
          <a:bodyPr>
            <a:normAutofit fontScale="85000" lnSpcReduction="20000"/>
          </a:bodyPr>
          <a:lstStyle/>
          <a:p>
            <a:endParaRPr lang="en-US" b="1" i="1" dirty="0" smtClean="0"/>
          </a:p>
          <a:p>
            <a:r>
              <a:rPr lang="en-US" b="1" i="1" dirty="0" smtClean="0"/>
              <a:t>1.Introduction </a:t>
            </a:r>
            <a:r>
              <a:rPr lang="en-US" b="1" dirty="0"/>
              <a:t>	</a:t>
            </a:r>
            <a:endParaRPr lang="en-US" b="1" dirty="0" smtClean="0"/>
          </a:p>
          <a:p>
            <a:pPr algn="just"/>
            <a:r>
              <a:rPr lang="en-US" b="1" dirty="0">
                <a:solidFill>
                  <a:schemeClr val="tx1"/>
                </a:solidFill>
              </a:rPr>
              <a:t>	</a:t>
            </a:r>
            <a:r>
              <a:rPr lang="en-US" dirty="0" smtClean="0">
                <a:solidFill>
                  <a:schemeClr val="tx1"/>
                </a:solidFill>
              </a:rPr>
              <a:t>Computers </a:t>
            </a:r>
            <a:r>
              <a:rPr lang="en-US" dirty="0">
                <a:solidFill>
                  <a:schemeClr val="tx1"/>
                </a:solidFill>
              </a:rPr>
              <a:t>appear in almost all fields of human endeavor, wherever data are collected and analyzed. Furthermore, with the development of inexpensive microcomputers, more and more individual are buying and operating their own computer. For these reasons, certain </a:t>
            </a:r>
            <a:r>
              <a:rPr lang="en-US" dirty="0" smtClean="0">
                <a:solidFill>
                  <a:schemeClr val="tx1"/>
                </a:solidFill>
              </a:rPr>
              <a:t>DSA topics </a:t>
            </a:r>
            <a:r>
              <a:rPr lang="en-US" dirty="0">
                <a:solidFill>
                  <a:schemeClr val="tx1"/>
                </a:solidFill>
              </a:rPr>
              <a:t>related to the computer and information sciences in </a:t>
            </a:r>
            <a:r>
              <a:rPr lang="en-US" dirty="0" smtClean="0">
                <a:solidFill>
                  <a:schemeClr val="tx1"/>
                </a:solidFill>
              </a:rPr>
              <a:t>programming, </a:t>
            </a:r>
            <a:r>
              <a:rPr lang="en-US" dirty="0">
                <a:solidFill>
                  <a:schemeClr val="tx1"/>
                </a:solidFill>
              </a:rPr>
              <a:t>the </a:t>
            </a:r>
            <a:r>
              <a:rPr lang="en-US" dirty="0" smtClean="0">
                <a:solidFill>
                  <a:schemeClr val="tx1"/>
                </a:solidFill>
              </a:rPr>
              <a:t>Base Data structure and Algorithms, Array, Linked list, Trees, Graph, Search, Sort… now </a:t>
            </a:r>
            <a:r>
              <a:rPr lang="en-US" dirty="0">
                <a:solidFill>
                  <a:schemeClr val="tx1"/>
                </a:solidFill>
              </a:rPr>
              <a:t>being more widely studied. This course is designed to present these and associated topics in an elementary yet comprehensive form.</a:t>
            </a:r>
          </a:p>
          <a:p>
            <a:pPr algn="just"/>
            <a:endParaRPr lang="en-US" dirty="0"/>
          </a:p>
        </p:txBody>
      </p:sp>
    </p:spTree>
    <p:extLst>
      <p:ext uri="{BB962C8B-B14F-4D97-AF65-F5344CB8AC3E}">
        <p14:creationId xmlns:p14="http://schemas.microsoft.com/office/powerpoint/2010/main" val="129224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5-Queue</a:t>
            </a:r>
            <a:r>
              <a:rPr lang="en-US" dirty="0"/>
              <a:t/>
            </a:r>
            <a:br>
              <a:rPr lang="en-US" dirty="0"/>
            </a:b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marL="0" indent="0">
              <a:buNone/>
            </a:pPr>
            <a:r>
              <a:rPr lang="en-US" b="1" i="1" dirty="0"/>
              <a:t>Topics: </a:t>
            </a:r>
            <a:r>
              <a:rPr lang="en-US" sz="2900" b="1" i="1" dirty="0"/>
              <a:t>Minimum coverage 6</a:t>
            </a:r>
            <a:r>
              <a:rPr lang="en-US" sz="2900" b="1" i="1" dirty="0" smtClean="0"/>
              <a:t> </a:t>
            </a:r>
            <a:r>
              <a:rPr lang="en-US" sz="2900" b="1" i="1" dirty="0"/>
              <a:t>hours</a:t>
            </a:r>
            <a:endParaRPr lang="en-US" sz="2900" dirty="0"/>
          </a:p>
          <a:p>
            <a:pPr marL="0" indent="0">
              <a:buNone/>
            </a:pPr>
            <a:r>
              <a:rPr lang="en-US" dirty="0"/>
              <a:t>	4-1	Definition</a:t>
            </a:r>
          </a:p>
          <a:p>
            <a:pPr marL="0" indent="0">
              <a:buNone/>
            </a:pPr>
            <a:r>
              <a:rPr lang="en-US" dirty="0"/>
              <a:t>	4-2	Array representation of </a:t>
            </a:r>
            <a:r>
              <a:rPr lang="en-US" dirty="0" smtClean="0"/>
              <a:t>queue</a:t>
            </a:r>
            <a:endParaRPr lang="en-US" dirty="0"/>
          </a:p>
          <a:p>
            <a:pPr marL="0" indent="0">
              <a:buNone/>
            </a:pPr>
            <a:r>
              <a:rPr lang="en-US" dirty="0"/>
              <a:t>	4-3	Operator on </a:t>
            </a:r>
            <a:r>
              <a:rPr lang="en-US" dirty="0" smtClean="0"/>
              <a:t>queue</a:t>
            </a:r>
            <a:endParaRPr lang="en-US" dirty="0"/>
          </a:p>
          <a:p>
            <a:pPr marL="0" indent="0">
              <a:buNone/>
            </a:pPr>
            <a:r>
              <a:rPr lang="en-US" dirty="0"/>
              <a:t>	4-4	Application and Exercise of </a:t>
            </a:r>
            <a:r>
              <a:rPr lang="en-US" dirty="0" smtClean="0"/>
              <a:t>queue</a:t>
            </a:r>
            <a:endParaRPr lang="en-US" dirty="0"/>
          </a:p>
          <a:p>
            <a:pPr marL="0" indent="0">
              <a:buNone/>
            </a:pPr>
            <a:r>
              <a:rPr lang="en-US" dirty="0"/>
              <a:t>	4-5	Program with </a:t>
            </a:r>
            <a:r>
              <a:rPr lang="en-US" dirty="0" smtClean="0"/>
              <a:t>queue</a:t>
            </a:r>
            <a:endParaRPr lang="en-US" dirty="0"/>
          </a:p>
          <a:p>
            <a:pPr marL="0" indent="0">
              <a:buNone/>
            </a:pPr>
            <a:r>
              <a:rPr lang="en-US" sz="2900" dirty="0">
                <a:latin typeface="Calibri (Body"/>
                <a:cs typeface="Times New Roman" pitchFamily="18" charset="0"/>
              </a:rPr>
              <a:t>Exercises</a:t>
            </a:r>
            <a:endParaRPr lang="en-US" sz="900" dirty="0"/>
          </a:p>
          <a:p>
            <a:pPr marL="0" indent="0">
              <a:buNone/>
            </a:pPr>
            <a:r>
              <a:rPr lang="en-US" b="1" i="1" dirty="0"/>
              <a:t>Learning Objectives:</a:t>
            </a:r>
            <a:endParaRPr lang="en-US" dirty="0"/>
          </a:p>
          <a:p>
            <a:pPr marL="0" indent="0">
              <a:buNone/>
            </a:pPr>
            <a:r>
              <a:rPr lang="en-US" dirty="0"/>
              <a:t>	Students will be able to represent structure </a:t>
            </a:r>
            <a:r>
              <a:rPr lang="en-US" dirty="0" smtClean="0"/>
              <a:t>Queue </a:t>
            </a:r>
            <a:r>
              <a:rPr lang="en-US" dirty="0"/>
              <a:t>about create operator with </a:t>
            </a:r>
            <a:r>
              <a:rPr lang="en-US" dirty="0" smtClean="0"/>
              <a:t>queue for problem FIFO( First In – First Out ) and </a:t>
            </a:r>
            <a:r>
              <a:rPr lang="en-US" dirty="0"/>
              <a:t>application of </a:t>
            </a:r>
            <a:r>
              <a:rPr lang="en-US" dirty="0" smtClean="0"/>
              <a:t>it in program.</a:t>
            </a:r>
            <a:endParaRPr lang="en-US" dirty="0"/>
          </a:p>
          <a:p>
            <a:pPr marL="0" indent="0">
              <a:buNone/>
            </a:pPr>
            <a:endParaRPr lang="en-US" dirty="0"/>
          </a:p>
        </p:txBody>
      </p:sp>
    </p:spTree>
    <p:extLst>
      <p:ext uri="{BB962C8B-B14F-4D97-AF65-F5344CB8AC3E}">
        <p14:creationId xmlns:p14="http://schemas.microsoft.com/office/powerpoint/2010/main" val="1946509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fontScale="90000"/>
          </a:bodyPr>
          <a:lstStyle/>
          <a:p>
            <a:r>
              <a:rPr lang="en-US" sz="3600" b="1" dirty="0" smtClean="0"/>
              <a:t/>
            </a:r>
            <a:br>
              <a:rPr lang="en-US" sz="3600" b="1" dirty="0" smtClean="0"/>
            </a:br>
            <a:r>
              <a:rPr lang="en-US" sz="3600" b="1" dirty="0" smtClean="0"/>
              <a:t>6-Linked List</a:t>
            </a:r>
            <a:r>
              <a:rPr lang="en-US" dirty="0"/>
              <a:t/>
            </a:r>
            <a:br>
              <a:rPr lang="en-US" dirty="0"/>
            </a:br>
            <a:endParaRPr lang="en-US" dirty="0"/>
          </a:p>
        </p:txBody>
      </p:sp>
      <p:sp>
        <p:nvSpPr>
          <p:cNvPr id="3" name="Content Placeholder 2"/>
          <p:cNvSpPr>
            <a:spLocks noGrp="1"/>
          </p:cNvSpPr>
          <p:nvPr>
            <p:ph idx="1"/>
          </p:nvPr>
        </p:nvSpPr>
        <p:spPr>
          <a:xfrm>
            <a:off x="457200" y="762000"/>
            <a:ext cx="8229600" cy="7467600"/>
          </a:xfrm>
        </p:spPr>
        <p:txBody>
          <a:bodyPr>
            <a:normAutofit fontScale="25000" lnSpcReduction="20000"/>
          </a:bodyPr>
          <a:lstStyle/>
          <a:p>
            <a:pPr marL="0" indent="0">
              <a:buNone/>
            </a:pPr>
            <a:endParaRPr lang="en-US" sz="7200" b="1" i="1" dirty="0" smtClean="0"/>
          </a:p>
          <a:p>
            <a:pPr marL="0" indent="0">
              <a:buNone/>
            </a:pPr>
            <a:r>
              <a:rPr lang="en-US" sz="11200" b="1" i="1" dirty="0" smtClean="0"/>
              <a:t>Topics: Minimum </a:t>
            </a:r>
            <a:r>
              <a:rPr lang="en-US" sz="11200" b="1" i="1" dirty="0"/>
              <a:t>coverage </a:t>
            </a:r>
            <a:r>
              <a:rPr lang="en-US" sz="11200" b="1" i="1" dirty="0" smtClean="0"/>
              <a:t>13:30 hours</a:t>
            </a:r>
            <a:endParaRPr lang="en-US" sz="11200" dirty="0"/>
          </a:p>
          <a:p>
            <a:pPr marL="0" indent="0">
              <a:buNone/>
            </a:pPr>
            <a:r>
              <a:rPr lang="en-US" sz="11200" dirty="0"/>
              <a:t>	6-1	Introduction	</a:t>
            </a:r>
          </a:p>
          <a:p>
            <a:pPr marL="0" indent="0">
              <a:buNone/>
            </a:pPr>
            <a:r>
              <a:rPr lang="en-US" sz="11200" dirty="0"/>
              <a:t>	6-2	</a:t>
            </a:r>
            <a:r>
              <a:rPr lang="en-US" sz="11200" dirty="0" smtClean="0"/>
              <a:t>Operator on Linked list</a:t>
            </a:r>
            <a:endParaRPr lang="en-US" sz="11200" dirty="0"/>
          </a:p>
          <a:p>
            <a:pPr marL="0" indent="0">
              <a:buNone/>
            </a:pPr>
            <a:r>
              <a:rPr lang="en-US" sz="11200" dirty="0"/>
              <a:t>	6-3	</a:t>
            </a:r>
            <a:r>
              <a:rPr lang="en-US" sz="11200" dirty="0" smtClean="0"/>
              <a:t>Singly linked </a:t>
            </a:r>
            <a:r>
              <a:rPr lang="en-US" sz="11200" dirty="0" smtClean="0"/>
              <a:t>list ( S-L-L )</a:t>
            </a:r>
            <a:endParaRPr lang="en-US" sz="11200" dirty="0"/>
          </a:p>
          <a:p>
            <a:pPr marL="0" indent="0">
              <a:buNone/>
            </a:pPr>
            <a:r>
              <a:rPr lang="en-US" sz="11200" dirty="0"/>
              <a:t>	</a:t>
            </a:r>
            <a:r>
              <a:rPr lang="en-US" sz="11200" dirty="0" smtClean="0"/>
              <a:t>6-3-1.</a:t>
            </a:r>
            <a:r>
              <a:rPr lang="en-US" sz="11200" dirty="0"/>
              <a:t>	</a:t>
            </a:r>
            <a:r>
              <a:rPr lang="en-US" sz="11200" dirty="0" smtClean="0"/>
              <a:t>Operator on Singly linked list</a:t>
            </a:r>
            <a:endParaRPr lang="en-US" sz="11200" dirty="0"/>
          </a:p>
          <a:p>
            <a:pPr marL="0" indent="0">
              <a:buNone/>
            </a:pPr>
            <a:r>
              <a:rPr lang="en-US" sz="11200" dirty="0"/>
              <a:t>	</a:t>
            </a:r>
            <a:r>
              <a:rPr lang="en-US" sz="11200" dirty="0" smtClean="0"/>
              <a:t>6-3-2.</a:t>
            </a:r>
            <a:r>
              <a:rPr lang="en-US" sz="11200" dirty="0"/>
              <a:t>	</a:t>
            </a:r>
            <a:r>
              <a:rPr lang="en-US" sz="11200" dirty="0" smtClean="0"/>
              <a:t>Create method with pseudo code</a:t>
            </a:r>
            <a:endParaRPr lang="en-US" sz="11200" dirty="0"/>
          </a:p>
          <a:p>
            <a:pPr marL="0" indent="0">
              <a:buNone/>
            </a:pPr>
            <a:r>
              <a:rPr lang="en-US" sz="11200" dirty="0"/>
              <a:t>	</a:t>
            </a:r>
            <a:r>
              <a:rPr lang="en-US" sz="11200" dirty="0" smtClean="0"/>
              <a:t>6-3-3.</a:t>
            </a:r>
            <a:r>
              <a:rPr lang="en-US" sz="11200" dirty="0"/>
              <a:t>	</a:t>
            </a:r>
            <a:r>
              <a:rPr lang="en-US" sz="11200" dirty="0" smtClean="0"/>
              <a:t>Create program will implement all the </a:t>
            </a:r>
            <a:r>
              <a:rPr lang="en-US" sz="11200" dirty="0" smtClean="0"/>
              <a:t>		operations </a:t>
            </a:r>
            <a:r>
              <a:rPr lang="en-US" sz="11200" dirty="0" smtClean="0"/>
              <a:t>of </a:t>
            </a:r>
            <a:r>
              <a:rPr lang="en-US" sz="11200" dirty="0"/>
              <a:t> </a:t>
            </a:r>
            <a:r>
              <a:rPr lang="en-US" sz="11200" dirty="0" smtClean="0"/>
              <a:t>Singly linked </a:t>
            </a:r>
            <a:r>
              <a:rPr lang="en-US" sz="11200" dirty="0" smtClean="0"/>
              <a:t>list </a:t>
            </a:r>
            <a:endParaRPr lang="en-US" sz="11200" dirty="0"/>
          </a:p>
          <a:p>
            <a:pPr marL="0" indent="0">
              <a:buNone/>
            </a:pPr>
            <a:r>
              <a:rPr lang="en-US" sz="11200" dirty="0" smtClean="0"/>
              <a:t>	6-4</a:t>
            </a:r>
            <a:r>
              <a:rPr lang="en-US" sz="11200" dirty="0"/>
              <a:t>	</a:t>
            </a:r>
            <a:r>
              <a:rPr lang="en-US" sz="11200" dirty="0" smtClean="0"/>
              <a:t>Doubly </a:t>
            </a:r>
            <a:r>
              <a:rPr lang="en-US" sz="11200" dirty="0"/>
              <a:t>linked </a:t>
            </a:r>
            <a:r>
              <a:rPr lang="en-US" sz="11200" dirty="0" smtClean="0"/>
              <a:t>list (D-L-L)</a:t>
            </a:r>
            <a:endParaRPr lang="en-US" sz="11200" dirty="0"/>
          </a:p>
          <a:p>
            <a:pPr marL="0" indent="0">
              <a:buNone/>
            </a:pPr>
            <a:r>
              <a:rPr lang="en-US" sz="11200" dirty="0"/>
              <a:t>	</a:t>
            </a:r>
            <a:r>
              <a:rPr lang="en-US" sz="11200" dirty="0" smtClean="0"/>
              <a:t>6-4-1</a:t>
            </a:r>
            <a:r>
              <a:rPr lang="en-US" sz="11200" dirty="0"/>
              <a:t>.	Operator on </a:t>
            </a:r>
            <a:r>
              <a:rPr lang="en-US" sz="11200" dirty="0" smtClean="0"/>
              <a:t>Doubly </a:t>
            </a:r>
            <a:r>
              <a:rPr lang="en-US" sz="11200" dirty="0"/>
              <a:t>linked list</a:t>
            </a:r>
          </a:p>
          <a:p>
            <a:pPr marL="0" indent="0">
              <a:buNone/>
            </a:pPr>
            <a:r>
              <a:rPr lang="en-US" sz="11200" dirty="0"/>
              <a:t>	</a:t>
            </a:r>
            <a:r>
              <a:rPr lang="en-US" sz="11200" dirty="0" smtClean="0"/>
              <a:t>6-4-2</a:t>
            </a:r>
            <a:r>
              <a:rPr lang="en-US" sz="11200" dirty="0"/>
              <a:t>.	Create method with pseudo code</a:t>
            </a:r>
          </a:p>
          <a:p>
            <a:pPr marL="0" indent="0">
              <a:buNone/>
            </a:pPr>
            <a:r>
              <a:rPr lang="en-US" sz="11200" dirty="0"/>
              <a:t>	</a:t>
            </a:r>
            <a:r>
              <a:rPr lang="en-US" sz="11200" dirty="0" smtClean="0"/>
              <a:t>6-4-3</a:t>
            </a:r>
            <a:r>
              <a:rPr lang="en-US" sz="11200" dirty="0"/>
              <a:t>.	Create </a:t>
            </a:r>
            <a:r>
              <a:rPr lang="en-US" sz="11200" dirty="0" smtClean="0"/>
              <a:t>Algorithms of Doubly </a:t>
            </a:r>
            <a:r>
              <a:rPr lang="en-US" sz="11200" dirty="0"/>
              <a:t>linked list </a:t>
            </a:r>
          </a:p>
          <a:p>
            <a:pPr marL="0" indent="0">
              <a:buNone/>
            </a:pPr>
            <a:r>
              <a:rPr lang="en-US" sz="11200" dirty="0"/>
              <a:t>	</a:t>
            </a:r>
            <a:r>
              <a:rPr lang="en-US" sz="11200" dirty="0" smtClean="0"/>
              <a:t>6-5</a:t>
            </a:r>
            <a:r>
              <a:rPr lang="en-US" sz="11200" dirty="0"/>
              <a:t>	</a:t>
            </a:r>
            <a:r>
              <a:rPr lang="en-US" sz="11200" dirty="0" smtClean="0"/>
              <a:t>Circular </a:t>
            </a:r>
            <a:r>
              <a:rPr lang="en-US" sz="11200" dirty="0"/>
              <a:t>linked </a:t>
            </a:r>
            <a:r>
              <a:rPr lang="en-US" sz="11200" dirty="0" smtClean="0"/>
              <a:t>list ( C-L-L)</a:t>
            </a:r>
            <a:endParaRPr lang="en-US" sz="11200" dirty="0"/>
          </a:p>
          <a:p>
            <a:pPr marL="0" indent="0">
              <a:buNone/>
            </a:pPr>
            <a:r>
              <a:rPr lang="en-US" sz="11200" dirty="0"/>
              <a:t>	</a:t>
            </a:r>
            <a:r>
              <a:rPr lang="en-US" sz="11200" dirty="0" smtClean="0"/>
              <a:t>6-5-1</a:t>
            </a:r>
            <a:r>
              <a:rPr lang="en-US" sz="11200" dirty="0"/>
              <a:t>.	Operator on </a:t>
            </a:r>
            <a:r>
              <a:rPr lang="en-US" sz="11200" dirty="0" smtClean="0"/>
              <a:t>Circular </a:t>
            </a:r>
            <a:r>
              <a:rPr lang="en-US" sz="11200" dirty="0"/>
              <a:t>linked list</a:t>
            </a:r>
          </a:p>
          <a:p>
            <a:pPr marL="0" indent="0">
              <a:buNone/>
            </a:pPr>
            <a:r>
              <a:rPr lang="en-US" sz="11200" dirty="0"/>
              <a:t>	</a:t>
            </a:r>
            <a:r>
              <a:rPr lang="en-US" sz="11200" dirty="0" smtClean="0"/>
              <a:t>6-5-2</a:t>
            </a:r>
            <a:r>
              <a:rPr lang="en-US" sz="11200" dirty="0"/>
              <a:t>.	Create method with pseudo code</a:t>
            </a:r>
          </a:p>
          <a:p>
            <a:pPr marL="0" indent="0">
              <a:buNone/>
            </a:pPr>
            <a:r>
              <a:rPr lang="en-US" sz="11200" dirty="0"/>
              <a:t>	</a:t>
            </a:r>
            <a:r>
              <a:rPr lang="en-US" sz="11200" dirty="0" smtClean="0"/>
              <a:t>6-5-3</a:t>
            </a:r>
            <a:r>
              <a:rPr lang="en-US" sz="11200" dirty="0"/>
              <a:t>.	Create Algorithms of </a:t>
            </a:r>
            <a:r>
              <a:rPr lang="en-US" sz="11200" dirty="0" smtClean="0"/>
              <a:t>Circular </a:t>
            </a:r>
            <a:r>
              <a:rPr lang="en-US" sz="11200" dirty="0"/>
              <a:t>linked </a:t>
            </a:r>
            <a:r>
              <a:rPr lang="en-US" sz="11200" dirty="0" smtClean="0"/>
              <a:t>list</a:t>
            </a:r>
            <a:endParaRPr lang="en-US" sz="11200" dirty="0" smtClean="0">
              <a:latin typeface="Calibri (Body"/>
              <a:cs typeface="Times New Roman" pitchFamily="18" charset="0"/>
            </a:endParaRPr>
          </a:p>
          <a:p>
            <a:pPr marL="0" lvl="1" indent="0">
              <a:buNone/>
            </a:pPr>
            <a:endParaRPr lang="en-US" sz="11200" dirty="0"/>
          </a:p>
          <a:p>
            <a:pPr marL="0" indent="0">
              <a:buNone/>
            </a:pPr>
            <a:r>
              <a:rPr lang="en-US" sz="11200" b="1" i="1" dirty="0"/>
              <a:t>Learning Objectives:</a:t>
            </a:r>
            <a:endParaRPr lang="en-US" sz="11200" dirty="0"/>
          </a:p>
          <a:p>
            <a:pPr marL="0" indent="0">
              <a:buNone/>
            </a:pPr>
            <a:r>
              <a:rPr lang="en-US" sz="11200" dirty="0" smtClean="0"/>
              <a:t>	1-Know </a:t>
            </a:r>
            <a:r>
              <a:rPr lang="en-US" sz="11200" dirty="0"/>
              <a:t>what </a:t>
            </a:r>
            <a:r>
              <a:rPr lang="en-US" sz="11200" dirty="0" smtClean="0"/>
              <a:t>Linked </a:t>
            </a:r>
            <a:r>
              <a:rPr lang="en-US" sz="11200" dirty="0" smtClean="0"/>
              <a:t>list.</a:t>
            </a:r>
            <a:endParaRPr lang="en-US" sz="11200" dirty="0"/>
          </a:p>
          <a:p>
            <a:pPr marL="0" indent="0">
              <a:buNone/>
            </a:pPr>
            <a:r>
              <a:rPr lang="en-US" sz="11200" dirty="0" smtClean="0"/>
              <a:t>	2-Know </a:t>
            </a:r>
            <a:r>
              <a:rPr lang="en-US" sz="11200" dirty="0"/>
              <a:t>how to </a:t>
            </a:r>
            <a:r>
              <a:rPr lang="en-US" sz="11200" dirty="0" smtClean="0"/>
              <a:t>create operator of </a:t>
            </a:r>
            <a:r>
              <a:rPr lang="en-US" sz="11200" dirty="0" smtClean="0"/>
              <a:t>S-L-L.</a:t>
            </a:r>
            <a:endParaRPr lang="en-US" sz="11200" dirty="0"/>
          </a:p>
          <a:p>
            <a:pPr marL="0" indent="0">
              <a:buNone/>
            </a:pPr>
            <a:r>
              <a:rPr lang="en-US" sz="11200" dirty="0" smtClean="0"/>
              <a:t>	3-Know </a:t>
            </a:r>
            <a:r>
              <a:rPr lang="en-US" sz="11200" dirty="0"/>
              <a:t>how to </a:t>
            </a:r>
            <a:r>
              <a:rPr lang="en-US" sz="11200" dirty="0" smtClean="0"/>
              <a:t>use program with </a:t>
            </a:r>
            <a:r>
              <a:rPr lang="en-US" sz="11200" dirty="0" smtClean="0"/>
              <a:t>S-L-L.</a:t>
            </a:r>
            <a:endParaRPr lang="en-US" sz="11200" dirty="0"/>
          </a:p>
          <a:p>
            <a:pPr marL="0" indent="0">
              <a:buNone/>
            </a:pPr>
            <a:r>
              <a:rPr lang="en-US" sz="11200" dirty="0" smtClean="0"/>
              <a:t>	4-Know how to create operator of </a:t>
            </a:r>
            <a:r>
              <a:rPr lang="en-US" sz="11200" dirty="0" smtClean="0"/>
              <a:t>D-L-L.</a:t>
            </a:r>
            <a:endParaRPr lang="en-US" sz="11200" dirty="0"/>
          </a:p>
          <a:p>
            <a:pPr marL="0" indent="0">
              <a:buNone/>
            </a:pPr>
            <a:r>
              <a:rPr lang="en-US" sz="11200" dirty="0" smtClean="0"/>
              <a:t>	5-Know how to create operator of </a:t>
            </a:r>
            <a:r>
              <a:rPr lang="en-US" sz="11200" dirty="0" smtClean="0"/>
              <a:t>C-L-L.</a:t>
            </a:r>
            <a:endParaRPr lang="en-US" sz="112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64954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7-Design and Algorithms analysis</a:t>
            </a:r>
            <a:r>
              <a:rPr lang="en-US" dirty="0"/>
              <a:t/>
            </a:r>
            <a:br>
              <a:rPr lang="en-US" dirty="0"/>
            </a:br>
            <a:endParaRPr lang="en-US" dirty="0"/>
          </a:p>
        </p:txBody>
      </p:sp>
      <p:sp>
        <p:nvSpPr>
          <p:cNvPr id="3" name="Content Placeholder 2"/>
          <p:cNvSpPr>
            <a:spLocks noGrp="1"/>
          </p:cNvSpPr>
          <p:nvPr>
            <p:ph idx="1"/>
          </p:nvPr>
        </p:nvSpPr>
        <p:spPr>
          <a:xfrm>
            <a:off x="457200" y="990600"/>
            <a:ext cx="8229600" cy="5105400"/>
          </a:xfrm>
        </p:spPr>
        <p:txBody>
          <a:bodyPr>
            <a:normAutofit fontScale="70000" lnSpcReduction="20000"/>
          </a:bodyPr>
          <a:lstStyle/>
          <a:p>
            <a:pPr marL="0" indent="0">
              <a:buNone/>
            </a:pPr>
            <a:r>
              <a:rPr lang="en-US" b="1" i="1" dirty="0" smtClean="0"/>
              <a:t>Topics: </a:t>
            </a:r>
            <a:r>
              <a:rPr lang="en-US" sz="2400" b="1" i="1" dirty="0" smtClean="0"/>
              <a:t>Minimum </a:t>
            </a:r>
            <a:r>
              <a:rPr lang="en-US" sz="2400" b="1" i="1" dirty="0"/>
              <a:t>coverage </a:t>
            </a:r>
            <a:r>
              <a:rPr lang="en-US" sz="2400" b="1" i="1" dirty="0" smtClean="0"/>
              <a:t>7:30 hours</a:t>
            </a:r>
            <a:endParaRPr lang="en-US" sz="2400" dirty="0"/>
          </a:p>
          <a:p>
            <a:pPr marL="0" indent="0">
              <a:buNone/>
            </a:pPr>
            <a:r>
              <a:rPr lang="en-US" dirty="0"/>
              <a:t>	7-1	</a:t>
            </a:r>
            <a:r>
              <a:rPr lang="en-US" dirty="0" smtClean="0"/>
              <a:t>Design</a:t>
            </a:r>
            <a:endParaRPr lang="en-US" dirty="0"/>
          </a:p>
          <a:p>
            <a:pPr marL="0" indent="0">
              <a:buNone/>
            </a:pPr>
            <a:r>
              <a:rPr lang="en-US" dirty="0"/>
              <a:t>	</a:t>
            </a:r>
            <a:r>
              <a:rPr lang="en-US" dirty="0" smtClean="0"/>
              <a:t>	7-1-1.</a:t>
            </a:r>
            <a:r>
              <a:rPr lang="en-US" dirty="0"/>
              <a:t>	</a:t>
            </a:r>
            <a:r>
              <a:rPr lang="en-US" dirty="0" smtClean="0"/>
              <a:t>Top down design</a:t>
            </a:r>
            <a:endParaRPr lang="en-US" dirty="0"/>
          </a:p>
          <a:p>
            <a:pPr marL="0" indent="0">
              <a:buNone/>
            </a:pPr>
            <a:r>
              <a:rPr lang="en-US" dirty="0"/>
              <a:t>	</a:t>
            </a:r>
            <a:r>
              <a:rPr lang="en-US" dirty="0" smtClean="0"/>
              <a:t>	7-1-2.</a:t>
            </a:r>
            <a:r>
              <a:rPr lang="en-US" dirty="0"/>
              <a:t>	</a:t>
            </a:r>
            <a:r>
              <a:rPr lang="en-US" dirty="0" smtClean="0"/>
              <a:t>Stepwise refinement</a:t>
            </a:r>
            <a:endParaRPr lang="en-US" dirty="0"/>
          </a:p>
          <a:p>
            <a:pPr marL="0" indent="0">
              <a:buNone/>
            </a:pPr>
            <a:r>
              <a:rPr lang="en-US" dirty="0"/>
              <a:t>	</a:t>
            </a:r>
            <a:r>
              <a:rPr lang="en-US" dirty="0" smtClean="0"/>
              <a:t>7-2</a:t>
            </a:r>
            <a:r>
              <a:rPr lang="en-US" dirty="0"/>
              <a:t>	</a:t>
            </a:r>
            <a:r>
              <a:rPr lang="en-US" dirty="0" smtClean="0"/>
              <a:t>Algorithms analysis</a:t>
            </a:r>
          </a:p>
          <a:p>
            <a:pPr marL="0" indent="0">
              <a:buNone/>
            </a:pPr>
            <a:r>
              <a:rPr lang="en-US" dirty="0"/>
              <a:t>	</a:t>
            </a:r>
            <a:r>
              <a:rPr lang="en-US" dirty="0" smtClean="0"/>
              <a:t>	7-2-1.	Asymptotic analysis of upper and average 				complexity bounds.</a:t>
            </a:r>
          </a:p>
          <a:p>
            <a:pPr marL="0" indent="0">
              <a:buNone/>
            </a:pPr>
            <a:r>
              <a:rPr lang="en-US" dirty="0"/>
              <a:t>	</a:t>
            </a:r>
            <a:r>
              <a:rPr lang="en-US" dirty="0" smtClean="0"/>
              <a:t>	7-2-2.	Use big O with simple algorithms</a:t>
            </a:r>
          </a:p>
          <a:p>
            <a:pPr marL="0" indent="0">
              <a:buNone/>
            </a:pPr>
            <a:r>
              <a:rPr lang="en-US" dirty="0"/>
              <a:t>	</a:t>
            </a:r>
            <a:r>
              <a:rPr lang="en-US" dirty="0" smtClean="0"/>
              <a:t>	7-2-3.	Using recursive relations to analysis recursive 			algorithms. </a:t>
            </a:r>
          </a:p>
          <a:p>
            <a:pPr marL="0" lvl="1" indent="0">
              <a:buNone/>
            </a:pPr>
            <a:r>
              <a:rPr lang="en-US" sz="2400" dirty="0" smtClean="0">
                <a:latin typeface="Calibri (Body"/>
                <a:cs typeface="Times New Roman" pitchFamily="18" charset="0"/>
              </a:rPr>
              <a:t>Exercises</a:t>
            </a:r>
          </a:p>
          <a:p>
            <a:pPr marL="0" lvl="1" indent="0">
              <a:buNone/>
            </a:pPr>
            <a:endParaRPr lang="en-US" sz="800" dirty="0"/>
          </a:p>
          <a:p>
            <a:pPr marL="0" indent="0">
              <a:buNone/>
            </a:pPr>
            <a:r>
              <a:rPr lang="en-US" b="1" i="1" dirty="0"/>
              <a:t>Learning Objectives:</a:t>
            </a:r>
            <a:endParaRPr lang="en-US" dirty="0"/>
          </a:p>
          <a:p>
            <a:pPr marL="0" indent="0">
              <a:buNone/>
            </a:pPr>
            <a:r>
              <a:rPr lang="en-US" dirty="0" smtClean="0"/>
              <a:t>	1-Know how to design Top down and Stepwise refinement.</a:t>
            </a:r>
            <a:endParaRPr lang="en-US" dirty="0"/>
          </a:p>
          <a:p>
            <a:pPr marL="0" indent="0">
              <a:buNone/>
            </a:pPr>
            <a:r>
              <a:rPr lang="en-US" dirty="0" smtClean="0"/>
              <a:t>	2-Know how to use algorithms analysis with big O.</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480650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8-Trees</a:t>
            </a:r>
            <a:r>
              <a:rPr lang="en-US" dirty="0"/>
              <a:t/>
            </a:r>
            <a:br>
              <a:rPr lang="en-US" dirty="0"/>
            </a:br>
            <a:endParaRPr lang="en-US" dirty="0"/>
          </a:p>
        </p:txBody>
      </p:sp>
      <p:sp>
        <p:nvSpPr>
          <p:cNvPr id="3" name="Content Placeholder 2"/>
          <p:cNvSpPr>
            <a:spLocks noGrp="1"/>
          </p:cNvSpPr>
          <p:nvPr>
            <p:ph idx="1"/>
          </p:nvPr>
        </p:nvSpPr>
        <p:spPr>
          <a:xfrm>
            <a:off x="457200" y="990600"/>
            <a:ext cx="8229600" cy="5486400"/>
          </a:xfrm>
        </p:spPr>
        <p:txBody>
          <a:bodyPr>
            <a:noAutofit/>
          </a:bodyPr>
          <a:lstStyle/>
          <a:p>
            <a:pPr marL="0" indent="0">
              <a:buNone/>
            </a:pPr>
            <a:r>
              <a:rPr lang="en-US" sz="2000" b="1" i="1" dirty="0" smtClean="0"/>
              <a:t>Topics: Minimum </a:t>
            </a:r>
            <a:r>
              <a:rPr lang="en-US" sz="2000" b="1" i="1" dirty="0"/>
              <a:t>coverage </a:t>
            </a:r>
            <a:r>
              <a:rPr lang="en-US" sz="2000" b="1" i="1" dirty="0" smtClean="0"/>
              <a:t>12 hours</a:t>
            </a:r>
            <a:endParaRPr lang="en-US" sz="2000" dirty="0"/>
          </a:p>
          <a:p>
            <a:pPr marL="0" indent="0">
              <a:buNone/>
            </a:pPr>
            <a:r>
              <a:rPr lang="en-US" sz="2000" dirty="0"/>
              <a:t>	8-1	</a:t>
            </a:r>
            <a:r>
              <a:rPr lang="en-US" sz="2000" dirty="0" smtClean="0"/>
              <a:t>Basic Terminologies</a:t>
            </a:r>
            <a:endParaRPr lang="en-US" sz="2000" dirty="0"/>
          </a:p>
          <a:p>
            <a:pPr marL="0" indent="0">
              <a:buNone/>
            </a:pPr>
            <a:r>
              <a:rPr lang="en-US" sz="2000" dirty="0"/>
              <a:t>	8-2	</a:t>
            </a:r>
            <a:r>
              <a:rPr lang="en-US" sz="2000" dirty="0" smtClean="0"/>
              <a:t>Binary Trees</a:t>
            </a:r>
            <a:endParaRPr lang="en-US" sz="2000" dirty="0"/>
          </a:p>
          <a:p>
            <a:pPr marL="0" indent="0">
              <a:buNone/>
            </a:pPr>
            <a:r>
              <a:rPr lang="en-US" sz="2000" dirty="0"/>
              <a:t>	</a:t>
            </a:r>
            <a:r>
              <a:rPr lang="en-US" sz="2000" dirty="0" smtClean="0"/>
              <a:t>	8-2-1.</a:t>
            </a:r>
            <a:r>
              <a:rPr lang="en-US" sz="2000" dirty="0"/>
              <a:t>	</a:t>
            </a:r>
            <a:r>
              <a:rPr lang="en-US" sz="2000" dirty="0" smtClean="0"/>
              <a:t>Binary trees representation</a:t>
            </a:r>
          </a:p>
          <a:p>
            <a:pPr marL="0" indent="0">
              <a:buNone/>
            </a:pPr>
            <a:r>
              <a:rPr lang="en-US" sz="2000" dirty="0"/>
              <a:t>	</a:t>
            </a:r>
            <a:r>
              <a:rPr lang="en-US" sz="2000" dirty="0" smtClean="0"/>
              <a:t>	8-2-2.	Operator on binary trees</a:t>
            </a:r>
          </a:p>
          <a:p>
            <a:pPr marL="0" indent="0">
              <a:buNone/>
            </a:pPr>
            <a:r>
              <a:rPr lang="en-US" sz="2000" dirty="0" smtClean="0"/>
              <a:t>		8-2-3</a:t>
            </a:r>
            <a:r>
              <a:rPr lang="en-US" sz="2000" dirty="0"/>
              <a:t>.</a:t>
            </a:r>
            <a:r>
              <a:rPr lang="en-US" sz="2000" b="1" dirty="0"/>
              <a:t> </a:t>
            </a:r>
            <a:r>
              <a:rPr lang="en-US" sz="2000" b="1" dirty="0" smtClean="0"/>
              <a:t>	</a:t>
            </a:r>
            <a:r>
              <a:rPr lang="en-US" sz="2000" dirty="0" smtClean="0"/>
              <a:t>Traversing </a:t>
            </a:r>
            <a:r>
              <a:rPr lang="en-US" sz="2000" dirty="0"/>
              <a:t>Binary Trees Recursively </a:t>
            </a:r>
            <a:endParaRPr lang="en-US" sz="2000" dirty="0" smtClean="0"/>
          </a:p>
          <a:p>
            <a:pPr marL="0" indent="0">
              <a:buNone/>
            </a:pPr>
            <a:r>
              <a:rPr lang="en-US" sz="2000" dirty="0" smtClean="0"/>
              <a:t>	8-3	</a:t>
            </a:r>
            <a:r>
              <a:rPr lang="en-US" sz="2000" b="1" dirty="0" smtClean="0"/>
              <a:t> </a:t>
            </a:r>
            <a:r>
              <a:rPr lang="en-US" sz="2000" dirty="0"/>
              <a:t>Binary Search Trees </a:t>
            </a:r>
          </a:p>
          <a:p>
            <a:pPr marL="0" indent="0">
              <a:buNone/>
            </a:pPr>
            <a:r>
              <a:rPr lang="en-US" sz="2000" dirty="0" smtClean="0"/>
              <a:t>	8-4	</a:t>
            </a:r>
            <a:r>
              <a:rPr lang="en-US" sz="2000" b="1" dirty="0" smtClean="0"/>
              <a:t> </a:t>
            </a:r>
            <a:r>
              <a:rPr lang="en-US" sz="2000" dirty="0"/>
              <a:t>Application and Exercise of </a:t>
            </a:r>
            <a:r>
              <a:rPr lang="en-US" sz="2000" dirty="0" smtClean="0"/>
              <a:t>Trees</a:t>
            </a:r>
          </a:p>
          <a:p>
            <a:pPr marL="0" indent="0">
              <a:buNone/>
            </a:pPr>
            <a:endParaRPr lang="en-US" sz="2000" dirty="0" smtClean="0">
              <a:latin typeface="Calibri (Body"/>
              <a:cs typeface="Times New Roman" pitchFamily="18" charset="0"/>
            </a:endParaRPr>
          </a:p>
          <a:p>
            <a:pPr marL="0" indent="0">
              <a:buNone/>
            </a:pPr>
            <a:r>
              <a:rPr lang="en-US" sz="2000" b="1" i="1" dirty="0" smtClean="0"/>
              <a:t>Learning </a:t>
            </a:r>
            <a:r>
              <a:rPr lang="en-US" sz="2000" b="1" i="1" dirty="0"/>
              <a:t>Objectives:</a:t>
            </a:r>
            <a:endParaRPr lang="en-US" sz="2000" dirty="0"/>
          </a:p>
          <a:p>
            <a:pPr marL="0" indent="0">
              <a:buNone/>
            </a:pPr>
            <a:r>
              <a:rPr lang="en-US" sz="2000" b="1" i="1" dirty="0"/>
              <a:t>	</a:t>
            </a:r>
            <a:r>
              <a:rPr lang="en-US" sz="2000" dirty="0" smtClean="0"/>
              <a:t>1-Know about General trees.</a:t>
            </a:r>
            <a:endParaRPr lang="en-US" sz="2000" dirty="0"/>
          </a:p>
          <a:p>
            <a:pPr marL="0" indent="0">
              <a:buNone/>
            </a:pPr>
            <a:r>
              <a:rPr lang="en-US" sz="2000" dirty="0"/>
              <a:t>	</a:t>
            </a:r>
            <a:r>
              <a:rPr lang="en-US" sz="2000" dirty="0" smtClean="0"/>
              <a:t>2-Know how to create operator and use binary trees. </a:t>
            </a:r>
            <a:endParaRPr lang="en-US" sz="2000" dirty="0"/>
          </a:p>
          <a:p>
            <a:pPr marL="0" indent="0">
              <a:buNone/>
            </a:pPr>
            <a:r>
              <a:rPr lang="en-US" sz="2000" dirty="0"/>
              <a:t>	</a:t>
            </a:r>
            <a:r>
              <a:rPr lang="en-US" sz="2000" dirty="0" smtClean="0"/>
              <a:t>3-Know how to create operator and application with binary search 	trees with programming use C/C</a:t>
            </a:r>
            <a:r>
              <a:rPr lang="en-US" sz="2000" smtClean="0"/>
              <a:t>++ Language.</a:t>
            </a:r>
            <a:r>
              <a:rPr lang="en-US" sz="2000" dirty="0"/>
              <a:t>	</a:t>
            </a:r>
          </a:p>
          <a:p>
            <a:pPr marL="0" indent="0">
              <a:buNone/>
            </a:pPr>
            <a:endParaRPr lang="en-US" sz="2000" dirty="0"/>
          </a:p>
        </p:txBody>
      </p:sp>
    </p:spTree>
    <p:extLst>
      <p:ext uri="{BB962C8B-B14F-4D97-AF65-F5344CB8AC3E}">
        <p14:creationId xmlns:p14="http://schemas.microsoft.com/office/powerpoint/2010/main" val="2560177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9-Simplification of Logic Circuits</a:t>
            </a:r>
            <a:r>
              <a:rPr lang="en-US" dirty="0"/>
              <a:t/>
            </a:r>
            <a:br>
              <a:rPr lang="en-US" dirty="0"/>
            </a:br>
            <a:endParaRPr lang="en-US" dirty="0"/>
          </a:p>
        </p:txBody>
      </p:sp>
      <p:sp>
        <p:nvSpPr>
          <p:cNvPr id="3" name="Content Placeholder 2"/>
          <p:cNvSpPr>
            <a:spLocks noGrp="1"/>
          </p:cNvSpPr>
          <p:nvPr>
            <p:ph idx="1"/>
          </p:nvPr>
        </p:nvSpPr>
        <p:spPr>
          <a:xfrm>
            <a:off x="457200" y="1066800"/>
            <a:ext cx="8229600" cy="5334000"/>
          </a:xfrm>
        </p:spPr>
        <p:txBody>
          <a:bodyPr>
            <a:normAutofit fontScale="85000" lnSpcReduction="20000"/>
          </a:bodyPr>
          <a:lstStyle/>
          <a:p>
            <a:pPr marL="0" indent="0">
              <a:buNone/>
            </a:pPr>
            <a:r>
              <a:rPr lang="en-US" b="1" i="1" dirty="0" smtClean="0"/>
              <a:t>Topics: </a:t>
            </a:r>
            <a:r>
              <a:rPr lang="en-US" sz="2400" b="1" i="1" dirty="0" smtClean="0"/>
              <a:t>Minimum </a:t>
            </a:r>
            <a:r>
              <a:rPr lang="en-US" sz="2400" b="1" i="1" dirty="0"/>
              <a:t>coverage </a:t>
            </a:r>
            <a:r>
              <a:rPr lang="en-US" sz="2400" b="1" i="1" dirty="0" smtClean="0"/>
              <a:t>6hours</a:t>
            </a:r>
            <a:endParaRPr lang="en-US" sz="2400" dirty="0"/>
          </a:p>
          <a:p>
            <a:pPr marL="0" indent="0">
              <a:buNone/>
            </a:pPr>
            <a:r>
              <a:rPr lang="en-US" dirty="0"/>
              <a:t>	9-1	Minimal Boolean Expression</a:t>
            </a:r>
          </a:p>
          <a:p>
            <a:pPr marL="0" indent="0">
              <a:buNone/>
            </a:pPr>
            <a:r>
              <a:rPr lang="en-US" dirty="0"/>
              <a:t>	9-2	</a:t>
            </a:r>
            <a:r>
              <a:rPr lang="en-US" dirty="0" err="1"/>
              <a:t>Karnaugh</a:t>
            </a:r>
            <a:r>
              <a:rPr lang="en-US" dirty="0"/>
              <a:t> Maps</a:t>
            </a:r>
          </a:p>
          <a:p>
            <a:pPr marL="0" indent="0">
              <a:buNone/>
            </a:pPr>
            <a:r>
              <a:rPr lang="en-US" dirty="0"/>
              <a:t>	9-3	Minimal AND-OR </a:t>
            </a:r>
            <a:r>
              <a:rPr lang="en-US" dirty="0" smtClean="0"/>
              <a:t>Circuits</a:t>
            </a:r>
          </a:p>
          <a:p>
            <a:pPr marL="0" lvl="1" indent="0">
              <a:buNone/>
            </a:pPr>
            <a:r>
              <a:rPr lang="en-US" sz="2400" dirty="0" smtClean="0">
                <a:latin typeface="Calibri (Body"/>
                <a:cs typeface="Times New Roman" pitchFamily="18" charset="0"/>
              </a:rPr>
              <a:t>Exercises</a:t>
            </a:r>
            <a:endParaRPr lang="en-US" sz="800" dirty="0"/>
          </a:p>
          <a:p>
            <a:pPr marL="0" indent="0">
              <a:buNone/>
            </a:pPr>
            <a:r>
              <a:rPr lang="en-US" b="1" i="1" dirty="0"/>
              <a:t>Learning Objectives:</a:t>
            </a:r>
            <a:endParaRPr lang="en-US" dirty="0"/>
          </a:p>
          <a:p>
            <a:pPr marL="0" indent="0">
              <a:buNone/>
            </a:pPr>
            <a:r>
              <a:rPr lang="en-US" dirty="0" smtClean="0"/>
              <a:t>	1-Understand </a:t>
            </a:r>
            <a:r>
              <a:rPr lang="en-US" dirty="0"/>
              <a:t>basic terminology, types of logic </a:t>
            </a:r>
            <a:r>
              <a:rPr lang="en-US" dirty="0" smtClean="0"/>
              <a:t>	gates </a:t>
            </a:r>
            <a:r>
              <a:rPr lang="en-US" dirty="0"/>
              <a:t>(</a:t>
            </a:r>
            <a:r>
              <a:rPr lang="en-US" b="1" dirty="0"/>
              <a:t>AND, OR, NOT, </a:t>
            </a:r>
            <a:r>
              <a:rPr lang="en-US" dirty="0" smtClean="0"/>
              <a:t>NAND</a:t>
            </a:r>
            <a:r>
              <a:rPr lang="en-US" dirty="0"/>
              <a:t>, NOR, XOR)</a:t>
            </a:r>
          </a:p>
          <a:p>
            <a:pPr marL="0" indent="0">
              <a:buNone/>
            </a:pPr>
            <a:r>
              <a:rPr lang="en-US" dirty="0" smtClean="0"/>
              <a:t>	2-Understand </a:t>
            </a:r>
            <a:r>
              <a:rPr lang="en-US" dirty="0"/>
              <a:t>the basic operations used in </a:t>
            </a:r>
            <a:r>
              <a:rPr lang="en-US" dirty="0" smtClean="0"/>
              <a:t>	computers </a:t>
            </a:r>
            <a:r>
              <a:rPr lang="en-US" dirty="0"/>
              <a:t>and other digital </a:t>
            </a:r>
            <a:r>
              <a:rPr lang="en-US" dirty="0" smtClean="0"/>
              <a:t>Systems</a:t>
            </a:r>
            <a:r>
              <a:rPr lang="en-US" dirty="0"/>
              <a:t>.</a:t>
            </a:r>
          </a:p>
          <a:p>
            <a:pPr marL="0" indent="0">
              <a:buNone/>
            </a:pPr>
            <a:r>
              <a:rPr lang="en-US" dirty="0" smtClean="0"/>
              <a:t>	3-Basic </a:t>
            </a:r>
            <a:r>
              <a:rPr lang="en-US" dirty="0"/>
              <a:t>rules of Boolean algebra, De Morgan’s laws.</a:t>
            </a:r>
          </a:p>
          <a:p>
            <a:pPr marL="0" indent="0">
              <a:buNone/>
            </a:pPr>
            <a:r>
              <a:rPr lang="en-US" dirty="0" smtClean="0"/>
              <a:t>	4-Universality </a:t>
            </a:r>
            <a:r>
              <a:rPr lang="en-US" dirty="0"/>
              <a:t>of NAND and NOR gates.</a:t>
            </a:r>
          </a:p>
          <a:p>
            <a:pPr marL="0" indent="0">
              <a:buNone/>
            </a:pPr>
            <a:r>
              <a:rPr lang="en-US" dirty="0" smtClean="0"/>
              <a:t>	5-Karnaugh </a:t>
            </a:r>
            <a:r>
              <a:rPr lang="en-US" dirty="0"/>
              <a:t>maps for circuit minimization.</a:t>
            </a:r>
          </a:p>
          <a:p>
            <a:pPr marL="0" indent="0">
              <a:buNone/>
            </a:pPr>
            <a:endParaRPr lang="en-US" dirty="0"/>
          </a:p>
        </p:txBody>
      </p:sp>
    </p:spTree>
    <p:extLst>
      <p:ext uri="{BB962C8B-B14F-4D97-AF65-F5344CB8AC3E}">
        <p14:creationId xmlns:p14="http://schemas.microsoft.com/office/powerpoint/2010/main" val="499237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sz="5300" b="1" dirty="0"/>
              <a:t>Reference</a:t>
            </a:r>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b="1" dirty="0" smtClean="0"/>
              <a:t>1-SCHAUM’S </a:t>
            </a:r>
            <a:r>
              <a:rPr lang="en-US" b="1" dirty="0"/>
              <a:t>OUTLINE OF THEORY AAND </a:t>
            </a:r>
            <a:r>
              <a:rPr lang="en-US" b="1" dirty="0" smtClean="0"/>
              <a:t>PROBLEMS</a:t>
            </a:r>
            <a:r>
              <a:rPr lang="en-US" dirty="0"/>
              <a:t> </a:t>
            </a:r>
            <a:r>
              <a:rPr lang="en-US" b="1" dirty="0" smtClean="0"/>
              <a:t>Of </a:t>
            </a:r>
            <a:r>
              <a:rPr lang="en-US" b="1" dirty="0"/>
              <a:t>ESSENTIAL COMPUTER MATHEMATICS by SEYMOUR LIPSCHUTZ, Ph.D. Professor of Mathematics Temple </a:t>
            </a:r>
            <a:r>
              <a:rPr lang="en-US" b="1" dirty="0" smtClean="0"/>
              <a:t>University</a:t>
            </a:r>
            <a:endParaRPr lang="en-US" dirty="0"/>
          </a:p>
          <a:p>
            <a:pPr marL="0" indent="0" algn="just">
              <a:buNone/>
            </a:pPr>
            <a:r>
              <a:rPr lang="en-US" b="1" dirty="0"/>
              <a:t>2-DISCRETE MATHEMATICS Second Edition by SEYMOUR LIPSCHUTZ and MARC LIPSON</a:t>
            </a:r>
            <a:endParaRPr lang="en-US" dirty="0"/>
          </a:p>
          <a:p>
            <a:pPr marL="0" indent="0">
              <a:buNone/>
            </a:pPr>
            <a:endParaRPr lang="en-US" dirty="0"/>
          </a:p>
        </p:txBody>
      </p:sp>
    </p:spTree>
    <p:extLst>
      <p:ext uri="{BB962C8B-B14F-4D97-AF65-F5344CB8AC3E}">
        <p14:creationId xmlns:p14="http://schemas.microsoft.com/office/powerpoint/2010/main" val="1884838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marL="0" indent="0" algn="just">
              <a:buNone/>
            </a:pPr>
            <a:r>
              <a:rPr lang="en-US" dirty="0" smtClean="0"/>
              <a:t>	The </a:t>
            </a:r>
            <a:r>
              <a:rPr lang="en-US" dirty="0"/>
              <a:t>material has been divided into </a:t>
            </a:r>
            <a:r>
              <a:rPr lang="en-US" dirty="0" smtClean="0"/>
              <a:t>eleven </a:t>
            </a:r>
            <a:r>
              <a:rPr lang="en-US" dirty="0"/>
              <a:t>chapters so written they are mostly independent of one another. Therefore one can change the order of many chapters. The only prerequisite for most of the course is a minimal amount of high school mathematics.</a:t>
            </a:r>
          </a:p>
          <a:p>
            <a:pPr marL="0" indent="0" algn="just">
              <a:buNone/>
            </a:pPr>
            <a:r>
              <a:rPr lang="en-US" dirty="0"/>
              <a:t>	Each chapter begins with clear statements and other descriptive material. This is followed by graded sets of solved and supplementary problems. The solved problems apply amplify the theory, as well as provide the repetition of basic principles so vital to effective learning.</a:t>
            </a:r>
          </a:p>
          <a:p>
            <a:pPr marL="0" indent="0" algn="just">
              <a:buNone/>
            </a:pPr>
            <a:r>
              <a:rPr lang="en-US" dirty="0"/>
              <a:t>	As the field of computer science matures, more and more sophisticated analysis techniques are being brought to bear on practical problems. To understand the computational techniques of the future, today’s students will need a strong background in </a:t>
            </a:r>
            <a:r>
              <a:rPr lang="en-US" dirty="0" smtClean="0"/>
              <a:t>Algorithms </a:t>
            </a:r>
            <a:r>
              <a:rPr lang="en-US" dirty="0"/>
              <a:t>for computer science.</a:t>
            </a:r>
          </a:p>
          <a:p>
            <a:pPr marL="0" indent="0" algn="just">
              <a:buNone/>
            </a:pPr>
            <a:endParaRPr lang="en-US" dirty="0"/>
          </a:p>
        </p:txBody>
      </p:sp>
    </p:spTree>
    <p:extLst>
      <p:ext uri="{BB962C8B-B14F-4D97-AF65-F5344CB8AC3E}">
        <p14:creationId xmlns:p14="http://schemas.microsoft.com/office/powerpoint/2010/main" val="378975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lgn="just">
              <a:buNone/>
            </a:pPr>
            <a:r>
              <a:rPr lang="en-US" dirty="0" smtClean="0"/>
              <a:t>	</a:t>
            </a:r>
            <a:r>
              <a:rPr lang="en-US" sz="2800" dirty="0" smtClean="0"/>
              <a:t>Finally</a:t>
            </a:r>
            <a:r>
              <a:rPr lang="en-US" sz="2800" dirty="0"/>
              <a:t>, we note that while areas often have somewhat fuzzy boundaries, this is especially true for </a:t>
            </a:r>
            <a:r>
              <a:rPr lang="en-US" sz="2800" dirty="0" smtClean="0"/>
              <a:t>Algorithms </a:t>
            </a:r>
            <a:r>
              <a:rPr lang="en-US" sz="2800" dirty="0"/>
              <a:t>for computer science. We have gathered together here a body of material of a </a:t>
            </a:r>
            <a:r>
              <a:rPr lang="en-US" sz="2800" dirty="0" smtClean="0"/>
              <a:t>algorithms </a:t>
            </a:r>
            <a:r>
              <a:rPr lang="en-US" sz="2800" dirty="0"/>
              <a:t>nature that computer science education must include, and that computer science educators know well enough to specify in great detail. However, the decision about where to draw the line between this area and the Algorithms and Complexity area on the one hand, and topics left only as supporting </a:t>
            </a:r>
            <a:r>
              <a:rPr lang="en-US" sz="2800" dirty="0" smtClean="0"/>
              <a:t>programming </a:t>
            </a:r>
            <a:r>
              <a:rPr lang="en-US" sz="2800" dirty="0"/>
              <a:t>on the other hand. This course will roughly cover the following topics and specific application in Computer Science.</a:t>
            </a:r>
          </a:p>
        </p:txBody>
      </p:sp>
    </p:spTree>
    <p:extLst>
      <p:ext uri="{BB962C8B-B14F-4D97-AF65-F5344CB8AC3E}">
        <p14:creationId xmlns:p14="http://schemas.microsoft.com/office/powerpoint/2010/main" val="3764681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51820"/>
            <a:ext cx="6400800" cy="5191780"/>
          </a:xfrm>
        </p:spPr>
        <p:txBody>
          <a:bodyPr>
            <a:noAutofit/>
          </a:bodyPr>
          <a:lstStyle/>
          <a:p>
            <a:pPr algn="just"/>
            <a:r>
              <a:rPr lang="en-US" sz="2800" dirty="0" smtClean="0">
                <a:solidFill>
                  <a:schemeClr val="tx1"/>
                </a:solidFill>
              </a:rPr>
              <a:t>	Data </a:t>
            </a:r>
            <a:r>
              <a:rPr lang="en-US" sz="2800" dirty="0">
                <a:solidFill>
                  <a:schemeClr val="tx1"/>
                </a:solidFill>
              </a:rPr>
              <a:t>Structure and Algorithms are in intricately connected, so it is difficult to study one </a:t>
            </a:r>
            <a:r>
              <a:rPr lang="en-US" sz="2800" dirty="0" smtClean="0">
                <a:solidFill>
                  <a:schemeClr val="tx1"/>
                </a:solidFill>
              </a:rPr>
              <a:t>independent </a:t>
            </a:r>
            <a:r>
              <a:rPr lang="en-US" sz="2800" dirty="0">
                <a:solidFill>
                  <a:schemeClr val="tx1"/>
                </a:solidFill>
              </a:rPr>
              <a:t>of the other. Data structure are required to implement algorithms and algorithms are necessary to utilize data structures! Despite this interconnectedness, we have attempted to order the first part of this course in such as way that it focuses first on structuring data and then on building algorithms. However, when you use this course we recommend that you approach it as follows:</a:t>
            </a:r>
          </a:p>
        </p:txBody>
      </p:sp>
      <p:sp>
        <p:nvSpPr>
          <p:cNvPr id="4" name="Title 3"/>
          <p:cNvSpPr>
            <a:spLocks noGrp="1"/>
          </p:cNvSpPr>
          <p:nvPr>
            <p:ph type="ctrTitle"/>
          </p:nvPr>
        </p:nvSpPr>
        <p:spPr>
          <a:xfrm>
            <a:off x="457200" y="228600"/>
            <a:ext cx="7772400" cy="52322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smtClean="0"/>
              <a:t>2.Course Description</a:t>
            </a:r>
            <a:endParaRPr lang="en-US" sz="2800" b="1" i="1" dirty="0"/>
          </a:p>
        </p:txBody>
      </p:sp>
    </p:spTree>
    <p:extLst>
      <p:ext uri="{BB962C8B-B14F-4D97-AF65-F5344CB8AC3E}">
        <p14:creationId xmlns:p14="http://schemas.microsoft.com/office/powerpoint/2010/main" val="10560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fontScale="90000"/>
          </a:bodyPr>
          <a:lstStyle/>
          <a:p>
            <a:r>
              <a:rPr lang="en-US" dirty="0"/>
              <a:t/>
            </a:r>
            <a:br>
              <a:rPr lang="en-US" dirty="0"/>
            </a:br>
            <a:r>
              <a:rPr lang="en-US" dirty="0" smtClean="0"/>
              <a:t/>
            </a:r>
            <a:br>
              <a:rPr lang="en-US" dirty="0" smtClean="0"/>
            </a:br>
            <a:r>
              <a:rPr lang="en-US" b="1" u="sng" dirty="0"/>
              <a:t>Data Structure and Algorithms </a:t>
            </a:r>
            <a:r>
              <a:rPr lang="en-US" b="1" u="sng" dirty="0" smtClean="0"/>
              <a:t>    </a:t>
            </a:r>
            <a:r>
              <a:rPr lang="en-US" b="1" dirty="0" smtClean="0"/>
              <a:t>(90 hours)</a:t>
            </a: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457200" y="1447800"/>
            <a:ext cx="8305800" cy="5105400"/>
          </a:xfrm>
        </p:spPr>
        <p:txBody>
          <a:bodyPr>
            <a:normAutofit fontScale="92500" lnSpcReduction="20000"/>
          </a:bodyPr>
          <a:lstStyle/>
          <a:p>
            <a:pPr algn="l"/>
            <a:r>
              <a:rPr lang="en-US" b="1" dirty="0" smtClean="0">
                <a:solidFill>
                  <a:schemeClr val="tx1"/>
                </a:solidFill>
              </a:rPr>
              <a:t>1-Base of Data structure and Algorithms</a:t>
            </a:r>
            <a:endParaRPr lang="en-US" dirty="0">
              <a:solidFill>
                <a:schemeClr val="tx1"/>
              </a:solidFill>
            </a:endParaRPr>
          </a:p>
          <a:p>
            <a:pPr algn="l"/>
            <a:r>
              <a:rPr lang="en-US" b="1" dirty="0" smtClean="0">
                <a:solidFill>
                  <a:schemeClr val="tx1"/>
                </a:solidFill>
              </a:rPr>
              <a:t>2-Recursive</a:t>
            </a:r>
            <a:endParaRPr lang="en-US" dirty="0">
              <a:solidFill>
                <a:schemeClr val="tx1"/>
              </a:solidFill>
            </a:endParaRPr>
          </a:p>
          <a:p>
            <a:pPr algn="l"/>
            <a:r>
              <a:rPr lang="en-US" b="1" dirty="0" smtClean="0">
                <a:solidFill>
                  <a:schemeClr val="tx1"/>
                </a:solidFill>
              </a:rPr>
              <a:t>3-Array</a:t>
            </a:r>
            <a:endParaRPr lang="en-US" dirty="0">
              <a:solidFill>
                <a:schemeClr val="tx1"/>
              </a:solidFill>
            </a:endParaRPr>
          </a:p>
          <a:p>
            <a:pPr algn="l"/>
            <a:r>
              <a:rPr lang="en-US" b="1" dirty="0" smtClean="0">
                <a:solidFill>
                  <a:schemeClr val="tx1"/>
                </a:solidFill>
              </a:rPr>
              <a:t>4-Stack</a:t>
            </a:r>
            <a:endParaRPr lang="en-US" dirty="0">
              <a:solidFill>
                <a:schemeClr val="tx1"/>
              </a:solidFill>
            </a:endParaRPr>
          </a:p>
          <a:p>
            <a:pPr algn="l"/>
            <a:r>
              <a:rPr lang="en-US" b="1" dirty="0" smtClean="0">
                <a:solidFill>
                  <a:schemeClr val="tx1"/>
                </a:solidFill>
              </a:rPr>
              <a:t>5-Queue</a:t>
            </a:r>
            <a:endParaRPr lang="en-US" dirty="0">
              <a:solidFill>
                <a:schemeClr val="tx1"/>
              </a:solidFill>
            </a:endParaRPr>
          </a:p>
          <a:p>
            <a:pPr algn="l"/>
            <a:r>
              <a:rPr lang="en-US" b="1" dirty="0" smtClean="0">
                <a:solidFill>
                  <a:schemeClr val="tx1"/>
                </a:solidFill>
              </a:rPr>
              <a:t>6-Linked List</a:t>
            </a:r>
            <a:endParaRPr lang="en-US" dirty="0">
              <a:solidFill>
                <a:schemeClr val="tx1"/>
              </a:solidFill>
            </a:endParaRPr>
          </a:p>
          <a:p>
            <a:pPr algn="l"/>
            <a:r>
              <a:rPr lang="en-US" b="1" dirty="0" smtClean="0">
                <a:solidFill>
                  <a:schemeClr val="tx1"/>
                </a:solidFill>
              </a:rPr>
              <a:t>7-Design and analysis algorithms</a:t>
            </a:r>
            <a:endParaRPr lang="en-US" dirty="0">
              <a:solidFill>
                <a:schemeClr val="tx1"/>
              </a:solidFill>
            </a:endParaRPr>
          </a:p>
          <a:p>
            <a:pPr algn="l"/>
            <a:r>
              <a:rPr lang="en-US" b="1" dirty="0" smtClean="0">
                <a:solidFill>
                  <a:schemeClr val="tx1"/>
                </a:solidFill>
              </a:rPr>
              <a:t>8-Trees</a:t>
            </a:r>
            <a:endParaRPr lang="en-US" dirty="0">
              <a:solidFill>
                <a:schemeClr val="tx1"/>
              </a:solidFill>
            </a:endParaRPr>
          </a:p>
          <a:p>
            <a:pPr algn="l"/>
            <a:r>
              <a:rPr lang="en-US" b="1" dirty="0" smtClean="0">
                <a:solidFill>
                  <a:schemeClr val="tx1"/>
                </a:solidFill>
              </a:rPr>
              <a:t>9-Graphs</a:t>
            </a:r>
          </a:p>
          <a:p>
            <a:pPr algn="l"/>
            <a:r>
              <a:rPr lang="en-US" b="1" dirty="0" smtClean="0">
                <a:solidFill>
                  <a:schemeClr val="tx1"/>
                </a:solidFill>
              </a:rPr>
              <a:t>10-Search</a:t>
            </a:r>
          </a:p>
          <a:p>
            <a:pPr algn="l"/>
            <a:r>
              <a:rPr lang="en-US" b="1" dirty="0" smtClean="0">
                <a:solidFill>
                  <a:schemeClr val="tx1"/>
                </a:solidFill>
              </a:rPr>
              <a:t>11-Sort</a:t>
            </a:r>
            <a:endParaRPr lang="en-US" dirty="0">
              <a:solidFill>
                <a:schemeClr val="tx1"/>
              </a:solidFill>
            </a:endParaRPr>
          </a:p>
        </p:txBody>
      </p:sp>
    </p:spTree>
    <p:extLst>
      <p:ext uri="{BB962C8B-B14F-4D97-AF65-F5344CB8AC3E}">
        <p14:creationId xmlns:p14="http://schemas.microsoft.com/office/powerpoint/2010/main" val="388948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b="1" dirty="0" smtClean="0"/>
              <a:t>1-Base Data structure and Algorithms</a:t>
            </a:r>
            <a:endParaRPr lang="en-US" dirty="0"/>
          </a:p>
        </p:txBody>
      </p:sp>
      <p:sp>
        <p:nvSpPr>
          <p:cNvPr id="3" name="Content Placeholder 2"/>
          <p:cNvSpPr>
            <a:spLocks noGrp="1"/>
          </p:cNvSpPr>
          <p:nvPr>
            <p:ph idx="1"/>
          </p:nvPr>
        </p:nvSpPr>
        <p:spPr>
          <a:xfrm>
            <a:off x="489045" y="914400"/>
            <a:ext cx="8229600" cy="8839200"/>
          </a:xfrm>
        </p:spPr>
        <p:txBody>
          <a:bodyPr>
            <a:normAutofit fontScale="25000" lnSpcReduction="20000"/>
          </a:bodyPr>
          <a:lstStyle/>
          <a:p>
            <a:pPr marL="0" indent="0">
              <a:buNone/>
            </a:pPr>
            <a:endParaRPr lang="en-US" sz="8000" b="1" i="1" dirty="0">
              <a:latin typeface="Calibri (Body"/>
            </a:endParaRPr>
          </a:p>
          <a:p>
            <a:pPr marL="0" indent="0">
              <a:buNone/>
            </a:pPr>
            <a:r>
              <a:rPr lang="en-US" sz="11200" dirty="0" smtClean="0">
                <a:latin typeface="Calibri (Body"/>
              </a:rPr>
              <a:t>Topics: </a:t>
            </a:r>
            <a:r>
              <a:rPr lang="en-US" sz="11200" dirty="0" smtClean="0"/>
              <a:t>Minimum </a:t>
            </a:r>
            <a:r>
              <a:rPr lang="en-US" sz="11200" dirty="0"/>
              <a:t>coverage </a:t>
            </a:r>
            <a:r>
              <a:rPr lang="en-US" sz="11200" dirty="0" smtClean="0"/>
              <a:t>7:30 hours</a:t>
            </a:r>
            <a:endParaRPr lang="en-US" sz="11200" dirty="0">
              <a:latin typeface="Calibri (Body"/>
            </a:endParaRPr>
          </a:p>
          <a:p>
            <a:pPr marL="457200" lvl="1" indent="0">
              <a:buNone/>
            </a:pPr>
            <a:r>
              <a:rPr lang="en-US" sz="11200" dirty="0" smtClean="0">
                <a:latin typeface="Calibri (Body"/>
                <a:cs typeface="Times New Roman" pitchFamily="18" charset="0"/>
              </a:rPr>
              <a:t>1-1.	Introduction</a:t>
            </a:r>
          </a:p>
          <a:p>
            <a:pPr marL="457200" lvl="1" indent="0">
              <a:buNone/>
            </a:pPr>
            <a:r>
              <a:rPr lang="en-US" sz="11200" dirty="0" smtClean="0">
                <a:latin typeface="Calibri (Body"/>
                <a:cs typeface="Times New Roman" pitchFamily="18" charset="0"/>
              </a:rPr>
              <a:t>1-2.</a:t>
            </a:r>
            <a:r>
              <a:rPr lang="km-KH" sz="11200" dirty="0" smtClean="0">
                <a:latin typeface="Calibri (Body"/>
                <a:cs typeface="Times New Roman" pitchFamily="18" charset="0"/>
              </a:rPr>
              <a:t>​​ 	</a:t>
            </a:r>
            <a:r>
              <a:rPr lang="en-US" sz="11200" dirty="0" smtClean="0"/>
              <a:t>What </a:t>
            </a:r>
            <a:r>
              <a:rPr lang="en-US" sz="11200" dirty="0"/>
              <a:t>are Programming ? What are Algorithms ? What are Data Structures </a:t>
            </a:r>
            <a:r>
              <a:rPr lang="en-US" sz="11200" dirty="0" smtClean="0"/>
              <a:t>?</a:t>
            </a:r>
            <a:endParaRPr lang="en-US" sz="11200" dirty="0" smtClean="0">
              <a:latin typeface="Calibri (Body"/>
              <a:cs typeface="Times New Roman" pitchFamily="18" charset="0"/>
            </a:endParaRPr>
          </a:p>
          <a:p>
            <a:pPr marL="457200" lvl="1" indent="0">
              <a:buNone/>
            </a:pPr>
            <a:r>
              <a:rPr lang="en-US" sz="11200" dirty="0" smtClean="0">
                <a:latin typeface="Calibri (Body"/>
                <a:cs typeface="Times New Roman" pitchFamily="18" charset="0"/>
              </a:rPr>
              <a:t>1-3.	</a:t>
            </a:r>
            <a:r>
              <a:rPr lang="en-US" sz="11200" dirty="0"/>
              <a:t>How do Algorithms relate to Data Structures ?</a:t>
            </a:r>
          </a:p>
          <a:p>
            <a:pPr marL="457200" lvl="1" indent="0" algn="just">
              <a:buNone/>
            </a:pPr>
            <a:r>
              <a:rPr lang="en-US" sz="11200" dirty="0" smtClean="0">
                <a:latin typeface="Calibri (Body"/>
                <a:cs typeface="Times New Roman" pitchFamily="18" charset="0"/>
              </a:rPr>
              <a:t>1-4.	</a:t>
            </a:r>
            <a:r>
              <a:rPr lang="en-US" sz="11200" dirty="0"/>
              <a:t>Language for </a:t>
            </a:r>
            <a:r>
              <a:rPr lang="en-US" sz="11200" dirty="0" smtClean="0"/>
              <a:t>DSA</a:t>
            </a:r>
          </a:p>
          <a:p>
            <a:pPr marL="457200" lvl="1" indent="0">
              <a:buNone/>
            </a:pPr>
            <a:r>
              <a:rPr lang="en-US" sz="11200" dirty="0"/>
              <a:t>	</a:t>
            </a:r>
            <a:r>
              <a:rPr lang="en-US" sz="11200" dirty="0" smtClean="0"/>
              <a:t>1-4-1.  Variable, type expression, and assignment</a:t>
            </a:r>
          </a:p>
          <a:p>
            <a:pPr marL="457200" lvl="1" indent="0">
              <a:buNone/>
            </a:pPr>
            <a:r>
              <a:rPr lang="en-US" sz="11200" dirty="0"/>
              <a:t>	</a:t>
            </a:r>
            <a:r>
              <a:rPr lang="en-US" sz="11200" dirty="0" smtClean="0"/>
              <a:t>1-4-2. Conditional and iterative control structure</a:t>
            </a:r>
          </a:p>
          <a:p>
            <a:pPr marL="457200" lvl="1" indent="0">
              <a:buNone/>
            </a:pPr>
            <a:r>
              <a:rPr lang="en-US" sz="11200" dirty="0"/>
              <a:t>	</a:t>
            </a:r>
            <a:r>
              <a:rPr lang="en-US" sz="11200" dirty="0" smtClean="0"/>
              <a:t>1-4-3. Function and parameter passing</a:t>
            </a:r>
            <a:endParaRPr lang="en-US" sz="11200" dirty="0"/>
          </a:p>
          <a:p>
            <a:pPr marL="457200" lvl="1" indent="0">
              <a:buNone/>
            </a:pPr>
            <a:r>
              <a:rPr lang="en-US" sz="11200" dirty="0" smtClean="0">
                <a:latin typeface="Calibri (Body"/>
                <a:cs typeface="Times New Roman" pitchFamily="18" charset="0"/>
              </a:rPr>
              <a:t>Exercises</a:t>
            </a:r>
            <a:endParaRPr lang="km-KH" sz="11200" dirty="0" smtClean="0">
              <a:latin typeface="Calibri (Body"/>
              <a:cs typeface="Times New Roman" pitchFamily="18" charset="0"/>
            </a:endParaRPr>
          </a:p>
          <a:p>
            <a:pPr marL="457200" lvl="1" indent="0">
              <a:buNone/>
            </a:pPr>
            <a:endParaRPr lang="km-KH" sz="11200" dirty="0" smtClean="0">
              <a:latin typeface="Calibri (Body"/>
              <a:cs typeface="Times New Roman" pitchFamily="18" charset="0"/>
            </a:endParaRPr>
          </a:p>
          <a:p>
            <a:pPr marL="457200" lvl="1" indent="0">
              <a:buNone/>
            </a:pPr>
            <a:r>
              <a:rPr lang="en-US" sz="11200" b="1" i="1" dirty="0" smtClean="0">
                <a:latin typeface="Calibri (Body"/>
              </a:rPr>
              <a:t>Learning </a:t>
            </a:r>
            <a:r>
              <a:rPr lang="en-US" sz="11200" b="1" i="1" dirty="0">
                <a:latin typeface="Calibri (Body"/>
              </a:rPr>
              <a:t>Objectives:</a:t>
            </a:r>
            <a:endParaRPr lang="en-US" sz="11200" dirty="0">
              <a:latin typeface="Calibri (Body"/>
            </a:endParaRPr>
          </a:p>
          <a:p>
            <a:pPr marL="0" indent="0">
              <a:buNone/>
            </a:pPr>
            <a:r>
              <a:rPr lang="en-US" sz="11200" dirty="0">
                <a:latin typeface="Calibri (Body"/>
                <a:cs typeface="Times New Roman" pitchFamily="18" charset="0"/>
              </a:rPr>
              <a:t>After completing this block, you should be able to</a:t>
            </a:r>
          </a:p>
          <a:p>
            <a:pPr marL="0" indent="0">
              <a:buNone/>
            </a:pPr>
            <a:r>
              <a:rPr lang="en-US" sz="11200" dirty="0">
                <a:latin typeface="Calibri (Body"/>
                <a:cs typeface="Times New Roman" pitchFamily="18" charset="0"/>
              </a:rPr>
              <a:t>	</a:t>
            </a:r>
            <a:r>
              <a:rPr lang="en-US" sz="11200" dirty="0" smtClean="0">
                <a:latin typeface="Calibri (Body"/>
                <a:cs typeface="Times New Roman" pitchFamily="18" charset="0"/>
              </a:rPr>
              <a:t>1- Understand about this course.</a:t>
            </a:r>
            <a:endParaRPr lang="en-US" sz="11200" dirty="0">
              <a:latin typeface="Calibri (Body"/>
              <a:cs typeface="Times New Roman" pitchFamily="18" charset="0"/>
            </a:endParaRPr>
          </a:p>
          <a:p>
            <a:pPr marL="0" indent="0">
              <a:buNone/>
            </a:pPr>
            <a:r>
              <a:rPr lang="en-US" sz="11200" dirty="0" smtClean="0">
                <a:latin typeface="Calibri (Body"/>
                <a:cs typeface="Times New Roman" pitchFamily="18" charset="0"/>
              </a:rPr>
              <a:t>	2- Understand about Data structure and Algorithms use in program with high level language as C/C++ and show about Variable, Conditional, Function…</a:t>
            </a:r>
          </a:p>
        </p:txBody>
      </p:sp>
    </p:spTree>
    <p:extLst>
      <p:ext uri="{BB962C8B-B14F-4D97-AF65-F5344CB8AC3E}">
        <p14:creationId xmlns:p14="http://schemas.microsoft.com/office/powerpoint/2010/main" val="3035913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pPr>
              <a:spcBef>
                <a:spcPts val="0"/>
              </a:spcBef>
            </a:pPr>
            <a:r>
              <a:rPr lang="en-US" dirty="0" smtClean="0"/>
              <a:t>2- Recursive</a:t>
            </a:r>
            <a:endParaRPr lang="en-US" dirty="0"/>
          </a:p>
        </p:txBody>
      </p:sp>
      <p:sp>
        <p:nvSpPr>
          <p:cNvPr id="3" name="Content Placeholder 2"/>
          <p:cNvSpPr>
            <a:spLocks noGrp="1"/>
          </p:cNvSpPr>
          <p:nvPr>
            <p:ph idx="1"/>
          </p:nvPr>
        </p:nvSpPr>
        <p:spPr>
          <a:xfrm>
            <a:off x="457200" y="1143000"/>
            <a:ext cx="8229600" cy="5562600"/>
          </a:xfrm>
        </p:spPr>
        <p:txBody>
          <a:bodyPr>
            <a:normAutofit fontScale="85000" lnSpcReduction="20000"/>
          </a:bodyPr>
          <a:lstStyle/>
          <a:p>
            <a:pPr marL="0" indent="0">
              <a:spcBef>
                <a:spcPts val="600"/>
              </a:spcBef>
              <a:buNone/>
            </a:pPr>
            <a:r>
              <a:rPr lang="en-US" sz="3300" b="1" i="1" dirty="0" smtClean="0">
                <a:latin typeface="Calibri (Body"/>
              </a:rPr>
              <a:t>Topics: </a:t>
            </a:r>
            <a:r>
              <a:rPr lang="en-US" sz="3300" b="1" i="1" dirty="0" smtClean="0"/>
              <a:t>Minimum </a:t>
            </a:r>
            <a:r>
              <a:rPr lang="en-US" sz="3300" b="1" i="1" dirty="0"/>
              <a:t>coverage </a:t>
            </a:r>
            <a:r>
              <a:rPr lang="en-US" sz="3300" b="1" i="1" dirty="0" smtClean="0"/>
              <a:t>4:30 hours</a:t>
            </a:r>
            <a:endParaRPr lang="en-US" sz="3300" dirty="0">
              <a:latin typeface="Calibri (Body"/>
            </a:endParaRPr>
          </a:p>
          <a:p>
            <a:pPr marL="0" indent="0">
              <a:spcBef>
                <a:spcPts val="600"/>
              </a:spcBef>
              <a:buNone/>
            </a:pPr>
            <a:endParaRPr lang="en-US" sz="3300" dirty="0">
              <a:latin typeface="Calibri (Body"/>
              <a:cs typeface="Times New Roman" pitchFamily="18" charset="0"/>
            </a:endParaRPr>
          </a:p>
          <a:p>
            <a:pPr marL="0" indent="0">
              <a:spcBef>
                <a:spcPts val="600"/>
              </a:spcBef>
              <a:buNone/>
            </a:pPr>
            <a:r>
              <a:rPr lang="en-US" sz="3300" dirty="0" smtClean="0">
                <a:latin typeface="Calibri (Body"/>
                <a:cs typeface="Times New Roman" pitchFamily="18" charset="0"/>
              </a:rPr>
              <a:t>2.1	The concept of Recursive</a:t>
            </a:r>
          </a:p>
          <a:p>
            <a:pPr marL="0" indent="0">
              <a:spcBef>
                <a:spcPts val="600"/>
              </a:spcBef>
              <a:buNone/>
            </a:pPr>
            <a:r>
              <a:rPr lang="en-US" sz="3300" dirty="0" smtClean="0">
                <a:latin typeface="Calibri (Body"/>
                <a:cs typeface="Times New Roman" pitchFamily="18" charset="0"/>
              </a:rPr>
              <a:t>2.2.	Recursive mathematical function</a:t>
            </a:r>
          </a:p>
          <a:p>
            <a:pPr marL="0" indent="0">
              <a:spcBef>
                <a:spcPts val="600"/>
              </a:spcBef>
              <a:buNone/>
            </a:pPr>
            <a:r>
              <a:rPr lang="en-US" sz="3300" dirty="0" smtClean="0">
                <a:latin typeface="Calibri (Body"/>
                <a:cs typeface="Times New Roman" pitchFamily="18" charset="0"/>
              </a:rPr>
              <a:t>2.3.	Simple recursive function</a:t>
            </a:r>
          </a:p>
          <a:p>
            <a:pPr marL="0" indent="0">
              <a:spcBef>
                <a:spcPts val="600"/>
              </a:spcBef>
              <a:buNone/>
            </a:pPr>
            <a:r>
              <a:rPr lang="en-US" sz="3300" dirty="0" smtClean="0">
                <a:latin typeface="Calibri (Body"/>
                <a:cs typeface="Times New Roman" pitchFamily="18" charset="0"/>
              </a:rPr>
              <a:t>2.4.	Classic problem Tower of Hanoi</a:t>
            </a:r>
          </a:p>
          <a:p>
            <a:pPr marL="0" lvl="1" indent="0">
              <a:spcBef>
                <a:spcPts val="600"/>
              </a:spcBef>
              <a:buNone/>
            </a:pPr>
            <a:r>
              <a:rPr lang="en-US" sz="3300" dirty="0" smtClean="0">
                <a:latin typeface="Calibri (Body"/>
                <a:cs typeface="Times New Roman" pitchFamily="18" charset="0"/>
              </a:rPr>
              <a:t>Exercises</a:t>
            </a:r>
            <a:endParaRPr lang="en-US" sz="3300" dirty="0">
              <a:latin typeface="Calibri (Body"/>
              <a:cs typeface="Times New Roman" pitchFamily="18" charset="0"/>
            </a:endParaRPr>
          </a:p>
          <a:p>
            <a:pPr marL="0" indent="0">
              <a:spcBef>
                <a:spcPts val="600"/>
              </a:spcBef>
              <a:buNone/>
            </a:pPr>
            <a:r>
              <a:rPr lang="en-US" sz="3300" b="1" i="1" dirty="0">
                <a:latin typeface="Calibri (Body"/>
              </a:rPr>
              <a:t>Learning Objectives:</a:t>
            </a:r>
            <a:endParaRPr lang="en-US" sz="3300" dirty="0">
              <a:latin typeface="Calibri (Body"/>
            </a:endParaRPr>
          </a:p>
          <a:p>
            <a:pPr marL="0" indent="0">
              <a:spcBef>
                <a:spcPts val="600"/>
              </a:spcBef>
              <a:buNone/>
            </a:pPr>
            <a:r>
              <a:rPr lang="en-US" sz="3300" dirty="0" smtClean="0">
                <a:latin typeface="Calibri (Body"/>
              </a:rPr>
              <a:t>	</a:t>
            </a:r>
            <a:r>
              <a:rPr lang="en-US" sz="3300" dirty="0" smtClean="0">
                <a:latin typeface="Calibri (Body"/>
                <a:cs typeface="Times New Roman" pitchFamily="18" charset="0"/>
              </a:rPr>
              <a:t>This </a:t>
            </a:r>
            <a:r>
              <a:rPr lang="en-US" sz="3300" dirty="0">
                <a:latin typeface="Calibri (Body"/>
                <a:cs typeface="Times New Roman" pitchFamily="18" charset="0"/>
              </a:rPr>
              <a:t>course is an introduction to </a:t>
            </a:r>
            <a:r>
              <a:rPr lang="en-US" sz="3300" dirty="0" smtClean="0">
                <a:latin typeface="Calibri (Body"/>
                <a:cs typeface="Times New Roman" pitchFamily="18" charset="0"/>
              </a:rPr>
              <a:t>some problems of Loop statement to use recursive for write algorithms with Recursive problem.</a:t>
            </a:r>
            <a:endParaRPr lang="en-US" sz="3300" dirty="0">
              <a:latin typeface="Calibri (Body"/>
              <a:cs typeface="Times New Roman" pitchFamily="18" charset="0"/>
            </a:endParaRPr>
          </a:p>
          <a:p>
            <a:pPr marL="0" indent="0">
              <a:spcBef>
                <a:spcPts val="600"/>
              </a:spcBef>
              <a:buNone/>
            </a:pPr>
            <a:r>
              <a:rPr lang="en-US" sz="3300" dirty="0" smtClean="0">
                <a:latin typeface="Calibri (Body"/>
                <a:cs typeface="Times New Roman" pitchFamily="18" charset="0"/>
              </a:rPr>
              <a:t>	After </a:t>
            </a:r>
            <a:r>
              <a:rPr lang="en-US" sz="3300" dirty="0">
                <a:latin typeface="Calibri (Body"/>
                <a:cs typeface="Times New Roman" pitchFamily="18" charset="0"/>
              </a:rPr>
              <a:t>completing this course, you will be well-positioned to ace your technical interviews </a:t>
            </a:r>
            <a:r>
              <a:rPr lang="en-US" sz="3300" dirty="0" smtClean="0">
                <a:latin typeface="Calibri (Body"/>
                <a:cs typeface="Times New Roman" pitchFamily="18" charset="0"/>
              </a:rPr>
              <a:t>about </a:t>
            </a:r>
            <a:r>
              <a:rPr lang="en-US" sz="3300" dirty="0">
                <a:latin typeface="Calibri (Body"/>
                <a:cs typeface="Times New Roman" pitchFamily="18" charset="0"/>
              </a:rPr>
              <a:t>algorithms with </a:t>
            </a:r>
            <a:r>
              <a:rPr lang="en-US" sz="3300" dirty="0" smtClean="0">
                <a:latin typeface="Calibri (Body"/>
                <a:cs typeface="Times New Roman" pitchFamily="18" charset="0"/>
              </a:rPr>
              <a:t>recursive.</a:t>
            </a:r>
            <a:endParaRPr lang="en-US" sz="3300" dirty="0">
              <a:latin typeface="Calibri (Body"/>
              <a:cs typeface="Times New Roman" pitchFamily="18" charset="0"/>
            </a:endParaRPr>
          </a:p>
          <a:p>
            <a:pPr marL="0" indent="0">
              <a:spcBef>
                <a:spcPts val="600"/>
              </a:spcBef>
              <a:buNone/>
            </a:pPr>
            <a:endParaRPr lang="en-US" dirty="0"/>
          </a:p>
        </p:txBody>
      </p:sp>
    </p:spTree>
    <p:extLst>
      <p:ext uri="{BB962C8B-B14F-4D97-AF65-F5344CB8AC3E}">
        <p14:creationId xmlns:p14="http://schemas.microsoft.com/office/powerpoint/2010/main" val="2884154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b="1" dirty="0" smtClean="0"/>
              <a:t>3-Array</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marL="0" indent="0">
              <a:buNone/>
            </a:pPr>
            <a:r>
              <a:rPr lang="en-US" b="1" i="1" dirty="0" smtClean="0"/>
              <a:t>Topics: </a:t>
            </a:r>
            <a:r>
              <a:rPr lang="en-US" sz="2600" b="1" i="1" dirty="0" smtClean="0"/>
              <a:t>Minimum </a:t>
            </a:r>
            <a:r>
              <a:rPr lang="en-US" sz="2600" b="1" i="1" dirty="0"/>
              <a:t>coverage </a:t>
            </a:r>
            <a:r>
              <a:rPr lang="en-US" sz="2600" b="1" i="1" dirty="0" smtClean="0"/>
              <a:t>4:30 hours</a:t>
            </a:r>
            <a:endParaRPr lang="en-US" dirty="0" smtClean="0"/>
          </a:p>
          <a:p>
            <a:pPr marL="0" indent="0">
              <a:buNone/>
            </a:pPr>
            <a:r>
              <a:rPr lang="en-US" dirty="0"/>
              <a:t>	3-1	</a:t>
            </a:r>
            <a:r>
              <a:rPr lang="en-US" dirty="0" smtClean="0"/>
              <a:t>Definition</a:t>
            </a:r>
            <a:endParaRPr lang="en-US" dirty="0"/>
          </a:p>
          <a:p>
            <a:pPr marL="0" indent="0">
              <a:buNone/>
            </a:pPr>
            <a:r>
              <a:rPr lang="en-US" dirty="0"/>
              <a:t>	3-2	</a:t>
            </a:r>
            <a:r>
              <a:rPr lang="en-US" dirty="0" smtClean="0"/>
              <a:t>Terminology</a:t>
            </a:r>
            <a:endParaRPr lang="en-US" dirty="0"/>
          </a:p>
          <a:p>
            <a:pPr marL="0" indent="0">
              <a:buNone/>
            </a:pPr>
            <a:r>
              <a:rPr lang="en-US" dirty="0"/>
              <a:t>	3-3	</a:t>
            </a:r>
            <a:r>
              <a:rPr lang="en-US" dirty="0" smtClean="0"/>
              <a:t>One Dimensional  Array</a:t>
            </a:r>
            <a:endParaRPr lang="en-US" dirty="0"/>
          </a:p>
          <a:p>
            <a:pPr marL="0" indent="0">
              <a:buNone/>
            </a:pPr>
            <a:r>
              <a:rPr lang="en-US" dirty="0"/>
              <a:t>	3-4	</a:t>
            </a:r>
            <a:r>
              <a:rPr lang="en-US" dirty="0" smtClean="0"/>
              <a:t>Multidimensional  Arrays</a:t>
            </a:r>
            <a:endParaRPr lang="en-US" dirty="0"/>
          </a:p>
          <a:p>
            <a:pPr marL="0" indent="0">
              <a:buNone/>
            </a:pPr>
            <a:r>
              <a:rPr lang="en-US" dirty="0"/>
              <a:t>	</a:t>
            </a:r>
            <a:r>
              <a:rPr lang="en-US" dirty="0" smtClean="0"/>
              <a:t>3-4-1</a:t>
            </a:r>
            <a:r>
              <a:rPr lang="en-US" dirty="0"/>
              <a:t>	</a:t>
            </a:r>
            <a:r>
              <a:rPr lang="en-US" dirty="0" smtClean="0"/>
              <a:t>Two dimension Arrays</a:t>
            </a:r>
            <a:endParaRPr lang="en-US" dirty="0"/>
          </a:p>
          <a:p>
            <a:pPr marL="0" indent="0">
              <a:buNone/>
            </a:pPr>
            <a:r>
              <a:rPr lang="en-US" dirty="0"/>
              <a:t>	</a:t>
            </a:r>
            <a:r>
              <a:rPr lang="en-US" dirty="0" smtClean="0"/>
              <a:t>3-4-2</a:t>
            </a:r>
            <a:r>
              <a:rPr lang="en-US" dirty="0"/>
              <a:t>	</a:t>
            </a:r>
            <a:r>
              <a:rPr lang="en-US" dirty="0" smtClean="0"/>
              <a:t>Sparse Matrices</a:t>
            </a:r>
          </a:p>
          <a:p>
            <a:pPr marL="0" indent="0">
              <a:buNone/>
            </a:pPr>
            <a:r>
              <a:rPr lang="en-US" dirty="0"/>
              <a:t>	</a:t>
            </a:r>
            <a:r>
              <a:rPr lang="en-US" dirty="0" smtClean="0"/>
              <a:t>3-4-3	n dimension arrays ( n &gt; 2 )</a:t>
            </a:r>
          </a:p>
          <a:p>
            <a:pPr marL="0" lvl="1" indent="0">
              <a:buNone/>
            </a:pPr>
            <a:r>
              <a:rPr lang="en-US" sz="2900" dirty="0" smtClean="0">
                <a:latin typeface="Calibri (Body"/>
                <a:cs typeface="Times New Roman" pitchFamily="18" charset="0"/>
              </a:rPr>
              <a:t>Exercises</a:t>
            </a:r>
            <a:endParaRPr lang="en-US" dirty="0"/>
          </a:p>
          <a:p>
            <a:pPr marL="0" indent="0">
              <a:buNone/>
            </a:pPr>
            <a:r>
              <a:rPr lang="en-US" b="1" i="1" dirty="0"/>
              <a:t>Learning Objectives</a:t>
            </a:r>
            <a:r>
              <a:rPr lang="en-US" b="1" i="1" dirty="0" smtClean="0"/>
              <a:t>:</a:t>
            </a:r>
            <a:endParaRPr lang="en-US" dirty="0"/>
          </a:p>
          <a:p>
            <a:pPr marL="0" indent="0">
              <a:buNone/>
            </a:pPr>
            <a:r>
              <a:rPr lang="en-US" dirty="0" smtClean="0"/>
              <a:t>	Students </a:t>
            </a:r>
            <a:r>
              <a:rPr lang="en-US" dirty="0"/>
              <a:t>will be able to </a:t>
            </a:r>
            <a:r>
              <a:rPr lang="en-US" dirty="0" smtClean="0"/>
              <a:t>represent structure Arrays about storage allocation and calculate Address in memory.</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77393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4-Stack</a:t>
            </a:r>
            <a:r>
              <a:rPr lang="en-US" dirty="0"/>
              <a:t/>
            </a:r>
            <a:br>
              <a:rPr lang="en-US" dirty="0"/>
            </a:br>
            <a:endParaRPr lang="en-US" dirty="0"/>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pPr marL="0" indent="0">
              <a:buNone/>
            </a:pPr>
            <a:r>
              <a:rPr lang="en-US" b="1" i="1" dirty="0" smtClean="0"/>
              <a:t>Topics: </a:t>
            </a:r>
            <a:r>
              <a:rPr lang="en-US" sz="2900" b="1" i="1" dirty="0" smtClean="0"/>
              <a:t>Minimum </a:t>
            </a:r>
            <a:r>
              <a:rPr lang="en-US" sz="2900" b="1" i="1" dirty="0"/>
              <a:t>coverage </a:t>
            </a:r>
            <a:r>
              <a:rPr lang="en-US" sz="2900" b="1" i="1" dirty="0" smtClean="0"/>
              <a:t>4:30 hours</a:t>
            </a:r>
            <a:endParaRPr lang="en-US" sz="2900" dirty="0"/>
          </a:p>
          <a:p>
            <a:pPr marL="0" indent="0">
              <a:buNone/>
            </a:pPr>
            <a:r>
              <a:rPr lang="en-US" dirty="0"/>
              <a:t>	4-1	</a:t>
            </a:r>
            <a:r>
              <a:rPr lang="en-US" dirty="0" smtClean="0"/>
              <a:t>Definition</a:t>
            </a:r>
            <a:endParaRPr lang="en-US" dirty="0"/>
          </a:p>
          <a:p>
            <a:pPr marL="0" indent="0">
              <a:buNone/>
            </a:pPr>
            <a:r>
              <a:rPr lang="en-US" dirty="0"/>
              <a:t>	4-2	</a:t>
            </a:r>
            <a:r>
              <a:rPr lang="en-US" dirty="0" smtClean="0"/>
              <a:t>Array representation of stack</a:t>
            </a:r>
            <a:endParaRPr lang="en-US" dirty="0"/>
          </a:p>
          <a:p>
            <a:pPr marL="0" indent="0">
              <a:buNone/>
            </a:pPr>
            <a:r>
              <a:rPr lang="en-US" dirty="0"/>
              <a:t>	4-3	</a:t>
            </a:r>
            <a:r>
              <a:rPr lang="en-US" dirty="0" smtClean="0"/>
              <a:t>Operator on stack</a:t>
            </a:r>
            <a:endParaRPr lang="en-US" dirty="0"/>
          </a:p>
          <a:p>
            <a:pPr marL="0" indent="0">
              <a:buNone/>
            </a:pPr>
            <a:r>
              <a:rPr lang="en-US" dirty="0"/>
              <a:t>	4-4	</a:t>
            </a:r>
            <a:r>
              <a:rPr lang="en-US" dirty="0" smtClean="0"/>
              <a:t>Application and Exercise of stack</a:t>
            </a:r>
            <a:endParaRPr lang="en-US" dirty="0"/>
          </a:p>
          <a:p>
            <a:pPr marL="0" indent="0">
              <a:buNone/>
            </a:pPr>
            <a:r>
              <a:rPr lang="en-US" dirty="0"/>
              <a:t>	4-5	</a:t>
            </a:r>
            <a:r>
              <a:rPr lang="en-US" dirty="0" smtClean="0"/>
              <a:t>Program with stack</a:t>
            </a:r>
          </a:p>
          <a:p>
            <a:pPr marL="0" indent="0">
              <a:buNone/>
            </a:pPr>
            <a:r>
              <a:rPr lang="en-US" sz="2900" dirty="0" smtClean="0">
                <a:latin typeface="Calibri (Body"/>
                <a:cs typeface="Times New Roman" pitchFamily="18" charset="0"/>
              </a:rPr>
              <a:t>Exercises</a:t>
            </a:r>
            <a:endParaRPr lang="en-US" sz="900" dirty="0"/>
          </a:p>
          <a:p>
            <a:pPr marL="0" indent="0">
              <a:buNone/>
            </a:pPr>
            <a:r>
              <a:rPr lang="en-US" b="1" i="1" dirty="0"/>
              <a:t>Learning Objectives:</a:t>
            </a:r>
            <a:endParaRPr lang="en-US" dirty="0"/>
          </a:p>
          <a:p>
            <a:pPr marL="0" indent="0">
              <a:buNone/>
            </a:pPr>
            <a:r>
              <a:rPr lang="en-US" dirty="0" smtClean="0"/>
              <a:t>	</a:t>
            </a:r>
            <a:r>
              <a:rPr lang="en-US" dirty="0"/>
              <a:t> Students will be able to represent structure </a:t>
            </a:r>
            <a:r>
              <a:rPr lang="en-US" dirty="0" smtClean="0"/>
              <a:t>Stack </a:t>
            </a:r>
            <a:r>
              <a:rPr lang="en-US" dirty="0"/>
              <a:t>about create operator with </a:t>
            </a:r>
            <a:r>
              <a:rPr lang="en-US" dirty="0" smtClean="0"/>
              <a:t>Stack </a:t>
            </a:r>
            <a:r>
              <a:rPr lang="en-US" dirty="0"/>
              <a:t>for problem </a:t>
            </a:r>
            <a:r>
              <a:rPr lang="en-US" dirty="0" smtClean="0"/>
              <a:t>LIFO</a:t>
            </a:r>
            <a:r>
              <a:rPr lang="en-US" dirty="0"/>
              <a:t>( </a:t>
            </a:r>
            <a:r>
              <a:rPr lang="en-US" dirty="0" smtClean="0"/>
              <a:t>Last </a:t>
            </a:r>
            <a:r>
              <a:rPr lang="en-US" dirty="0"/>
              <a:t>In – First Out ) and application of it in program.</a:t>
            </a:r>
          </a:p>
        </p:txBody>
      </p:sp>
    </p:spTree>
    <p:extLst>
      <p:ext uri="{BB962C8B-B14F-4D97-AF65-F5344CB8AC3E}">
        <p14:creationId xmlns:p14="http://schemas.microsoft.com/office/powerpoint/2010/main" val="2550501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137</Words>
  <Application>Microsoft Office PowerPoint</Application>
  <PresentationFormat>On-screen Show (4:3)</PresentationFormat>
  <Paragraphs>150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(Body</vt:lpstr>
      <vt:lpstr>Times New Roman</vt:lpstr>
      <vt:lpstr>Office Theme</vt:lpstr>
      <vt:lpstr>Data Structure and Algorithms (DSA)</vt:lpstr>
      <vt:lpstr>PowerPoint Presentation</vt:lpstr>
      <vt:lpstr>PowerPoint Presentation</vt:lpstr>
      <vt:lpstr>2.Course Description</vt:lpstr>
      <vt:lpstr>  Data Structure and Algorithms     (90 hours)  </vt:lpstr>
      <vt:lpstr>1-Base Data structure and Algorithms</vt:lpstr>
      <vt:lpstr>2- Recursive</vt:lpstr>
      <vt:lpstr>3-Array </vt:lpstr>
      <vt:lpstr>4-Stack </vt:lpstr>
      <vt:lpstr>5-Queue </vt:lpstr>
      <vt:lpstr> 6-Linked List </vt:lpstr>
      <vt:lpstr>7-Design and Algorithms analysis </vt:lpstr>
      <vt:lpstr>8-Trees </vt:lpstr>
      <vt:lpstr>9-Simplification of Logic Circuits </vt:lpstr>
      <vt:lpstr>Reference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Mathematics for Computer Science</dc:title>
  <dc:creator>DELLN4110</dc:creator>
  <cp:lastModifiedBy>KGT</cp:lastModifiedBy>
  <cp:revision>52</cp:revision>
  <dcterms:created xsi:type="dcterms:W3CDTF">2016-07-08T08:30:16Z</dcterms:created>
  <dcterms:modified xsi:type="dcterms:W3CDTF">2016-07-21T03:01:25Z</dcterms:modified>
</cp:coreProperties>
</file>