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322" r:id="rId3"/>
    <p:sldId id="321" r:id="rId4"/>
    <p:sldId id="323" r:id="rId5"/>
    <p:sldId id="257" r:id="rId6"/>
    <p:sldId id="306" r:id="rId7"/>
    <p:sldId id="339" r:id="rId8"/>
    <p:sldId id="258" r:id="rId9"/>
    <p:sldId id="259" r:id="rId10"/>
    <p:sldId id="309" r:id="rId11"/>
    <p:sldId id="311" r:id="rId12"/>
    <p:sldId id="308" r:id="rId13"/>
    <p:sldId id="312" r:id="rId14"/>
    <p:sldId id="324" r:id="rId15"/>
    <p:sldId id="310" r:id="rId16"/>
    <p:sldId id="313" r:id="rId17"/>
    <p:sldId id="314" r:id="rId18"/>
    <p:sldId id="317" r:id="rId19"/>
    <p:sldId id="318" r:id="rId20"/>
    <p:sldId id="319" r:id="rId21"/>
    <p:sldId id="320" r:id="rId22"/>
    <p:sldId id="328" r:id="rId23"/>
    <p:sldId id="325" r:id="rId24"/>
    <p:sldId id="326" r:id="rId25"/>
    <p:sldId id="329" r:id="rId26"/>
    <p:sldId id="330" r:id="rId27"/>
    <p:sldId id="331" r:id="rId28"/>
    <p:sldId id="332" r:id="rId29"/>
    <p:sldId id="327" r:id="rId30"/>
    <p:sldId id="278" r:id="rId31"/>
    <p:sldId id="338" r:id="rId32"/>
    <p:sldId id="333" r:id="rId33"/>
    <p:sldId id="335" r:id="rId34"/>
    <p:sldId id="336" r:id="rId35"/>
    <p:sldId id="33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3E146-D011-40AE-961B-0517650BA01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37700-2EF0-4DA1-AA9A-32E2212A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37700-2EF0-4DA1-AA9A-32E2212A7B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37700-2EF0-4DA1-AA9A-32E2212A7B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2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5E98-3CA5-4CA7-AB91-55FE68DB6183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Ouk Polyvann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F178-E9B8-4703-AB8C-7EA2855C1B79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Ouk Polyvann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6F3-CDE0-444C-A737-F8982923E95E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Ouk Polyvann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9C6B-5E88-47BA-9B38-90376788D609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Ouk Polyvann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1CCF-C2C2-40F8-9265-CE23D34B4C11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Ouk Polyvann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87A9-E92F-4121-A6E3-5403707A69D7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Ouk Polyvann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9910-4584-4A41-AEEF-A1CEF1B74C36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Ouk Polyvann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777-0D52-44D1-992E-BFD927F2982B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Ouk Polyvann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1BA6-1B07-4C8D-8651-97C4235DF13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Ouk Polyvann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C9C3-1360-4355-9A02-C113D749D0BA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Ouk Polyvann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C0A-BD61-44D7-BA6D-1A1F8FED4463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Ouk Polyvann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262-796C-4E6D-BDF4-7BF0029C801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Ouk Polyvann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A2B9-440C-40A1-8A9E-161F10179D6B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Ouk Polyvann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94AB-98D2-42A6-8357-7F86BE565CB5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Ouk Polyvann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0851-A3B8-4705-A565-732E29B31DA4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Ouk Polyvann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32DC-B23B-496D-A352-49C070D2BF94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Ouk Polyvann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931E-4A06-4DBC-91C7-5986C9AB295B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Ouk Polyvann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CDC0B8-00EC-4DAE-8A58-3F4760C757F9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Prepared By Ouk Polyvann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5" y="182307"/>
            <a:ext cx="1906385" cy="1881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26821" y="3440252"/>
            <a:ext cx="6711221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Department computer science</a:t>
            </a:r>
            <a:endParaRPr lang="en-US" sz="3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6821" y="4629560"/>
            <a:ext cx="6711222" cy="13849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b="1" dirty="0" smtClean="0"/>
          </a:p>
          <a:p>
            <a:pPr algn="ctr"/>
            <a:r>
              <a:rPr lang="en-US" sz="2800" b="1" dirty="0" smtClean="0"/>
              <a:t>Android and APP Inventor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26821" y="4050292"/>
            <a:ext cx="6711221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      Teach   By: </a:t>
            </a:r>
            <a:r>
              <a:rPr lang="en-US" sz="3200" b="1" dirty="0" err="1" smtClean="0"/>
              <a:t>Ouk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Polyvann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2626821" y="402156"/>
            <a:ext cx="7249886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m-KH" sz="3600" b="1" dirty="0">
                <a:ln/>
                <a:solidFill>
                  <a:schemeClr val="accent3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សាកលវិទ្យាល័</a:t>
            </a:r>
            <a:r>
              <a:rPr lang="km-KH" sz="3600" b="1" dirty="0" smtClean="0">
                <a:ln/>
                <a:solidFill>
                  <a:schemeClr val="accent3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យភូមិន្ទភ្នំពេញ</a:t>
            </a:r>
            <a:endParaRPr lang="en-US" sz="900" b="1" dirty="0">
              <a:ln/>
              <a:solidFill>
                <a:schemeClr val="accent3"/>
              </a:solidFill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66318" y="1029819"/>
            <a:ext cx="7510389" cy="70788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Royal University Of Phnom Penh</a:t>
            </a:r>
            <a:endParaRPr lang="en-US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6820" y="2365368"/>
            <a:ext cx="6711221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Faculty </a:t>
            </a:r>
            <a:r>
              <a:rPr lang="en-US" sz="3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of science</a:t>
            </a:r>
            <a:endParaRPr lang="en-US" sz="3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6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64489" cy="6002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3" y="5818450"/>
            <a:ext cx="8677530" cy="9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0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17" y="295729"/>
            <a:ext cx="11093643" cy="423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0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59916" cy="610698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Inventor 2 Designer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77" y="1063416"/>
            <a:ext cx="9940635" cy="51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4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01" y="242876"/>
            <a:ext cx="9404723" cy="82054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Tools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54429"/>
            <a:ext cx="10996390" cy="505621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នៅក្នុង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គេហទំព័រនេះ មានផ្ទាំង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ចំនួនបួនដូចដែល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អ្នកបានឃើញក្នុងរូបខាងលើ៖</a:t>
            </a:r>
            <a:endParaRPr lang="en-US" sz="28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0" algn="just">
              <a:lnSpc>
                <a:spcPct val="130000"/>
              </a:lnSpc>
              <a:spcBef>
                <a:spcPts val="0"/>
              </a:spcBef>
            </a:pP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Palette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៖ ជាកន្លែងសម្រាប់ឲ្យអ្នកជ្រើស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រើសនូវ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User Interface</a:t>
            </a:r>
            <a:r>
              <a:rPr lang="en-U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, 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Layout</a:t>
            </a:r>
            <a:r>
              <a:rPr lang="en-U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, M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e</a:t>
            </a:r>
            <a:r>
              <a:rPr lang="en-U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dea, Drawing and Animation, Maps, Sensors, </a:t>
            </a:r>
            <a:r>
              <a:rPr lang="en-US" sz="2800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Social,Storage</a:t>
            </a:r>
            <a:r>
              <a:rPr lang="en-U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ca-E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និង </a:t>
            </a:r>
            <a:r>
              <a:rPr lang="en-U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Connectivity  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r>
              <a:rPr lang="en-U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endParaRPr lang="en-US" sz="28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0" algn="just">
              <a:lnSpc>
                <a:spcPct val="130000"/>
              </a:lnSpc>
              <a:spcBef>
                <a:spcPts val="0"/>
              </a:spcBef>
            </a:pP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Viewer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៖ ជាកន្លែងសម្រាប់ឲ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្យអ្នកទាញ</a:t>
            </a:r>
            <a:r>
              <a:rPr lang="ca-E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នូវសមាសភាគផ្សេងៗពី ​</a:t>
            </a:r>
            <a:r>
              <a:rPr lang="en-US" sz="2800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Plalette</a:t>
            </a:r>
            <a:r>
              <a:rPr lang="en-U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ca-E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ដើម្បីធ្វើការរចនា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គំរោង និងបង្ហាញពីទម្រង់កូដ</a:t>
            </a:r>
            <a:r>
              <a:rPr lang="ca-E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របស់វាពេលយើងកំពុងធ្វើ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 ។</a:t>
            </a:r>
            <a:endParaRPr lang="en-US" sz="28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0" algn="just">
              <a:lnSpc>
                <a:spcPct val="130000"/>
              </a:lnSpc>
              <a:spcBef>
                <a:spcPts val="0"/>
              </a:spcBef>
            </a:pP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Components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៖ ជាផ្ទាំងបញ្ជី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នៃ</a:t>
            </a:r>
            <a:r>
              <a:rPr lang="ca-E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សមាសភាគ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ទាំង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អស់ដែលអ្នកបានដាក់ចូល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ក្នុង</a:t>
            </a:r>
            <a:r>
              <a:rPr lang="ca-ES" sz="28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Viewer .</a:t>
            </a:r>
            <a:endParaRPr lang="en-US" sz="28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0" algn="just">
              <a:lnSpc>
                <a:spcPct val="130000"/>
              </a:lnSpc>
              <a:spcBef>
                <a:spcPts val="0"/>
              </a:spcBef>
            </a:pP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Properties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៖ ជាកន្លែងសម្រាប់ឲ្យអ្នកកំណត់លក្ខណៈឲ្យ 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Components 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របស់យើងដែលបានប្រើវា ។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endParaRPr lang="en-US" sz="2400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6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34" y="215368"/>
            <a:ext cx="9404723" cy="848048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34" y="1300766"/>
            <a:ext cx="11292604" cy="42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62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37" y="1216516"/>
            <a:ext cx="10928637" cy="39865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2434" y="193183"/>
            <a:ext cx="417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latin typeface="Khmer OS" panose="02000500000000020004" pitchFamily="2" charset="0"/>
                <a:cs typeface="Khmer OS" panose="02000500000000020004" pitchFamily="2" charset="0"/>
              </a:rPr>
              <a:t>First Sample APP</a:t>
            </a:r>
            <a:endParaRPr lang="en-US" sz="36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81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6" y="295729"/>
            <a:ext cx="10236625" cy="59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06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21" y="457670"/>
            <a:ext cx="10259261" cy="58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8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7" y="799861"/>
            <a:ext cx="4507607" cy="956159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4971244" y="1063416"/>
            <a:ext cx="1738648" cy="538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62898" y="679572"/>
            <a:ext cx="126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Output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107" y="1275392"/>
            <a:ext cx="3405189" cy="26272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168" y="4114592"/>
            <a:ext cx="366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Click On “Click Me”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107" y="4576257"/>
            <a:ext cx="3416012" cy="16885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37" y="1756020"/>
            <a:ext cx="5061399" cy="31549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37" y="4777580"/>
            <a:ext cx="5061399" cy="17565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3636" y="215881"/>
            <a:ext cx="1005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Practice I</a:t>
            </a:r>
            <a:r>
              <a:rPr lang="km-KH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: First Program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5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Coding Colors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A4C69DA-1D06-48B1-BF3A-7295BA997EA2}"/>
              </a:ext>
            </a:extLst>
          </p:cNvPr>
          <p:cNvSpPr txBox="1"/>
          <p:nvPr/>
        </p:nvSpPr>
        <p:spPr>
          <a:xfrm>
            <a:off x="646111" y="884478"/>
            <a:ext cx="10740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  <a:latin typeface="Nixie One" panose="020B0604020202020204" charset="0"/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  <a:latin typeface="Nixie One" panose="020B0604020202020204" charset="0"/>
              </a:rPr>
              <a:t>Yellow</a:t>
            </a:r>
            <a:r>
              <a:rPr lang="en-US" sz="2400" dirty="0">
                <a:solidFill>
                  <a:srgbClr val="FFFF00"/>
                </a:solidFill>
                <a:latin typeface="Nixie One" panose="020B0604020202020204" charset="0"/>
              </a:rPr>
              <a:t>: </a:t>
            </a:r>
            <a:r>
              <a:rPr lang="en-US" sz="2400" dirty="0" smtClean="0">
                <a:solidFill>
                  <a:srgbClr val="FFFF00"/>
                </a:solidFill>
                <a:latin typeface="Nixie One" panose="020B0604020202020204" charset="0"/>
              </a:rPr>
              <a:t>Events(Block Mode)			-</a:t>
            </a:r>
            <a:r>
              <a:rPr lang="en-US" sz="2400" dirty="0" smtClean="0">
                <a:latin typeface="Nixie One" panose="020B0604020202020204" charset="0"/>
              </a:rPr>
              <a:t> </a:t>
            </a:r>
            <a:r>
              <a:rPr lang="en-US" sz="2400" dirty="0">
                <a:latin typeface="Nixie One" panose="020B0604020202020204" charset="0"/>
              </a:rPr>
              <a:t>Light Green: Accessories </a:t>
            </a:r>
            <a:r>
              <a:rPr lang="en-US" sz="2400" dirty="0" smtClean="0">
                <a:solidFill>
                  <a:srgbClr val="FFFF00"/>
                </a:solidFill>
                <a:latin typeface="Nixie One" panose="020B0604020202020204" charset="0"/>
              </a:rPr>
              <a:t>			</a:t>
            </a:r>
            <a:endParaRPr lang="en-US" sz="2400" dirty="0">
              <a:solidFill>
                <a:srgbClr val="FFFF00"/>
              </a:solidFill>
              <a:latin typeface="Nixie One" panose="020B0604020202020204" charset="0"/>
            </a:endParaRPr>
          </a:p>
          <a:p>
            <a:pPr>
              <a:buFontTx/>
              <a:buChar char="-"/>
            </a:pPr>
            <a:r>
              <a:rPr lang="en-US" sz="2400" dirty="0">
                <a:latin typeface="Nixie One" panose="020B0604020202020204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Nixie One" panose="020B0604020202020204" charset="0"/>
              </a:rPr>
              <a:t>Orange: </a:t>
            </a:r>
            <a:r>
              <a:rPr lang="en-US" sz="2400" dirty="0" smtClean="0">
                <a:solidFill>
                  <a:schemeClr val="accent2"/>
                </a:solidFill>
                <a:latin typeface="Nixie One" panose="020B0604020202020204" charset="0"/>
              </a:rPr>
              <a:t>Variables						</a:t>
            </a:r>
            <a:r>
              <a:rPr lang="en-US" sz="2400" dirty="0" smtClean="0">
                <a:latin typeface="Nixie One" panose="020B0604020202020204" charset="0"/>
              </a:rPr>
              <a:t>- Dark </a:t>
            </a:r>
            <a:r>
              <a:rPr lang="en-US" sz="2400" dirty="0">
                <a:latin typeface="Nixie One" panose="020B0604020202020204" charset="0"/>
              </a:rPr>
              <a:t>Red: Text</a:t>
            </a:r>
            <a:endParaRPr lang="en-US" sz="2400" dirty="0">
              <a:solidFill>
                <a:schemeClr val="accent2"/>
              </a:solidFill>
              <a:latin typeface="Nixie One" panose="020B0604020202020204" charset="0"/>
            </a:endParaRPr>
          </a:p>
          <a:p>
            <a:pPr>
              <a:buFontTx/>
              <a:buChar char="-"/>
            </a:pPr>
            <a:r>
              <a:rPr lang="en-US" sz="2400" dirty="0">
                <a:latin typeface="Nixie One" panose="020B0604020202020204" charset="0"/>
              </a:rPr>
              <a:t> Dark Green: </a:t>
            </a:r>
            <a:r>
              <a:rPr lang="en-US" sz="2400" dirty="0" smtClean="0">
                <a:latin typeface="Nixie One" panose="020B0604020202020204" charset="0"/>
              </a:rPr>
              <a:t>Instructions(Function</a:t>
            </a:r>
            <a:r>
              <a:rPr lang="en-US" sz="2400" dirty="0">
                <a:latin typeface="Nixie One" panose="020B0604020202020204" charset="0"/>
              </a:rPr>
              <a:t>)	</a:t>
            </a:r>
            <a:r>
              <a:rPr lang="en-US" sz="2400" dirty="0" smtClean="0">
                <a:latin typeface="Nixie One" panose="020B0604020202020204" charset="0"/>
              </a:rPr>
              <a:t>- Blue Gray: Number</a:t>
            </a:r>
            <a:endParaRPr lang="en-US" sz="2400" dirty="0">
              <a:latin typeface="Nixie One" panose="020B0604020202020204" charset="0"/>
            </a:endParaRPr>
          </a:p>
        </p:txBody>
      </p:sp>
      <p:pic>
        <p:nvPicPr>
          <p:cNvPr id="6" name="Picture 2" descr="C:\Users\vathna\Desktop\Universities\RUPP\Computer Architecture\Presentation\Coding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111" y="2454138"/>
            <a:ext cx="8684880" cy="37067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35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17" y="40517"/>
            <a:ext cx="9404723" cy="1400530"/>
          </a:xfrm>
        </p:spPr>
        <p:txBody>
          <a:bodyPr/>
          <a:lstStyle/>
          <a:p>
            <a:r>
              <a:rPr lang="en-US" dirty="0" smtClean="0"/>
              <a:t>What is OS 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186" y="875040"/>
            <a:ext cx="11221769" cy="282119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ប្រព័ន្ធ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ប្រតិបត្តិការ (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OS)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គឺជាកម្មវិធី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ដែលអោយផ្នែករឹង​ និងផ្នែកទន់ទូរស័ព្ទ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របស់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អ្នកដំណើរការ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។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ដំបូងវាត្រូវបានផ្ទុកនៅ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លើទូរស័ព្ទ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ដៃរបស់អ្នកដូច្នេះអ្នកអាចបំពេញ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ភារ​កិច្ច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ផ្សេងៗនិងប្រតិបត្តិការទូរស័ព្ទ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ចល័ត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។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បើគ្មានប្រព័ន្ធប្រតិបត្តិការទេ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ទូរ​ស័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ព្ទរបស់អ្នកនឹងមិនដំណើរការ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ទេ ។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អ្នកមិនអាចលេងហ្គេ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ម រក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មើល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តាមអ៊ិ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នធរណេត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ឬដំណើរការកម្មវិធីផ្សេងៗនៅលើទូរស័ព្ទ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របស់អ្នកដោយមិនចាំបាច់ដំឡើងវាទេ។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Top 5 Mobile Phones Operating Systems(infographics) | by vikash kumar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00" y="3809239"/>
            <a:ext cx="63150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06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95729"/>
            <a:ext cx="9404723" cy="876247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Practice 2</a:t>
            </a:r>
            <a:r>
              <a:rPr lang="en-US" sz="2400" dirty="0" smtClean="0">
                <a:solidFill>
                  <a:srgbClr val="00B0F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: </a:t>
            </a:r>
            <a:r>
              <a:rPr lang="km-KH" sz="2400" dirty="0" smtClean="0">
                <a:solidFill>
                  <a:srgbClr val="00B0F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បង្កើត</a:t>
            </a:r>
            <a:r>
              <a:rPr lang="en-US" sz="2400" dirty="0" smtClean="0">
                <a:solidFill>
                  <a:srgbClr val="00B0F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Interface </a:t>
            </a:r>
            <a:r>
              <a:rPr lang="km-KH" sz="2400" dirty="0" smtClean="0">
                <a:solidFill>
                  <a:srgbClr val="00B0F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មួយ</a:t>
            </a:r>
            <a:r>
              <a:rPr lang="en-US" sz="2400" dirty="0" smtClean="0">
                <a:solidFill>
                  <a:srgbClr val="00B0F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 smtClean="0">
                <a:solidFill>
                  <a:srgbClr val="00B0F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ពេលចុកលើ </a:t>
            </a:r>
            <a:r>
              <a:rPr lang="en-US" sz="2400" dirty="0" smtClean="0">
                <a:solidFill>
                  <a:srgbClr val="00B0F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Click Me </a:t>
            </a:r>
            <a:r>
              <a:rPr lang="ca-ES" sz="2400" dirty="0" smtClean="0">
                <a:solidFill>
                  <a:srgbClr val="00B0F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វាបង្ហាញ</a:t>
            </a:r>
            <a:r>
              <a:rPr lang="km-KH" sz="2400" dirty="0" smtClean="0">
                <a:solidFill>
                  <a:srgbClr val="00B0F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តាមរូប </a:t>
            </a:r>
            <a:r>
              <a:rPr lang="en-US" sz="2400" dirty="0" smtClean="0">
                <a:solidFill>
                  <a:srgbClr val="00B0F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Output </a:t>
            </a:r>
            <a:r>
              <a:rPr lang="km-KH" sz="2400" dirty="0" smtClean="0">
                <a:solidFill>
                  <a:srgbClr val="00B0F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នៅខាងស្តាំ</a:t>
            </a:r>
            <a:r>
              <a:rPr lang="en-US" sz="2400" dirty="0" smtClean="0">
                <a:solidFill>
                  <a:srgbClr val="00B0F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 smtClean="0">
                <a:solidFill>
                  <a:srgbClr val="00B0F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ដោយប្រើ​ </a:t>
            </a:r>
            <a:r>
              <a:rPr lang="en-US" sz="2400" dirty="0" smtClean="0">
                <a:solidFill>
                  <a:srgbClr val="00B0F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if statement</a:t>
            </a:r>
            <a:r>
              <a:rPr lang="km-KH" sz="2400" dirty="0" smtClean="0">
                <a:solidFill>
                  <a:srgbClr val="00B0F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en-US" sz="2400" dirty="0" smtClean="0">
                <a:solidFill>
                  <a:srgbClr val="00B0F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. </a:t>
            </a:r>
            <a:endParaRPr lang="en-US" sz="2400" dirty="0">
              <a:solidFill>
                <a:srgbClr val="00B0F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21" y="1171976"/>
            <a:ext cx="6881958" cy="26130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6111" y="4006724"/>
            <a:ext cx="6025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នៅក្នុងប្លុកកូដនេះ យើងថែមការប្រើបញ្ជា if...else ដោយវាដំណើរការដូចខាងក្រោម 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:</a:t>
            </a:r>
          </a:p>
          <a:p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If Button1.text = “Click Me”</a:t>
            </a:r>
          </a:p>
          <a:p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set Button1.Text = “Don’t click me”</a:t>
            </a:r>
          </a:p>
          <a:p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Else if Button1.Tex=“Don’t click me”</a:t>
            </a:r>
          </a:p>
          <a:p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set Button1.Tex= “Click me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242" y="1171976"/>
            <a:ext cx="3150710" cy="52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43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39" y="39524"/>
            <a:ext cx="10120627" cy="140053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Practice 3 :</a:t>
            </a:r>
            <a:r>
              <a:rPr lang="km-KH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ចូរបង្កើត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Interface </a:t>
            </a:r>
            <a:r>
              <a:rPr lang="km-KH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មួយដូចរូបខាងក្រោម ដើម្បីធ្វើ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Adds two numbers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97" y="1749149"/>
            <a:ext cx="8018827" cy="3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7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39" y="293949"/>
            <a:ext cx="9404723" cy="140053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Practice 3 :Adds two numbers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39" y="1694479"/>
            <a:ext cx="11609589" cy="40881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07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1" y="0"/>
            <a:ext cx="9924022" cy="26341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554" y="4294789"/>
            <a:ext cx="3239708" cy="2473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84" y="2929883"/>
            <a:ext cx="9944809" cy="117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4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295729"/>
            <a:ext cx="9404723" cy="1041231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Practice 4 :How 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 you </a:t>
            </a:r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adds 4 array number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69" y="2104647"/>
            <a:ext cx="10372115" cy="3729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1369" y="1063416"/>
            <a:ext cx="463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dirty="0" smtClean="0"/>
              <a:t>១</a:t>
            </a:r>
            <a:r>
              <a:rPr lang="en-US" sz="2800" dirty="0" smtClean="0"/>
              <a:t>. </a:t>
            </a:r>
            <a:r>
              <a:rPr lang="ca-ES" sz="2800" dirty="0" smtClean="0"/>
              <a:t>ការបង្កើត </a:t>
            </a:r>
            <a:r>
              <a:rPr lang="en-US" sz="2800" dirty="0" smtClean="0"/>
              <a:t>Interface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3955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89" y="22185"/>
            <a:ext cx="9404723" cy="1041231"/>
          </a:xfrm>
        </p:spPr>
        <p:txBody>
          <a:bodyPr/>
          <a:lstStyle/>
          <a:p>
            <a:r>
              <a:rPr lang="en-US" dirty="0"/>
              <a:t>How do you </a:t>
            </a:r>
            <a:r>
              <a:rPr lang="en-US" dirty="0" smtClean="0"/>
              <a:t>adds 4 array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586" y="2704026"/>
            <a:ext cx="4160252" cy="21513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89" y="1968051"/>
            <a:ext cx="7212658" cy="41494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34343" y="1444831"/>
            <a:ext cx="463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dirty="0"/>
              <a:t>៣</a:t>
            </a:r>
            <a:r>
              <a:rPr lang="en-US" sz="2800" dirty="0" smtClean="0"/>
              <a:t>.Output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63769" y="1215816"/>
            <a:ext cx="463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dirty="0" smtClean="0"/>
              <a:t>2</a:t>
            </a:r>
            <a:r>
              <a:rPr lang="en-US" sz="2800" dirty="0" smtClean="0"/>
              <a:t>. </a:t>
            </a:r>
            <a:r>
              <a:rPr lang="ca-ES" sz="2800" dirty="0" smtClean="0"/>
              <a:t>ការបង្កើតប្លុកកូដ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5724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89" y="22185"/>
            <a:ext cx="9404723" cy="104123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do you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adds 4 array number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21" y="1911506"/>
            <a:ext cx="10372115" cy="3729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1369" y="1063416"/>
            <a:ext cx="463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dirty="0" smtClean="0"/>
              <a:t>១</a:t>
            </a:r>
            <a:r>
              <a:rPr lang="en-US" sz="2800" dirty="0" smtClean="0"/>
              <a:t>. </a:t>
            </a:r>
            <a:r>
              <a:rPr lang="ca-ES" sz="2800" dirty="0" smtClean="0"/>
              <a:t>ការបង្កើត </a:t>
            </a:r>
            <a:r>
              <a:rPr lang="en-US" sz="2800" dirty="0" smtClean="0"/>
              <a:t>Interface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0927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89" y="22185"/>
            <a:ext cx="9404723" cy="1041231"/>
          </a:xfrm>
        </p:spPr>
        <p:txBody>
          <a:bodyPr/>
          <a:lstStyle/>
          <a:p>
            <a:r>
              <a:rPr lang="en-US" sz="3200" dirty="0" smtClean="0"/>
              <a:t>Practice 5:How </a:t>
            </a:r>
            <a:r>
              <a:rPr lang="en-US" sz="3200" dirty="0"/>
              <a:t>do </a:t>
            </a:r>
            <a:r>
              <a:rPr lang="en-US" sz="3200" dirty="0" smtClean="0"/>
              <a:t>to Calculate sum=1+2+…+n</a:t>
            </a:r>
            <a:br>
              <a:rPr lang="en-US" sz="3200" dirty="0" smtClean="0"/>
            </a:br>
            <a:r>
              <a:rPr lang="en-US" sz="3200" dirty="0" smtClean="0"/>
              <a:t>Using if…else statement , Call Function and Procedure 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6383" y="1748334"/>
            <a:ext cx="463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dirty="0"/>
              <a:t>1</a:t>
            </a:r>
            <a:r>
              <a:rPr lang="en-US" sz="2800" dirty="0" smtClean="0"/>
              <a:t>. </a:t>
            </a:r>
            <a:r>
              <a:rPr lang="ca-ES" sz="2800" dirty="0" smtClean="0"/>
              <a:t>ការរចនា </a:t>
            </a:r>
            <a:r>
              <a:rPr lang="en-US" sz="2800" dirty="0" smtClean="0"/>
              <a:t>Interface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37" y="2271554"/>
            <a:ext cx="81819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78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3986" y="417962"/>
            <a:ext cx="463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dirty="0" smtClean="0"/>
              <a:t>2</a:t>
            </a:r>
            <a:r>
              <a:rPr lang="en-US" sz="2800" dirty="0" smtClean="0"/>
              <a:t>. </a:t>
            </a:r>
            <a:r>
              <a:rPr lang="ca-ES" sz="2800" dirty="0" smtClean="0"/>
              <a:t>ការបង្កើតប្លុកកូដ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79" y="1718189"/>
            <a:ext cx="10735260" cy="439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4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67" y="1388368"/>
            <a:ext cx="10486366" cy="30806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986" y="417962"/>
            <a:ext cx="463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dirty="0" smtClean="0"/>
              <a:t>2</a:t>
            </a:r>
            <a:r>
              <a:rPr lang="en-US" sz="2800" dirty="0" smtClean="0"/>
              <a:t>. </a:t>
            </a:r>
            <a:r>
              <a:rPr lang="ca-ES" sz="2800" dirty="0" smtClean="0"/>
              <a:t>ការបង្កើតប្លុកកូដ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94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Androi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9127"/>
            <a:ext cx="10951314" cy="41160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en-U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Android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 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គឺជា 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mobile operating system ​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ដែល​មាន​មូលដ្ឋាន​ចេញពី 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Linux ​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នឹងត្រូវ​បាន​បង្កើត​ឡើងក្រោម​ឈ្មោះ​ក្រុមហ៊ុន​ 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Android ​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ក្នុង​ 2003 (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Android, </a:t>
            </a:r>
            <a:r>
              <a:rPr lang="en-US" sz="2800" dirty="0" err="1">
                <a:latin typeface="Khmer OS" panose="02000500000000020004" pitchFamily="2" charset="0"/>
                <a:cs typeface="Khmer OS" panose="02000500000000020004" pitchFamily="2" charset="0"/>
              </a:rPr>
              <a:t>Inc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 ​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ត្រូវបាន​ដឹងថាមានទីតាំងនៅ 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Palo Alto, California)  ​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ដែល​មានអ្នក 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Developer ​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ឈ្មោះ​ថា 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Andy Rubin 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ក្រោយមក​ក្នុង ថ្ងៃ​ទី១៧ ខែ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សីហា(</a:t>
            </a:r>
            <a:r>
              <a:rPr lang="en-U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August)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 ឆ្នាំ ​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២០០៥ ប្រព័ន្ធ​ប្រតិបត្តិការណ៍​មួយនេះ​ត្រូវបាន​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ទិញដោយ​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 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Google  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en-US" sz="28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48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818" y="156754"/>
            <a:ext cx="3944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Practice 7:App interface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247" y="1566192"/>
            <a:ext cx="6053598" cy="3276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7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84" y="868801"/>
            <a:ext cx="11155680" cy="58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1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1"/>
          </p:nvPr>
        </p:nvSpPr>
        <p:spPr>
          <a:xfrm>
            <a:off x="347731" y="979488"/>
            <a:ext cx="10699684" cy="4525962"/>
          </a:xfrm>
        </p:spPr>
        <p:txBody>
          <a:bodyPr/>
          <a:lstStyle/>
          <a:p>
            <a:pPr marL="107950" indent="0">
              <a:buNone/>
            </a:pPr>
            <a:r>
              <a:rPr lang="en-US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1.</a:t>
            </a:r>
            <a:r>
              <a:rPr lang="km-KH" sz="24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ដូចម្តេចដែលហៅថា </a:t>
            </a:r>
            <a:r>
              <a:rPr lang="en-US" sz="24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App Inventor 2? </a:t>
            </a:r>
            <a:r>
              <a:rPr lang="km-KH" sz="24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គេប្រើវាសំរាប់សម្រាប់ធ្វើអ្វី?</a:t>
            </a:r>
            <a:endParaRPr lang="en-US" sz="2400" dirty="0" smtClean="0">
              <a:latin typeface="Khmer OS" panose="02000500000000020004" pitchFamily="2" charset="0"/>
              <a:ea typeface="Khmer OS" panose="02000500000000020004" pitchFamily="2" charset="0"/>
              <a:cs typeface="Khmer OS" panose="02000500000000020004" pitchFamily="2" charset="0"/>
            </a:endParaRPr>
          </a:p>
          <a:p>
            <a:pPr marL="107950" indent="0">
              <a:buNone/>
            </a:pPr>
            <a:r>
              <a:rPr lang="en-US" sz="24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2.</a:t>
            </a:r>
            <a:r>
              <a:rPr lang="km-KH" sz="24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ដូចម្តេចដែលហៅថា </a:t>
            </a:r>
            <a:r>
              <a:rPr lang="en-US" sz="24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(a). Interface, (b).Procedure(c).OS android, (d).</a:t>
            </a:r>
            <a:r>
              <a:rPr lang="en-US" sz="2400" dirty="0" err="1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Palete</a:t>
            </a:r>
            <a:r>
              <a:rPr lang="en-US" sz="24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 </a:t>
            </a:r>
            <a:endParaRPr lang="en-US" sz="2400" dirty="0">
              <a:latin typeface="Khmer OS" panose="02000500000000020004" pitchFamily="2" charset="0"/>
              <a:ea typeface="Khmer OS" panose="02000500000000020004" pitchFamily="2" charset="0"/>
              <a:cs typeface="Khmer OS" panose="02000500000000020004" pitchFamily="2" charset="0"/>
            </a:endParaRPr>
          </a:p>
          <a:p>
            <a:pPr marL="107950" indent="0">
              <a:buNone/>
            </a:pPr>
            <a:r>
              <a:rPr lang="en-US" sz="24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3.</a:t>
            </a:r>
            <a:r>
              <a:rPr lang="km-KH" sz="24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ចូរសរសេរប្រូក្រាមដើម្បី </a:t>
            </a:r>
            <a:r>
              <a:rPr lang="en-US" sz="24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:</a:t>
            </a:r>
          </a:p>
          <a:p>
            <a:pPr marL="107950" indent="0">
              <a:buNone/>
            </a:pPr>
            <a:r>
              <a:rPr lang="en-US" sz="24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   (a). </a:t>
            </a:r>
            <a:r>
              <a:rPr lang="km-KH" sz="24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រករឺសសមីកា​ </a:t>
            </a:r>
            <a:r>
              <a:rPr lang="en-US" sz="24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ax + b =0</a:t>
            </a:r>
          </a:p>
          <a:p>
            <a:pPr marL="107950" indent="0">
              <a:buNone/>
            </a:pPr>
            <a:r>
              <a:rPr lang="en-US" sz="24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    (b).</a:t>
            </a:r>
            <a:r>
              <a:rPr lang="km-KH" sz="24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រកមធ្យមភាគនៃមុខវិជ្ជា </a:t>
            </a:r>
            <a:r>
              <a:rPr lang="en-US" sz="24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Fundamental, Math, Electronic, English ,C</a:t>
            </a:r>
          </a:p>
          <a:p>
            <a:pPr marL="107950" indent="0">
              <a:buNone/>
            </a:pPr>
            <a:r>
              <a:rPr lang="en-US" sz="24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4. </a:t>
            </a:r>
            <a:r>
              <a:rPr lang="km-KH" sz="24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ចូរសរសេរប្រូក្រាមដើម្បី </a:t>
            </a:r>
            <a:r>
              <a:rPr lang="en-US" sz="24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:</a:t>
            </a:r>
          </a:p>
          <a:p>
            <a:pPr marL="107950" indent="0">
              <a:buNone/>
            </a:pPr>
            <a:r>
              <a:rPr lang="en-US" sz="24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    a.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sum=1+3+5+...+2n-1</a:t>
            </a:r>
          </a:p>
          <a:p>
            <a:pPr marL="10795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b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. Sort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number n number</a:t>
            </a:r>
          </a:p>
          <a:p>
            <a:pPr marL="107950" indent="0">
              <a:buNone/>
            </a:pPr>
            <a:endParaRPr lang="en-US" dirty="0" smtClean="0">
              <a:latin typeface="Khmer OS" panose="02000500000000020004" pitchFamily="2" charset="0"/>
              <a:ea typeface="Khmer OS" panose="02000500000000020004" pitchFamily="2" charset="0"/>
              <a:cs typeface="Khmer OS" panose="02000500000000020004" pitchFamily="2" charset="0"/>
            </a:endParaRPr>
          </a:p>
          <a:p>
            <a:pPr marL="107950" indent="0">
              <a:buFont typeface="Wingdings 3" panose="05040102010807070707" pitchFamily="18" charset="2"/>
              <a:buAutoNum type="arabicPeriod"/>
            </a:pPr>
            <a:endParaRPr lang="en-US" dirty="0" smtClean="0">
              <a:latin typeface="Khmer OS" panose="02000500000000020004" pitchFamily="2" charset="0"/>
              <a:ea typeface="Khmer OS" panose="02000500000000020004" pitchFamily="2" charset="0"/>
              <a:cs typeface="Khmer OS" panose="02000500000000020004" pitchFamily="2" charset="0"/>
            </a:endParaRPr>
          </a:p>
          <a:p>
            <a:pPr marL="107950" indent="0">
              <a:buFont typeface="Wingdings 3" panose="05040102010807070707" pitchFamily="18" charset="2"/>
              <a:buAutoNum type="arabicPeriod"/>
            </a:pPr>
            <a:endParaRPr lang="km-KH" dirty="0" smtClean="0">
              <a:latin typeface="Khmer OS" panose="02000500000000020004" pitchFamily="2" charset="0"/>
              <a:ea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4589" y="0"/>
            <a:ext cx="9902825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Exercises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8501063" y="6492876"/>
            <a:ext cx="2546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By Ouk Polyvann</a:t>
            </a:r>
          </a:p>
        </p:txBody>
      </p:sp>
    </p:spTree>
    <p:extLst>
      <p:ext uri="{BB962C8B-B14F-4D97-AF65-F5344CB8AC3E}">
        <p14:creationId xmlns:p14="http://schemas.microsoft.com/office/powerpoint/2010/main" val="8718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/>
          <p:cNvSpPr>
            <a:spLocks noGrp="1"/>
          </p:cNvSpPr>
          <p:nvPr>
            <p:ph idx="1"/>
          </p:nvPr>
        </p:nvSpPr>
        <p:spPr>
          <a:xfrm>
            <a:off x="502277" y="979488"/>
            <a:ext cx="10753858" cy="1480377"/>
          </a:xfrm>
        </p:spPr>
        <p:txBody>
          <a:bodyPr/>
          <a:lstStyle/>
          <a:p>
            <a:pPr marL="107950" indent="0">
              <a:buNone/>
            </a:pPr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sz="2400" dirty="0" smtClean="0"/>
              <a:t>Write a program to adds 5 byte number:12, 15, 25, 80, 90, 100</a:t>
            </a:r>
          </a:p>
          <a:p>
            <a:pPr marL="107950" indent="0">
              <a:buNone/>
            </a:pPr>
            <a:r>
              <a:rPr lang="en-US" sz="2400" dirty="0"/>
              <a:t>6</a:t>
            </a:r>
            <a:r>
              <a:rPr lang="en-US" sz="2400" dirty="0" smtClean="0"/>
              <a:t>. Write a program Converts “Assembly Language to Upper case</a:t>
            </a:r>
          </a:p>
          <a:p>
            <a:pPr marL="107950" indent="0">
              <a:buNone/>
            </a:pPr>
            <a:r>
              <a:rPr lang="en-US" sz="2400" dirty="0"/>
              <a:t>7</a:t>
            </a:r>
            <a:r>
              <a:rPr lang="en-US" sz="2400" dirty="0" smtClean="0"/>
              <a:t>. Write a program to create GUI as below: 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By Ouk Polyvann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144589" y="0"/>
            <a:ext cx="9902825" cy="773426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Exercises Continued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482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9" y="2721288"/>
            <a:ext cx="3732212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330" y="2170761"/>
            <a:ext cx="23241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72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045" y="1853248"/>
            <a:ext cx="4011792" cy="48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92236" y="-152400"/>
            <a:ext cx="4191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Bluetooth App (Coding)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1" y="3499058"/>
            <a:ext cx="8522138" cy="33589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1" y="838200"/>
            <a:ext cx="8522138" cy="2660858"/>
          </a:xfrm>
          <a:prstGeom prst="rect">
            <a:avLst/>
          </a:prstGeom>
        </p:spPr>
      </p:pic>
      <p:sp>
        <p:nvSpPr>
          <p:cNvPr id="5" name="Line Callout 1 (No Border) 4"/>
          <p:cNvSpPr/>
          <p:nvPr/>
        </p:nvSpPr>
        <p:spPr>
          <a:xfrm>
            <a:off x="8534400" y="3962400"/>
            <a:ext cx="1066800" cy="533400"/>
          </a:xfrm>
          <a:prstGeom prst="callout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Exit Button</a:t>
            </a:r>
          </a:p>
        </p:txBody>
      </p:sp>
      <p:sp>
        <p:nvSpPr>
          <p:cNvPr id="6" name="Line Callout 1 (No Border) 5"/>
          <p:cNvSpPr/>
          <p:nvPr/>
        </p:nvSpPr>
        <p:spPr>
          <a:xfrm>
            <a:off x="8839200" y="4911829"/>
            <a:ext cx="1295400" cy="533400"/>
          </a:xfrm>
          <a:prstGeom prst="callout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Disconnect Button</a:t>
            </a:r>
          </a:p>
        </p:txBody>
      </p:sp>
      <p:sp>
        <p:nvSpPr>
          <p:cNvPr id="7" name="Line Callout 1 (No Border) 6"/>
          <p:cNvSpPr/>
          <p:nvPr/>
        </p:nvSpPr>
        <p:spPr>
          <a:xfrm>
            <a:off x="5105400" y="647700"/>
            <a:ext cx="1066800" cy="533400"/>
          </a:xfrm>
          <a:prstGeom prst="callout1">
            <a:avLst>
              <a:gd name="adj1" fmla="val 18750"/>
              <a:gd name="adj2" fmla="val -8333"/>
              <a:gd name="adj3" fmla="val 78734"/>
              <a:gd name="adj4" fmla="val -4742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Connect Button</a:t>
            </a:r>
          </a:p>
        </p:txBody>
      </p:sp>
      <p:sp>
        <p:nvSpPr>
          <p:cNvPr id="8" name="Line Callout 1 (No Border) 7"/>
          <p:cNvSpPr/>
          <p:nvPr/>
        </p:nvSpPr>
        <p:spPr>
          <a:xfrm>
            <a:off x="5943600" y="3229680"/>
            <a:ext cx="1745672" cy="533400"/>
          </a:xfrm>
          <a:prstGeom prst="callout1">
            <a:avLst>
              <a:gd name="adj1" fmla="val 18750"/>
              <a:gd name="adj2" fmla="val -8333"/>
              <a:gd name="adj3" fmla="val 99513"/>
              <a:gd name="adj4" fmla="val -13313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Turn on/off Button</a:t>
            </a:r>
          </a:p>
        </p:txBody>
      </p:sp>
    </p:spTree>
    <p:extLst>
      <p:ext uri="{BB962C8B-B14F-4D97-AF65-F5344CB8AC3E}">
        <p14:creationId xmlns:p14="http://schemas.microsoft.com/office/powerpoint/2010/main" val="17970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95141"/>
            <a:ext cx="9404723" cy="1400530"/>
          </a:xfrm>
        </p:spPr>
        <p:txBody>
          <a:bodyPr/>
          <a:lstStyle/>
          <a:p>
            <a:r>
              <a:rPr lang="en-US" dirty="0" smtClean="0"/>
              <a:t>Basic Android.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64552"/>
            <a:ext cx="10713055" cy="539079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Storage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: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ប្រើ​ប្រាស់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SQLite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ជា​ប្រព័ន្ធ​គ្រប់គ្រង​ទិន្នន័យ ។ </a:t>
            </a:r>
          </a:p>
          <a:p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Connectivity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: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អាច​ប្រើ​ជាមួយ​ប្រព័ន្ធ 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GSM/EDGE, IDEN, CDMA, EV-DO, UMTS, Bluetooth (includes A2DP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និង 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AVRCP) , Wi-Fi, LTE,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និង </a:t>
            </a:r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WiMAX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 </a:t>
            </a:r>
          </a:p>
          <a:p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Messaging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: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អាច​ប្រើ 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SMS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និង 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MMS 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km-KH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Web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browser: ​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ប្រើ​ប្រាស់​មូលដ្ឋាន​ចេញពី </a:t>
            </a:r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WebKit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 </a:t>
            </a:r>
          </a:p>
          <a:p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Media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Support: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អាចលេង​វីឌីអូ បើក​រូបភាព ឬ​សំឡេង​ប្រភេទ 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H.263, H.264 (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ជា​ទម្រង់ 3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GP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ឬ​ 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MP4 ) , MPEG-4 SP, AMR, AMR-WB (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ជា​ទម្រង់ 3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GP) , AAC, HE-AAC (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ជា​ទម្រង់​ 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MP4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ឬ 3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GP) , MP3, MIDI, </a:t>
            </a:r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Ogg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Vorbis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, WAV, JPEG, PNG, GIF,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និង 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BMP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 </a:t>
            </a:r>
          </a:p>
          <a:p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 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Hardware: Accelerometer Sensor, Camera, Digital Compass, Proximity Sensor,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និង 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GPS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គឺ</a:t>
            </a:r>
            <a:endParaRPr lang="km-KH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 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Multi-touch: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អាច 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multi-touch screen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 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Multi-tasking: ​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ការងារ​មាន​លក្ខណៈ 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multi-tasking 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 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Flash: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អាច​ប្រើ​ប្រាស់​កម្មវិធី 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flash</a:t>
            </a:r>
          </a:p>
          <a:p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 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Tethering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: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អាច 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share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ការ​ភ្ជាប់ 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internet ​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តាមរយៈ 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USB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ឬ 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Wi-Fi  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8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43906" y="1523096"/>
            <a:ext cx="1193647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" panose="02000500000000020004" pitchFamily="2" charset="0"/>
                <a:cs typeface="Khmer OS" panose="02000500000000020004" pitchFamily="2" charset="0"/>
              </a:rPr>
              <a:t>App Inventor  </a:t>
            </a:r>
            <a:r>
              <a:rPr kumimoji="0" lang="km-KH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" panose="02000500000000020004" pitchFamily="2" charset="0"/>
                <a:cs typeface="Khmer OS" panose="02000500000000020004" pitchFamily="2" charset="0"/>
              </a:rPr>
              <a:t>គឺជាកម្ម</a:t>
            </a:r>
            <a:r>
              <a:rPr lang="km-KH" altLang="en-US" sz="3200" dirty="0">
                <a:latin typeface="Khmer OS" panose="02000500000000020004" pitchFamily="2" charset="0"/>
                <a:cs typeface="Khmer OS" panose="02000500000000020004" pitchFamily="2" charset="0"/>
              </a:rPr>
              <a:t>វិធីបណ្ដាញប្រភព</a:t>
            </a:r>
            <a:r>
              <a:rPr kumimoji="0" lang="km-KH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" panose="02000500000000020004" pitchFamily="2" charset="0"/>
                <a:cs typeface="Khmer OS" panose="02000500000000020004" pitchFamily="2" charset="0"/>
              </a:rPr>
              <a:t>បើកចំហមួយ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en-US" sz="3200" dirty="0">
                <a:latin typeface="Khmer OS" panose="02000500000000020004" pitchFamily="2" charset="0"/>
                <a:cs typeface="Khmer OS" panose="02000500000000020004" pitchFamily="2" charset="0"/>
              </a:rPr>
              <a:t>open-source web </a:t>
            </a:r>
            <a:r>
              <a:rPr lang="en-US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application) </a:t>
            </a:r>
            <a:r>
              <a:rPr kumimoji="0" lang="km-KH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" panose="02000500000000020004" pitchFamily="2" charset="0"/>
                <a:cs typeface="Khmer OS" panose="02000500000000020004" pitchFamily="2" charset="0"/>
              </a:rPr>
              <a:t>ដំបូងដោយក្រុមហ៊ុន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" panose="02000500000000020004" pitchFamily="2" charset="0"/>
                <a:cs typeface="Khmer OS" panose="02000500000000020004" pitchFamily="2" charset="0"/>
              </a:rPr>
              <a:t>Google </a:t>
            </a:r>
            <a:r>
              <a:rPr kumimoji="0" lang="km-KH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" panose="02000500000000020004" pitchFamily="2" charset="0"/>
                <a:cs typeface="Khmer OS" panose="02000500000000020004" pitchFamily="2" charset="0"/>
              </a:rPr>
              <a:t>។ហើយឥឡូវ​នេះបានរក្សាដោយវិទ្យាស្ថានបច្ចេកវិទ្យា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" panose="02000500000000020004" pitchFamily="2" charset="0"/>
                <a:cs typeface="Khmer OS" panose="02000500000000020004" pitchFamily="2" charset="0"/>
              </a:rPr>
              <a:t>Massachusetts (MIT) </a:t>
            </a:r>
            <a:r>
              <a:rPr kumimoji="0" lang="km-KH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kumimoji="0" lang="km-KH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" panose="02000500000000020004" pitchFamily="2" charset="0"/>
                <a:cs typeface="Khmer OS" panose="02000500000000020004" pitchFamily="2" charset="0"/>
              </a:rPr>
              <a:t>វាអនុញ្ញាតឱ្យអ្នកសរសេរកម្មវិធីកុំព្យូទ័រប្រើវាបង្កើតកម្មវិធី</a:t>
            </a:r>
            <a:r>
              <a:rPr lang="km-KH" altLang="en-US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ជាមួយនឹង</a:t>
            </a:r>
            <a:r>
              <a:rPr kumimoji="0" lang="km-KH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" panose="02000500000000020004" pitchFamily="2" charset="0"/>
                <a:cs typeface="Khmer OS" panose="02000500000000020004" pitchFamily="2" charset="0"/>
              </a:rPr>
              <a:t>ប្រព័ន្ធប្រតិបត្តិការ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" panose="02000500000000020004" pitchFamily="2" charset="0"/>
                <a:cs typeface="Khmer OS" panose="02000500000000020004" pitchFamily="2" charset="0"/>
              </a:rPr>
              <a:t>Android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" panose="02000500000000020004" pitchFamily="2" charset="0"/>
                <a:cs typeface="Khmer OS" panose="02000500000000020004" pitchFamily="2" charset="0"/>
              </a:rPr>
              <a:t>(OS) </a:t>
            </a:r>
            <a:r>
              <a:rPr lang="km-KH" altLang="en-US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សម្រាប់ប្រើប្រាស់នៅលើ </a:t>
            </a:r>
            <a:r>
              <a:rPr lang="en-US" altLang="en-US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Smart Phone </a:t>
            </a:r>
            <a:r>
              <a:rPr kumimoji="0" lang="km-KH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906" y="307732"/>
            <a:ext cx="5081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App inventor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685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App Controls a lamp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6111" y="1671573"/>
            <a:ext cx="5271164" cy="4335351"/>
            <a:chOff x="6601547" y="2212486"/>
            <a:chExt cx="5271164" cy="4335351"/>
          </a:xfrm>
        </p:grpSpPr>
        <p:pic>
          <p:nvPicPr>
            <p:cNvPr id="6" name="Picture 5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1547" y="2212486"/>
              <a:ext cx="2284795" cy="4335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5711" y="2212486"/>
              <a:ext cx="2667000" cy="3724275"/>
            </a:xfrm>
            <a:prstGeom prst="rect">
              <a:avLst/>
            </a:prstGeom>
          </p:spPr>
        </p:pic>
        <p:sp>
          <p:nvSpPr>
            <p:cNvPr id="8" name="Left Arrow 7"/>
            <p:cNvSpPr/>
            <p:nvPr/>
          </p:nvSpPr>
          <p:spPr>
            <a:xfrm rot="11280140">
              <a:off x="8157177" y="3330687"/>
              <a:ext cx="1529895" cy="17668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266" y="1671572"/>
            <a:ext cx="2533650" cy="428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938" y="1380590"/>
            <a:ext cx="31146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67" y="2545790"/>
            <a:ext cx="7429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06634" y="514934"/>
            <a:ext cx="839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200" b="1" dirty="0" smtClean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គុណសម្បត្តិ និង គុណវិបត្តិ </a:t>
            </a:r>
            <a:r>
              <a:rPr lang="en-US" sz="3200" b="1" dirty="0" smtClean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 App inventor</a:t>
            </a:r>
            <a:endParaRPr lang="en-US" sz="3200" b="1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696" y="1138183"/>
            <a:ext cx="483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200" dirty="0" smtClean="0">
                <a:solidFill>
                  <a:srgbClr val="92D05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គុណសម្បត្តិ</a:t>
            </a:r>
            <a:endParaRPr lang="en-US" sz="3200" dirty="0">
              <a:solidFill>
                <a:srgbClr val="92D05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005" y="1545326"/>
            <a:ext cx="1126607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-</a:t>
            </a:r>
            <a:r>
              <a:rPr lang="en-US" sz="3200" dirty="0" smtClean="0"/>
              <a:t> 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គ្មានការសរសេរកូដ យើងអាចទាញយក </a:t>
            </a:r>
            <a:r>
              <a:rPr lang="en-US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function 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ដែលមានស្រាប់មកប្រើតាមបំណងដែលយើងចង់បាន</a:t>
            </a:r>
            <a:endParaRPr lang="en-US" sz="32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004" y="2807210"/>
            <a:ext cx="11394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មាន </a:t>
            </a:r>
            <a:r>
              <a:rPr lang="en-US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Tools 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ជាច្រើន សម្រាប់អោយយើងជ្រើសរើសតាម </a:t>
            </a:r>
            <a:r>
              <a:rPr lang="en-US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project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​របស់យើងដូចជា </a:t>
            </a:r>
            <a:r>
              <a:rPr lang="en-US" sz="3200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Plalete</a:t>
            </a:r>
            <a:r>
              <a:rPr lang="en-US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, View , Components 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en-US" sz="28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004" y="4315315"/>
            <a:ext cx="117425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មាន </a:t>
            </a:r>
            <a:r>
              <a:rPr lang="en-US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properties 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សម្រាប់អោយអ្នកប្រើប្រាស់ងាយស្រ</a:t>
            </a:r>
            <a:r>
              <a:rPr lang="km-KH" sz="3200" dirty="0">
                <a:latin typeface="Khmer OS" panose="02000500000000020004" pitchFamily="2" charset="0"/>
                <a:cs typeface="Khmer OS" panose="02000500000000020004" pitchFamily="2" charset="0"/>
              </a:rPr>
              <a:t>ួ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លក្នុងរចនា </a:t>
            </a:r>
            <a:r>
              <a:rPr lang="en-US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interface 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អោយបានស្អាតល្អ</a:t>
            </a:r>
            <a:endParaRPr lang="en-US" sz="32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9005" y="5317622"/>
            <a:ext cx="11394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ងាយស្រួលក្នុងការចូលទៅកាន់កម្មវិធីសំរាប់ធ្វើការ និងមិនពិបាកចូល 	</a:t>
            </a:r>
            <a:r>
              <a:rPr lang="en-US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download 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និង </a:t>
            </a:r>
            <a:r>
              <a:rPr lang="en-US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install 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ទេ</a:t>
            </a:r>
            <a:endParaRPr lang="en-US" sz="32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9634" y="287383"/>
            <a:ext cx="5893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5400" dirty="0" smtClean="0">
                <a:solidFill>
                  <a:srgbClr val="92D050"/>
                </a:solidFill>
              </a:rPr>
              <a:t>គុណវិបត្តិ</a:t>
            </a:r>
            <a:endParaRPr lang="en-US" sz="5400" dirty="0">
              <a:solidFill>
                <a:srgbClr val="92D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2064" y="1631330"/>
            <a:ext cx="113254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​កម្មវិធីនេះត្រូវការឧបករណ៏ផ្សេងៗទៀតដើម្បីធ្វើការបញ្ជាវាដំណើរការ</a:t>
            </a:r>
            <a:endParaRPr lang="en-US" sz="32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064" y="2580319"/>
            <a:ext cx="113254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- 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ទាមទារអ្នកប្រើសរសេកូដក្នុង</a:t>
            </a:r>
            <a:r>
              <a:rPr lang="en-US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3200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Arduino</a:t>
            </a:r>
            <a:r>
              <a:rPr lang="en-US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មួយទៀតដើម្បី</a:t>
            </a:r>
            <a:r>
              <a:rPr lang="en-US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connect 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	ជាមួយនឹងកម្មវិធីដែលមាននៅលើទូរស័ព្ទ</a:t>
            </a:r>
            <a:endParaRPr lang="en-US" sz="32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064" y="3718841"/>
            <a:ext cx="116522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- 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ត្រូវការចំណាយប្រាក់ទិញឧបករណ៏ដើម្បីតេស ។ ដើម្បីដឹង</a:t>
            </a:r>
            <a:r>
              <a:rPr lang="km-KH" sz="3200" dirty="0">
                <a:latin typeface="Khmer OS" panose="02000500000000020004" pitchFamily="2" charset="0"/>
                <a:cs typeface="Khmer OS" panose="02000500000000020004" pitchFamily="2" charset="0"/>
              </a:rPr>
              <a:t>តើថា</a:t>
            </a:r>
            <a:r>
              <a:rPr lang="en-US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​</a:t>
            </a:r>
            <a:r>
              <a:rPr lang="en-US" sz="3200" dirty="0">
                <a:latin typeface="Khmer OS" panose="02000500000000020004" pitchFamily="2" charset="0"/>
                <a:cs typeface="Khmer OS" panose="02000500000000020004" pitchFamily="2" charset="0"/>
              </a:rPr>
              <a:t>A</a:t>
            </a:r>
            <a:r>
              <a:rPr lang="en-US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pp 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ដែលយើងបង្កើតនិងដំណើរការ​ ឬ អត់ </a:t>
            </a:r>
            <a:r>
              <a:rPr lang="en-US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?</a:t>
            </a:r>
            <a:endParaRPr lang="en-US" sz="32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2064" y="4826837"/>
            <a:ext cx="11325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- 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ប្រើបានតែជាមួយ </a:t>
            </a:r>
            <a:r>
              <a:rPr lang="en-US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Android 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មិនអាចជាមួយ </a:t>
            </a:r>
            <a:r>
              <a:rPr lang="en-US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IOS</a:t>
            </a:r>
            <a:r>
              <a:rPr lang="km-KH" sz="3200" dirty="0" smtClean="0">
                <a:latin typeface="Khmer OS" panose="02000500000000020004" pitchFamily="2" charset="0"/>
                <a:cs typeface="Khmer OS" panose="02000500000000020004" pitchFamily="2" charset="0"/>
              </a:rPr>
              <a:t>​ បាន</a:t>
            </a:r>
            <a:endParaRPr lang="en-US" sz="32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2301</TotalTime>
  <Words>611</Words>
  <Application>Microsoft Office PowerPoint</Application>
  <PresentationFormat>Widescreen</PresentationFormat>
  <Paragraphs>128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Century Gothic</vt:lpstr>
      <vt:lpstr>DaunPenh</vt:lpstr>
      <vt:lpstr>Khmer OS</vt:lpstr>
      <vt:lpstr>Khmer OS Muol</vt:lpstr>
      <vt:lpstr>Nixie One</vt:lpstr>
      <vt:lpstr>Times New Roman</vt:lpstr>
      <vt:lpstr>Wingdings 3</vt:lpstr>
      <vt:lpstr>Ion</vt:lpstr>
      <vt:lpstr>PowerPoint Presentation</vt:lpstr>
      <vt:lpstr>What is OS ?</vt:lpstr>
      <vt:lpstr>What is Androi ?</vt:lpstr>
      <vt:lpstr>Basic Android.</vt:lpstr>
      <vt:lpstr>PowerPoint Presentation</vt:lpstr>
      <vt:lpstr>App Controls a lamp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 Inventor 2 Designer</vt:lpstr>
      <vt:lpstr>Tools</vt:lpstr>
      <vt:lpstr>Example</vt:lpstr>
      <vt:lpstr>PowerPoint Presentation</vt:lpstr>
      <vt:lpstr>PowerPoint Presentation</vt:lpstr>
      <vt:lpstr>PowerPoint Presentation</vt:lpstr>
      <vt:lpstr>PowerPoint Presentation</vt:lpstr>
      <vt:lpstr>Coding Colors</vt:lpstr>
      <vt:lpstr>Practice 2 : បង្កើត Interface មួយ ពេលចុកលើ Click Me វាបង្ហាញតាមរូប Output នៅខាងស្តាំ ដោយប្រើ​ if statement  . </vt:lpstr>
      <vt:lpstr>Practice 3 :ចូរបង្កើត Interface មួយដូចរូបខាងក្រោម ដើម្បីធ្វើ Adds two numbers</vt:lpstr>
      <vt:lpstr>Practice 3 :Adds two numbers</vt:lpstr>
      <vt:lpstr>PowerPoint Presentation</vt:lpstr>
      <vt:lpstr>Practice 4 :How do you adds 4 array number</vt:lpstr>
      <vt:lpstr>How do you adds 4 array number</vt:lpstr>
      <vt:lpstr>How do you adds 4 array number</vt:lpstr>
      <vt:lpstr>Practice 5:How do to Calculate sum=1+2+…+n Using if…else statement , Call Function and Procedure .</vt:lpstr>
      <vt:lpstr>PowerPoint Presentation</vt:lpstr>
      <vt:lpstr>PowerPoint Presentation</vt:lpstr>
      <vt:lpstr>PowerPoint Presentation</vt:lpstr>
      <vt:lpstr>PowerPoint Presentation</vt:lpstr>
      <vt:lpstr>Exercises</vt:lpstr>
      <vt:lpstr>Exercises Continued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Royal University of Phnom Penh</dc:title>
  <dc:creator>Ramol User</dc:creator>
  <cp:lastModifiedBy>Windows User</cp:lastModifiedBy>
  <cp:revision>249</cp:revision>
  <dcterms:created xsi:type="dcterms:W3CDTF">2017-03-01T15:48:25Z</dcterms:created>
  <dcterms:modified xsi:type="dcterms:W3CDTF">2021-02-23T02:55:39Z</dcterms:modified>
</cp:coreProperties>
</file>