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314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660DB-D004-47C1-9D6F-8AFEBC604FD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AE1A5-1FD9-423A-96D4-D9BEF65FB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8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E1A5-1FD9-423A-96D4-D9BEF65FB6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69DB-2743-41EB-8423-112F9AD1EA6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6C7-33B9-4A88-B507-73044748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8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69DB-2743-41EB-8423-112F9AD1EA6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6C7-33B9-4A88-B507-73044748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1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69DB-2743-41EB-8423-112F9AD1EA6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6C7-33B9-4A88-B507-73044748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32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69DB-2743-41EB-8423-112F9AD1EA6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6C7-33B9-4A88-B507-73044748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69DB-2743-41EB-8423-112F9AD1EA6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6C7-33B9-4A88-B507-73044748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57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69DB-2743-41EB-8423-112F9AD1EA6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6C7-33B9-4A88-B507-73044748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59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69DB-2743-41EB-8423-112F9AD1EA6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6C7-33B9-4A88-B507-73044748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29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69DB-2743-41EB-8423-112F9AD1EA6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6C7-33B9-4A88-B507-73044748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69DB-2743-41EB-8423-112F9AD1EA6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6C7-33B9-4A88-B507-73044748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69DB-2743-41EB-8423-112F9AD1EA6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F156C7-33B9-4A88-B507-73044748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69DB-2743-41EB-8423-112F9AD1EA6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6C7-33B9-4A88-B507-73044748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9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69DB-2743-41EB-8423-112F9AD1EA6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6C7-33B9-4A88-B507-73044748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69DB-2743-41EB-8423-112F9AD1EA6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6C7-33B9-4A88-B507-73044748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69DB-2743-41EB-8423-112F9AD1EA6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6C7-33B9-4A88-B507-73044748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69DB-2743-41EB-8423-112F9AD1EA6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6C7-33B9-4A88-B507-73044748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8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69DB-2743-41EB-8423-112F9AD1EA6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6C7-33B9-4A88-B507-73044748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6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69DB-2743-41EB-8423-112F9AD1EA6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6C7-33B9-4A88-B507-73044748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3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9669DB-2743-41EB-8423-112F9AD1EA6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F156C7-33B9-4A88-B507-73044748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6D8B-186E-4C85-8B88-23010BE6E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9618" y="990600"/>
            <a:ext cx="8415460" cy="243840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km-KH" sz="4000" b="1" dirty="0">
                <a:solidFill>
                  <a:srgbClr val="0070C0"/>
                </a:solidFill>
              </a:rPr>
              <a:t>ជំពូកទី ២</a:t>
            </a:r>
            <a:r>
              <a:rPr lang="en-US" sz="4900" dirty="0"/>
              <a:t/>
            </a:r>
            <a:br>
              <a:rPr lang="en-US" sz="4900" dirty="0"/>
            </a:br>
            <a:r>
              <a:rPr lang="km-KH" sz="4900" dirty="0"/>
              <a:t> </a:t>
            </a:r>
            <a:r>
              <a:rPr lang="en-US" sz="4900" dirty="0">
                <a:solidFill>
                  <a:schemeClr val="accent4">
                    <a:lumMod val="75000"/>
                  </a:schemeClr>
                </a:solidFill>
              </a:rPr>
              <a:t>Microprocessor X86</a:t>
            </a:r>
            <a:br>
              <a:rPr lang="en-US" sz="49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4900" dirty="0">
                <a:solidFill>
                  <a:schemeClr val="accent4">
                    <a:lumMod val="75000"/>
                  </a:schemeClr>
                </a:solidFill>
              </a:rPr>
              <a:t>Assembly Language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79842-E329-4D61-860B-F72E690F4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175" y="3742735"/>
            <a:ext cx="6020100" cy="1605119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algn="ctr"/>
            <a:r>
              <a:rPr lang="km-KH" sz="4200" b="1" dirty="0" smtClean="0"/>
              <a:t>ក្រុមទី៣៖</a:t>
            </a:r>
            <a:endParaRPr lang="en-US" sz="4200" b="1" dirty="0" smtClean="0"/>
          </a:p>
          <a:p>
            <a:pPr algn="ctr"/>
            <a:r>
              <a:rPr lang="km-KH" sz="4200" b="1" dirty="0" smtClean="0"/>
              <a:t>ជ្រីវ </a:t>
            </a:r>
            <a:r>
              <a:rPr lang="km-KH" sz="4200" b="1" dirty="0"/>
              <a:t>សុគន្ធ ទេពី​​    ឈុន​ ម៉េងហុង   ខនដាវៀត</a:t>
            </a:r>
          </a:p>
          <a:p>
            <a:pPr algn="ctr"/>
            <a:r>
              <a:rPr lang="km-KH" sz="4200" b="1" dirty="0"/>
              <a:t>មី សីឡា		អ៊ឹង វេងអៀង	ធី លីហួរ</a:t>
            </a:r>
          </a:p>
          <a:p>
            <a:pPr algn="ctr"/>
            <a:endParaRPr lang="km-KH" sz="3200" b="1" dirty="0"/>
          </a:p>
        </p:txBody>
      </p:sp>
    </p:spTree>
    <p:extLst>
      <p:ext uri="{BB962C8B-B14F-4D97-AF65-F5344CB8AC3E}">
        <p14:creationId xmlns:p14="http://schemas.microsoft.com/office/powerpoint/2010/main" val="274039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857" y="223982"/>
            <a:ext cx="10018713" cy="1752599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/>
              <a:t>10. </a:t>
            </a:r>
            <a:r>
              <a:rPr lang="km-KH" sz="1800" b="1" dirty="0" smtClean="0"/>
              <a:t>គេ</a:t>
            </a:r>
            <a:r>
              <a:rPr lang="km-KH" sz="1800" b="1" dirty="0"/>
              <a:t>មានផ្នែកនៃ </a:t>
            </a:r>
            <a:r>
              <a:rPr lang="en-US" sz="1800" b="1" dirty="0"/>
              <a:t>Program </a:t>
            </a:r>
            <a:r>
              <a:rPr lang="km-KH" sz="1800" b="1" dirty="0"/>
              <a:t>ដូចខាងក្រោម​ និងមាន </a:t>
            </a:r>
            <a:r>
              <a:rPr lang="en-US" sz="1800" b="1" dirty="0"/>
              <a:t>CS=07000h , IP =100h :</a:t>
            </a:r>
            <a:br>
              <a:rPr lang="en-US" sz="1800" b="1" dirty="0"/>
            </a:br>
            <a:r>
              <a:rPr lang="en-US" sz="1800" b="1" dirty="0"/>
              <a:t>	</a:t>
            </a:r>
            <a:r>
              <a:rPr lang="en-US" sz="1800" b="1" dirty="0" err="1"/>
              <a:t>Mov</a:t>
            </a:r>
            <a:r>
              <a:rPr lang="en-US" sz="1800" b="1" dirty="0"/>
              <a:t> Al, 34h</a:t>
            </a:r>
            <a:br>
              <a:rPr lang="en-US" sz="1800" b="1" dirty="0"/>
            </a:br>
            <a:r>
              <a:rPr lang="en-US" sz="1800" b="1" dirty="0"/>
              <a:t>	</a:t>
            </a:r>
            <a:r>
              <a:rPr lang="en-US" sz="1800" b="1" dirty="0" err="1"/>
              <a:t>Mov</a:t>
            </a:r>
            <a:r>
              <a:rPr lang="en-US" sz="1800" b="1" dirty="0"/>
              <a:t> Dl, 78h</a:t>
            </a:r>
            <a:br>
              <a:rPr lang="en-US" sz="1800" b="1" dirty="0"/>
            </a:br>
            <a:r>
              <a:rPr lang="en-US" sz="1800" b="1" dirty="0"/>
              <a:t>	Add al, dl</a:t>
            </a:r>
            <a:br>
              <a:rPr lang="en-US" sz="1800" b="1" dirty="0"/>
            </a:br>
            <a:r>
              <a:rPr lang="en-US" sz="1800" b="1" dirty="0"/>
              <a:t>	a. </a:t>
            </a:r>
            <a:r>
              <a:rPr lang="km-KH" sz="1800" b="1" dirty="0"/>
              <a:t>រកតំលៃ </a:t>
            </a:r>
            <a:r>
              <a:rPr lang="en-US" sz="1800" b="1" dirty="0"/>
              <a:t>Machine code </a:t>
            </a:r>
            <a:r>
              <a:rPr lang="km-KH" sz="1800" b="1" dirty="0"/>
              <a:t>ប្រើ </a:t>
            </a:r>
            <a:r>
              <a:rPr lang="en-US" sz="1800" b="1" dirty="0"/>
              <a:t>Emulator 8086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066472" y="1595021"/>
            <a:ext cx="47659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DATA </a:t>
            </a:r>
            <a:r>
              <a:rPr lang="en-US" sz="1600" dirty="0"/>
              <a:t>SEGMENT</a:t>
            </a:r>
          </a:p>
          <a:p>
            <a:r>
              <a:rPr lang="en-US" sz="1600" dirty="0"/>
              <a:t>     NUM1 DB 34h</a:t>
            </a:r>
          </a:p>
          <a:p>
            <a:r>
              <a:rPr lang="en-US" sz="1600" dirty="0"/>
              <a:t>     NUM2 DB 78h</a:t>
            </a:r>
          </a:p>
          <a:p>
            <a:r>
              <a:rPr lang="en-US" sz="1600" dirty="0"/>
              <a:t>     RESULT DB ?</a:t>
            </a:r>
          </a:p>
          <a:p>
            <a:r>
              <a:rPr lang="en-US" sz="1600" dirty="0"/>
              <a:t>ENDS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CODE SEGMENT  </a:t>
            </a:r>
          </a:p>
          <a:p>
            <a:r>
              <a:rPr lang="en-US" sz="1600" dirty="0"/>
              <a:t>    ASSUME DS:DATA CS:CODE</a:t>
            </a:r>
          </a:p>
          <a:p>
            <a:r>
              <a:rPr lang="en-US" sz="1600" dirty="0"/>
              <a:t>START:</a:t>
            </a:r>
          </a:p>
          <a:p>
            <a:r>
              <a:rPr lang="en-US" sz="1600" dirty="0"/>
              <a:t>      MOV AX,DATA</a:t>
            </a:r>
          </a:p>
          <a:p>
            <a:r>
              <a:rPr lang="en-US" sz="1600" dirty="0"/>
              <a:t>      MOV DS,AX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MOV AL,NUM1</a:t>
            </a:r>
          </a:p>
          <a:p>
            <a:r>
              <a:rPr lang="en-US" sz="1600" dirty="0"/>
              <a:t>      ADD AL,NUM2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MOV RESULT,AL  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MOV AH,4CH</a:t>
            </a:r>
          </a:p>
          <a:p>
            <a:r>
              <a:rPr lang="en-US" sz="1600" dirty="0"/>
              <a:t>      INT 21H      </a:t>
            </a:r>
          </a:p>
          <a:p>
            <a:r>
              <a:rPr lang="en-US" sz="1600" dirty="0"/>
              <a:t>ENDS</a:t>
            </a:r>
          </a:p>
          <a:p>
            <a:r>
              <a:rPr lang="en-US" sz="1600" dirty="0"/>
              <a:t>END </a:t>
            </a:r>
            <a:r>
              <a:rPr lang="en-US" sz="1600" dirty="0" smtClean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21519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2691" y="665018"/>
            <a:ext cx="70288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d. </a:t>
            </a:r>
            <a:r>
              <a:rPr lang="en-US" sz="2800" b="1" dirty="0" err="1" smtClean="0"/>
              <a:t>រក</a:t>
            </a:r>
            <a:r>
              <a:rPr lang="en-US" sz="2800" b="1" dirty="0" smtClean="0"/>
              <a:t> </a:t>
            </a:r>
            <a:r>
              <a:rPr lang="en-US" sz="2800" b="1" dirty="0"/>
              <a:t>Physical Address </a:t>
            </a:r>
            <a:endParaRPr lang="en-US" sz="2800" b="1" dirty="0" smtClean="0"/>
          </a:p>
          <a:p>
            <a:r>
              <a:rPr lang="en-US" sz="2800" dirty="0" smtClean="0"/>
              <a:t>PH= CS*10+IP</a:t>
            </a:r>
          </a:p>
          <a:p>
            <a:r>
              <a:rPr lang="en-US" sz="2800" dirty="0" smtClean="0"/>
              <a:t>       =07000h *10 </a:t>
            </a:r>
            <a:r>
              <a:rPr lang="en-US" sz="2800" dirty="0"/>
              <a:t>+ </a:t>
            </a:r>
            <a:r>
              <a:rPr lang="en-US" sz="2800" dirty="0" smtClean="0"/>
              <a:t>100h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=70100h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354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3857-8DFB-4BD6-9B7A-6D5FDF12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540" y="397566"/>
            <a:ext cx="8998226" cy="1086677"/>
          </a:xfrm>
        </p:spPr>
        <p:txBody>
          <a:bodyPr>
            <a:normAutofit fontScale="90000"/>
          </a:bodyPr>
          <a:lstStyle/>
          <a:p>
            <a:r>
              <a:rPr lang="km-KH" sz="4800" b="1" dirty="0"/>
              <a:t>1.ដូចម្តេចដែលហៅថាភាសារ </a:t>
            </a:r>
            <a:r>
              <a:rPr lang="en-US" sz="4800" b="1" dirty="0" err="1"/>
              <a:t>asm</a:t>
            </a:r>
            <a:r>
              <a:rPr lang="en-US" sz="4800" b="1" dirty="0"/>
              <a:t> ? </a:t>
            </a:r>
            <a:r>
              <a:rPr lang="km-KH" sz="4800" b="1" dirty="0"/>
              <a:t>គេប្រើវាសម្រាប់ធ្វើអ្វី?</a:t>
            </a:r>
            <a:r>
              <a:rPr lang="km-KH" dirty="0"/>
              <a:t/>
            </a:r>
            <a:br>
              <a:rPr lang="km-KH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382F-56F9-42E8-816B-4D864245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823" y="1166191"/>
            <a:ext cx="10522160" cy="478403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Assembly Programming(</a:t>
            </a:r>
            <a:r>
              <a:rPr lang="en-US" dirty="0" err="1"/>
              <a:t>Asm</a:t>
            </a:r>
            <a:r>
              <a:rPr lang="en-US" dirty="0"/>
              <a:t>) </a:t>
            </a:r>
            <a:r>
              <a:rPr lang="km-KH" dirty="0"/>
              <a:t>គឺជាភាសារកំរិតទាបមួយដោយប្រើ  </a:t>
            </a:r>
            <a:r>
              <a:rPr lang="en-US" dirty="0"/>
              <a:t>Register(</a:t>
            </a:r>
            <a:r>
              <a:rPr lang="en-US" dirty="0" err="1"/>
              <a:t>ax,bx,cx,dx</a:t>
            </a:r>
            <a:r>
              <a:rPr lang="en-US" dirty="0"/>
              <a:t>,…) ,Instruction(</a:t>
            </a:r>
            <a:r>
              <a:rPr lang="en-US" dirty="0" err="1"/>
              <a:t>mov,add,sub</a:t>
            </a:r>
            <a:r>
              <a:rPr lang="en-US" dirty="0"/>
              <a:t>,), Function(</a:t>
            </a:r>
            <a:r>
              <a:rPr lang="en-US" dirty="0" err="1"/>
              <a:t>PrintHex</a:t>
            </a:r>
            <a:r>
              <a:rPr lang="en-US" dirty="0"/>
              <a:t>, </a:t>
            </a:r>
            <a:r>
              <a:rPr lang="en-US" dirty="0" err="1"/>
              <a:t>PrintDec,printf</a:t>
            </a:r>
            <a:r>
              <a:rPr lang="en-US" dirty="0"/>
              <a:t>()..) </a:t>
            </a:r>
            <a:r>
              <a:rPr lang="km-KH" dirty="0"/>
              <a:t>ដើម្បីសរសេរកូដរបស់ </a:t>
            </a:r>
            <a:r>
              <a:rPr lang="en-US" dirty="0"/>
              <a:t>CPU </a:t>
            </a:r>
            <a:r>
              <a:rPr lang="km-KH" dirty="0"/>
              <a:t>ដោយផ្ទាល់ក្នុង </a:t>
            </a:r>
            <a:r>
              <a:rPr lang="en-US" dirty="0"/>
              <a:t>Chip 8086   </a:t>
            </a:r>
            <a:r>
              <a:rPr lang="km-KH" dirty="0"/>
              <a:t>។ វាអាចបង្កើតកម្មវិធីដូចកម្មវិធីក្នុងភាសា </a:t>
            </a:r>
            <a:r>
              <a:rPr lang="en-US" dirty="0"/>
              <a:t>C ,</a:t>
            </a:r>
            <a:r>
              <a:rPr lang="km-KH" dirty="0"/>
              <a:t>បង្កើត </a:t>
            </a:r>
            <a:r>
              <a:rPr lang="en-US" dirty="0"/>
              <a:t>GUI, </a:t>
            </a:r>
            <a:r>
              <a:rPr lang="km-KH" dirty="0"/>
              <a:t>ទាក់ទងនឹងដំណើរការផ្នែករឹង , កូដទាក់ទងនឹង </a:t>
            </a:r>
            <a:r>
              <a:rPr lang="en-US" dirty="0"/>
              <a:t>driver, Owner OS, </a:t>
            </a:r>
            <a:r>
              <a:rPr lang="km-KH" dirty="0"/>
              <a:t>រ៉ូបូតទិក ឬឧបករណ៍វៃឆ្លាត ។ វាក៍ជាមូលដ្នានគ្រឹ:ដ៍សំខាន់សម្រាប់រៀនភាសា</a:t>
            </a:r>
            <a:r>
              <a:rPr lang="en-US" dirty="0" err="1"/>
              <a:t>Asm</a:t>
            </a:r>
            <a:r>
              <a:rPr lang="en-US" dirty="0"/>
              <a:t>( Assembly) </a:t>
            </a:r>
            <a:r>
              <a:rPr lang="km-KH" dirty="0"/>
              <a:t>ផ្សេងទៀត និងភាសាថ្នាក់ខ្ពស់ដូចជា </a:t>
            </a:r>
            <a:r>
              <a:rPr lang="en-US" dirty="0"/>
              <a:t>App </a:t>
            </a:r>
            <a:r>
              <a:rPr lang="en-US" dirty="0" err="1"/>
              <a:t>Iventor</a:t>
            </a:r>
            <a:r>
              <a:rPr lang="en-US" dirty="0"/>
              <a:t> ​​​</a:t>
            </a:r>
            <a:r>
              <a:rPr lang="km-KH" dirty="0"/>
              <a:t>ឬ </a:t>
            </a:r>
            <a:r>
              <a:rPr lang="en-US" dirty="0"/>
              <a:t>Python </a:t>
            </a:r>
            <a:r>
              <a:rPr lang="km-KH" dirty="0"/>
              <a:t>។ ការប្រើភាសារនេះយើងដឹងពីការប្រើប្រាស់ </a:t>
            </a:r>
            <a:r>
              <a:rPr lang="en-US" dirty="0"/>
              <a:t>I/O , Sensor, Actuator, Memory </a:t>
            </a:r>
            <a:r>
              <a:rPr lang="km-KH" dirty="0"/>
              <a:t>ជាមួយនឹង </a:t>
            </a:r>
            <a:r>
              <a:rPr lang="en-US" dirty="0"/>
              <a:t>Microprocessor </a:t>
            </a:r>
            <a:r>
              <a:rPr lang="km-KH" dirty="0"/>
              <a:t>នឹង </a:t>
            </a:r>
            <a:r>
              <a:rPr lang="en-US" dirty="0"/>
              <a:t>Microcontroller.</a:t>
            </a:r>
          </a:p>
        </p:txBody>
      </p:sp>
    </p:spTree>
    <p:extLst>
      <p:ext uri="{BB962C8B-B14F-4D97-AF65-F5344CB8AC3E}">
        <p14:creationId xmlns:p14="http://schemas.microsoft.com/office/powerpoint/2010/main" val="24969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83-F414-4EDD-AA92-D7A0E8DC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6" y="1252331"/>
            <a:ext cx="10018713" cy="854764"/>
          </a:xfrm>
        </p:spPr>
        <p:txBody>
          <a:bodyPr>
            <a:normAutofit fontScale="90000"/>
          </a:bodyPr>
          <a:lstStyle/>
          <a:p>
            <a:pPr algn="l"/>
            <a:r>
              <a:rPr lang="km-KH" sz="3600" b="1" dirty="0"/>
              <a:t>2.ដូចម្តេចដែលហៅថា (</a:t>
            </a:r>
            <a:r>
              <a:rPr lang="en-US" sz="3600" b="1" dirty="0"/>
              <a:t>a). </a:t>
            </a:r>
            <a:r>
              <a:rPr lang="en-US" sz="3600" b="1" dirty="0" err="1"/>
              <a:t>Mnemomic</a:t>
            </a:r>
            <a:r>
              <a:rPr lang="en-US" sz="3600" b="1" dirty="0"/>
              <a:t>, (b).Assembler</a:t>
            </a:r>
            <a:br>
              <a:rPr lang="en-US" sz="3600" b="1" dirty="0"/>
            </a:br>
            <a:r>
              <a:rPr lang="en-US" sz="3600" b="1" dirty="0"/>
              <a:t>(c).Invoke, (d).data type, (e). </a:t>
            </a:r>
            <a:r>
              <a:rPr lang="km-KH" sz="3600" b="1" dirty="0"/>
              <a:t>រៀបឈ្មោះ </a:t>
            </a:r>
            <a:r>
              <a:rPr lang="en-US" sz="3600" b="1" dirty="0"/>
              <a:t>Register </a:t>
            </a:r>
            <a:r>
              <a:rPr lang="km-KH" sz="3600" b="1" dirty="0"/>
              <a:t>នៃ </a:t>
            </a:r>
            <a:r>
              <a:rPr lang="en-US" sz="3600" b="1" dirty="0"/>
              <a:t>CPU 8086  </a:t>
            </a:r>
            <a:r>
              <a:rPr lang="km-KH" sz="3600" b="1" dirty="0"/>
              <a:t>និងពីមុខងារវា។</a:t>
            </a:r>
            <a:r>
              <a:rPr lang="km-KH" dirty="0"/>
              <a:t/>
            </a:r>
            <a:br>
              <a:rPr lang="km-KH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6477-F6E0-4F55-A99F-06B902B48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570" y="2013528"/>
            <a:ext cx="10018713" cy="5119757"/>
          </a:xfrm>
        </p:spPr>
        <p:txBody>
          <a:bodyPr>
            <a:normAutofit fontScale="92500"/>
          </a:bodyPr>
          <a:lstStyle/>
          <a:p>
            <a:r>
              <a:rPr lang="en-US" dirty="0"/>
              <a:t>Mnemonic </a:t>
            </a:r>
            <a:r>
              <a:rPr lang="km-KH" sz="4400" dirty="0"/>
              <a:t>ជាអក្សរកាត់ក្នុង</a:t>
            </a:r>
            <a:r>
              <a:rPr lang="en-US" dirty="0"/>
              <a:t>assembly code. Ex:  AC,37 </a:t>
            </a:r>
            <a:r>
              <a:rPr lang="km-KH" sz="4400" dirty="0"/>
              <a:t>មានន័យថា</a:t>
            </a:r>
            <a:r>
              <a:rPr lang="km-KH" dirty="0"/>
              <a:t>​​</a:t>
            </a:r>
            <a:r>
              <a:rPr lang="en-US" dirty="0"/>
              <a:t> AC register with 37.</a:t>
            </a:r>
            <a:endParaRPr lang="km-KH" dirty="0"/>
          </a:p>
          <a:p>
            <a:r>
              <a:rPr lang="en-US" dirty="0"/>
              <a:t>Assembler: </a:t>
            </a:r>
            <a:r>
              <a:rPr lang="km-KH" sz="4400" dirty="0"/>
              <a:t>កម្មវិធីកុំព្យូទ័រមួយប្រភេទដែលបកស្រាយកម្មវិធីសូហ្វវែរដែលសរសេរជា</a:t>
            </a:r>
            <a:r>
              <a:rPr lang="en-US" dirty="0"/>
              <a:t>assembly language</a:t>
            </a:r>
            <a:r>
              <a:rPr lang="km-KH" dirty="0"/>
              <a:t>ទៅជា</a:t>
            </a:r>
            <a:r>
              <a:rPr lang="en-US" dirty="0"/>
              <a:t>machine language, code, instruction </a:t>
            </a:r>
            <a:r>
              <a:rPr lang="km-KH" sz="4400" dirty="0"/>
              <a:t>ដែលអាចប្រតិបត្តិដោយកុំព្យូទ័រ។</a:t>
            </a:r>
            <a:endParaRPr lang="en-US" sz="4400" dirty="0"/>
          </a:p>
          <a:p>
            <a:r>
              <a:rPr lang="en-US" sz="2600" dirty="0"/>
              <a:t>Invoke: Invoke </a:t>
            </a:r>
            <a:r>
              <a:rPr lang="km-KH" sz="4600" dirty="0"/>
              <a:t>ជា</a:t>
            </a:r>
            <a:r>
              <a:rPr lang="en-US" sz="2600" dirty="0"/>
              <a:t>syntax </a:t>
            </a:r>
            <a:r>
              <a:rPr lang="km-KH" sz="4600" dirty="0"/>
              <a:t>សំរាប់ប្រើហៅ</a:t>
            </a:r>
            <a:r>
              <a:rPr lang="en-US" sz="2600" dirty="0"/>
              <a:t>Procedure, Function and Method </a:t>
            </a:r>
            <a:r>
              <a:rPr lang="km-KH" sz="4600" dirty="0"/>
              <a:t>រួមនឹងធាតុ</a:t>
            </a:r>
            <a:r>
              <a:rPr lang="km-KH" sz="2600" dirty="0"/>
              <a:t>(</a:t>
            </a:r>
            <a:r>
              <a:rPr lang="en-US" sz="2600" dirty="0"/>
              <a:t>Arguments)</a:t>
            </a:r>
            <a:r>
              <a:rPr lang="km-KH" sz="4500" dirty="0"/>
              <a:t>របស់វាមកធ្វើការប្រតិបត្</a:t>
            </a:r>
            <a:r>
              <a:rPr lang="km-KH" sz="4500" dirty="0" smtClean="0"/>
              <a:t>តិ។</a:t>
            </a:r>
            <a:endParaRPr lang="en-US" sz="2600" dirty="0" smtClean="0"/>
          </a:p>
          <a:p>
            <a:pPr marL="0" indent="0">
              <a:buNone/>
            </a:pPr>
            <a:r>
              <a:rPr lang="km-KH" sz="3500" dirty="0" smtClean="0"/>
              <a:t>ឧទាហ</a:t>
            </a:r>
            <a:r>
              <a:rPr lang="km-KH" sz="3500" dirty="0"/>
              <a:t>រណ៏​: </a:t>
            </a:r>
            <a:r>
              <a:rPr lang="en-US" sz="2600" dirty="0"/>
              <a:t>invoke </a:t>
            </a:r>
            <a:r>
              <a:rPr lang="en-US" sz="2600" dirty="0" err="1"/>
              <a:t>crt_scanf,chr</a:t>
            </a:r>
            <a:r>
              <a:rPr lang="en-US" sz="2600" dirty="0"/>
              <a:t>$("%d"), </a:t>
            </a:r>
            <a:r>
              <a:rPr lang="en-US" sz="2600" dirty="0" err="1"/>
              <a:t>addr</a:t>
            </a:r>
            <a:r>
              <a:rPr lang="en-US" sz="2600" dirty="0"/>
              <a:t> num ;</a:t>
            </a:r>
            <a:r>
              <a:rPr lang="km-KH" sz="3500" dirty="0"/>
              <a:t>ហៅអនុគមន៏ឈ្មោះ </a:t>
            </a:r>
            <a:r>
              <a:rPr lang="en-US" sz="2600" dirty="0" err="1"/>
              <a:t>crt_scanf</a:t>
            </a:r>
            <a:r>
              <a:rPr lang="en-US" sz="2600" dirty="0"/>
              <a:t> </a:t>
            </a:r>
            <a:r>
              <a:rPr lang="km-KH" sz="3500" dirty="0" smtClean="0"/>
              <a:t>ដើម្បីបញ្ចូល</a:t>
            </a:r>
            <a:r>
              <a:rPr lang="km-KH" sz="3500" dirty="0"/>
              <a:t>លេខជា</a:t>
            </a:r>
            <a:r>
              <a:rPr lang="km-KH" sz="2600" dirty="0"/>
              <a:t> </a:t>
            </a:r>
            <a:r>
              <a:rPr lang="en-US" sz="2600" dirty="0"/>
              <a:t>String </a:t>
            </a:r>
            <a:r>
              <a:rPr lang="km-KH" sz="3500" dirty="0"/>
              <a:t>ក្នុងប្រព័ន្ធគោលដប់ ហើយផ្ទុកវានៅ </a:t>
            </a:r>
            <a:r>
              <a:rPr lang="en-US" sz="2600" dirty="0"/>
              <a:t>num in c:scanf(“%d”,&amp;num);</a:t>
            </a:r>
          </a:p>
          <a:p>
            <a:endParaRPr lang="km-KH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3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D30F-E7CC-42FF-95B5-4F718C59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89" y="406401"/>
            <a:ext cx="10018713" cy="645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Type </a:t>
            </a:r>
            <a:r>
              <a:rPr lang="km-KH" dirty="0"/>
              <a:t>ជាប្រភេទទិន្នន័យសម្រាប់សម្គាល់នៃប្រភេទលេខជាចំនួនគត់ ,ទសភាគ ,តួអក្សរ រឺ </a:t>
            </a:r>
            <a:r>
              <a:rPr lang="en-US" dirty="0"/>
              <a:t>String </a:t>
            </a:r>
            <a:r>
              <a:rPr lang="km-KH" dirty="0"/>
              <a:t>នៅក្នុង </a:t>
            </a:r>
            <a:r>
              <a:rPr lang="en-US" dirty="0"/>
              <a:t>Memory(RAM) </a:t>
            </a:r>
            <a:r>
              <a:rPr lang="km-KH" dirty="0"/>
              <a:t>និង កំណត់ទំហំនៃអថេរដែលប្រើ </a:t>
            </a:r>
            <a:r>
              <a:rPr lang="km-KH" dirty="0" smtClean="0"/>
              <a:t>។</a:t>
            </a:r>
          </a:p>
          <a:p>
            <a:pPr marL="0" indent="0">
              <a:buNone/>
            </a:pPr>
            <a:r>
              <a:rPr lang="en-US" dirty="0"/>
              <a:t>- DB = define Byte ( 1byte )</a:t>
            </a:r>
          </a:p>
          <a:p>
            <a:pPr marL="0" indent="0">
              <a:buNone/>
            </a:pPr>
            <a:r>
              <a:rPr lang="en-US" dirty="0"/>
              <a:t>- DW = define word ( 2 byte )</a:t>
            </a:r>
          </a:p>
          <a:p>
            <a:pPr marL="0" indent="0">
              <a:buNone/>
            </a:pPr>
            <a:r>
              <a:rPr lang="en-US" dirty="0"/>
              <a:t>- DD = define double word (4 bytes )</a:t>
            </a:r>
          </a:p>
          <a:p>
            <a:pPr marL="0" indent="0">
              <a:buNone/>
            </a:pPr>
            <a:r>
              <a:rPr lang="en-US" dirty="0"/>
              <a:t>- DQ = define </a:t>
            </a:r>
            <a:r>
              <a:rPr lang="en-US" dirty="0" err="1"/>
              <a:t>quadword</a:t>
            </a:r>
            <a:r>
              <a:rPr lang="en-US" dirty="0"/>
              <a:t> ( 8 Bytes 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AX register </a:t>
            </a:r>
            <a:r>
              <a:rPr lang="km-KH" dirty="0"/>
              <a:t>គឺជា </a:t>
            </a:r>
            <a:r>
              <a:rPr lang="en-US" dirty="0"/>
              <a:t>accumulator </a:t>
            </a:r>
            <a:r>
              <a:rPr lang="km-KH" dirty="0"/>
              <a:t>សំខាន់បំផុតប្រើសំរាប់ទាក់ទងនឹងការធ្វើប្រមាណ​វិធីទាំងអស់មានដូចជា </a:t>
            </a:r>
            <a:r>
              <a:rPr lang="en-US" dirty="0"/>
              <a:t>input/output , arithmetic(+,-,*,/) </a:t>
            </a:r>
            <a:r>
              <a:rPr lang="km-KH" dirty="0"/>
              <a:t>និង </a:t>
            </a:r>
            <a:r>
              <a:rPr lang="en-US" dirty="0"/>
              <a:t>logic(Or, </a:t>
            </a:r>
            <a:r>
              <a:rPr lang="en-US" dirty="0" err="1"/>
              <a:t>And,Not</a:t>
            </a:r>
            <a:r>
              <a:rPr lang="en-US" dirty="0"/>
              <a:t>) </a:t>
            </a:r>
            <a:r>
              <a:rPr lang="km-KH" dirty="0"/>
              <a:t>។ ចំពោះប្រមាណវិធីគុណ និង ចែក និងការបកប្រែ </a:t>
            </a:r>
            <a:r>
              <a:rPr lang="en-US" dirty="0"/>
              <a:t>Instruction </a:t>
            </a:r>
            <a:r>
              <a:rPr lang="km-KH" dirty="0"/>
              <a:t>នោះ </a:t>
            </a:r>
            <a:r>
              <a:rPr lang="en-US" dirty="0"/>
              <a:t>CPU </a:t>
            </a:r>
            <a:r>
              <a:rPr lang="km-KH" dirty="0"/>
              <a:t>ត្រូវប្រើ </a:t>
            </a:r>
            <a:r>
              <a:rPr lang="en-US" dirty="0"/>
              <a:t>AX </a:t>
            </a:r>
            <a:r>
              <a:rPr lang="km-KH" dirty="0"/>
              <a:t>។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BX Register : BX </a:t>
            </a:r>
            <a:r>
              <a:rPr lang="km-KH" dirty="0"/>
              <a:t>គឺជា </a:t>
            </a:r>
            <a:r>
              <a:rPr lang="en-US" dirty="0"/>
              <a:t>base register </a:t>
            </a:r>
            <a:r>
              <a:rPr lang="km-KH" dirty="0"/>
              <a:t>ដោយប្រើផ្ទុកលេខ </a:t>
            </a:r>
            <a:r>
              <a:rPr lang="en-US" dirty="0" smtClean="0"/>
              <a:t>Address </a:t>
            </a:r>
            <a:r>
              <a:rPr lang="km-KH" dirty="0"/>
              <a:t>នៃ </a:t>
            </a:r>
            <a:r>
              <a:rPr lang="en-US" dirty="0"/>
              <a:t>Data </a:t>
            </a:r>
            <a:r>
              <a:rPr lang="km-KH" dirty="0"/>
              <a:t>និង </a:t>
            </a:r>
            <a:r>
              <a:rPr lang="en-US" dirty="0"/>
              <a:t>Instruction </a:t>
            </a:r>
            <a:r>
              <a:rPr lang="km-KH" dirty="0"/>
              <a:t>។ ហើយក៏អាចផ្ទុក ទិន្នន័យ និងលទ្ធផលពេល </a:t>
            </a:r>
            <a:r>
              <a:rPr lang="en-US" dirty="0"/>
              <a:t>CPU </a:t>
            </a:r>
            <a:r>
              <a:rPr lang="km-KH" dirty="0"/>
              <a:t>ធ្វើប្រមាណវិធីមួយ ។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CX Register :  CX </a:t>
            </a:r>
            <a:r>
              <a:rPr lang="km-KH" dirty="0"/>
              <a:t>គឺជា </a:t>
            </a:r>
            <a:r>
              <a:rPr lang="en-US" dirty="0"/>
              <a:t>count register . </a:t>
            </a:r>
            <a:r>
              <a:rPr lang="km-KH" dirty="0"/>
              <a:t>វាប្រើសំរាប់ផ្ទុកតំលៃនៃចំនួន </a:t>
            </a:r>
            <a:r>
              <a:rPr lang="en-US" dirty="0"/>
              <a:t>Loop </a:t>
            </a:r>
            <a:r>
              <a:rPr lang="km-KH" dirty="0"/>
              <a:t>ពេលធ្វើប្រមាណវិធី </a:t>
            </a:r>
            <a:r>
              <a:rPr lang="en-US" dirty="0"/>
              <a:t>shift bits or right </a:t>
            </a:r>
            <a:r>
              <a:rPr lang="km-KH" dirty="0"/>
              <a:t>និងប្រមាណវិធី  ។ វាក៍អាចប្រើដូច </a:t>
            </a:r>
            <a:r>
              <a:rPr lang="en-US" dirty="0"/>
              <a:t>AX </a:t>
            </a:r>
            <a:r>
              <a:rPr lang="km-KH" dirty="0"/>
              <a:t>និង </a:t>
            </a:r>
            <a:r>
              <a:rPr lang="en-US" dirty="0"/>
              <a:t>Bx </a:t>
            </a:r>
            <a:r>
              <a:rPr lang="km-KH" dirty="0"/>
              <a:t>ដែរ ។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DX Register :The DX </a:t>
            </a:r>
            <a:r>
              <a:rPr lang="km-KH" dirty="0"/>
              <a:t>គឺជា </a:t>
            </a:r>
            <a:r>
              <a:rPr lang="en-US" dirty="0"/>
              <a:t>data register . </a:t>
            </a:r>
            <a:r>
              <a:rPr lang="km-KH" dirty="0"/>
              <a:t>វាប្រើទាក់ទងនឹងប្រមាណវិធី </a:t>
            </a:r>
            <a:r>
              <a:rPr lang="en-US" dirty="0"/>
              <a:t>input/output operations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0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3797-39E6-484B-87F4-C9F91E41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7" y="246580"/>
            <a:ext cx="10018713" cy="1047964"/>
          </a:xfrm>
        </p:spPr>
        <p:txBody>
          <a:bodyPr>
            <a:noAutofit/>
          </a:bodyPr>
          <a:lstStyle/>
          <a:p>
            <a:pPr algn="l"/>
            <a:r>
              <a:rPr lang="km-KH" sz="2400" b="1" dirty="0"/>
              <a:t>3.ចូរសរសេរប្រូក្រាមដើម្បី :</a:t>
            </a:r>
            <a:br>
              <a:rPr lang="km-KH" sz="2400" b="1" dirty="0"/>
            </a:br>
            <a:r>
              <a:rPr lang="km-KH" sz="2400" b="1" dirty="0"/>
              <a:t>   (</a:t>
            </a:r>
            <a:r>
              <a:rPr lang="en-US" sz="2400" b="1" dirty="0"/>
              <a:t>a). Sum = 1+ 4 + 7+ ….</a:t>
            </a:r>
            <a:br>
              <a:rPr lang="en-US" sz="2400" b="1" dirty="0"/>
            </a:br>
            <a:r>
              <a:rPr lang="en-US" sz="2400" b="1" dirty="0"/>
              <a:t>   (b).</a:t>
            </a:r>
            <a:r>
              <a:rPr lang="km-KH" sz="2400" b="1" dirty="0"/>
              <a:t>រកមធ្យមភាគនៃមុខវិជ្ជា </a:t>
            </a:r>
            <a:r>
              <a:rPr lang="en-US" sz="2400" b="1" dirty="0"/>
              <a:t>Fundamental, Math, Electronic, English 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B30A-99F1-439B-A5E7-4466C4B9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40431"/>
            <a:ext cx="10018713" cy="55994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/>
              <a:t>A. Sum = 1+4+7+….</a:t>
            </a:r>
          </a:p>
          <a:p>
            <a:pPr marL="0" indent="0">
              <a:buNone/>
            </a:pPr>
            <a:r>
              <a:rPr lang="en-US" dirty="0"/>
              <a:t>	.Data</a:t>
            </a:r>
          </a:p>
          <a:p>
            <a:pPr marL="0" indent="0">
              <a:buNone/>
            </a:pPr>
            <a:r>
              <a:rPr lang="en-US" dirty="0"/>
              <a:t>		sum	</a:t>
            </a:r>
            <a:r>
              <a:rPr lang="en-US" dirty="0" err="1"/>
              <a:t>dw</a:t>
            </a:r>
            <a:r>
              <a:rPr lang="en-US" dirty="0"/>
              <a:t>	0</a:t>
            </a:r>
          </a:p>
          <a:p>
            <a:pPr marL="0" indent="0">
              <a:buNone/>
            </a:pPr>
            <a:r>
              <a:rPr lang="en-US" dirty="0"/>
              <a:t>		n	</a:t>
            </a:r>
            <a:r>
              <a:rPr lang="en-US" dirty="0" err="1"/>
              <a:t>dw</a:t>
            </a:r>
            <a:r>
              <a:rPr lang="en-US" dirty="0"/>
              <a:t>	0</a:t>
            </a:r>
          </a:p>
          <a:p>
            <a:pPr marL="0" indent="0">
              <a:buNone/>
            </a:pPr>
            <a:r>
              <a:rPr lang="en-US" dirty="0"/>
              <a:t>	.Code</a:t>
            </a:r>
          </a:p>
          <a:p>
            <a:pPr marL="0" indent="0">
              <a:buNone/>
            </a:pPr>
            <a:r>
              <a:rPr lang="en-US" dirty="0"/>
              <a:t>	start: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("Input N")</a:t>
            </a:r>
          </a:p>
          <a:p>
            <a:pPr marL="0" indent="0">
              <a:buNone/>
            </a:pPr>
            <a:r>
              <a:rPr lang="en-US" dirty="0"/>
              <a:t>		invoke </a:t>
            </a:r>
            <a:r>
              <a:rPr lang="en-US" dirty="0" err="1"/>
              <a:t>crt_scanf</a:t>
            </a:r>
            <a:r>
              <a:rPr lang="en-US" dirty="0"/>
              <a:t>, </a:t>
            </a:r>
            <a:r>
              <a:rPr lang="en-US" dirty="0" err="1"/>
              <a:t>chr</a:t>
            </a:r>
            <a:r>
              <a:rPr lang="en-US" dirty="0"/>
              <a:t>$("%d"), </a:t>
            </a:r>
            <a:r>
              <a:rPr lang="en-US" dirty="0" err="1"/>
              <a:t>addr</a:t>
            </a:r>
            <a:r>
              <a:rPr lang="en-US" dirty="0"/>
              <a:t> 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mov</a:t>
            </a:r>
            <a:r>
              <a:rPr lang="en-US" dirty="0"/>
              <a:t> dx, 1</a:t>
            </a:r>
          </a:p>
          <a:p>
            <a:pPr marL="0" indent="0">
              <a:buNone/>
            </a:pPr>
            <a:r>
              <a:rPr lang="en-US" dirty="0"/>
              <a:t>		.while(dx &lt;= n)</a:t>
            </a:r>
          </a:p>
          <a:p>
            <a:pPr marL="0" indent="0">
              <a:buNone/>
            </a:pPr>
            <a:r>
              <a:rPr lang="en-US" dirty="0"/>
              <a:t>			add sum, dx</a:t>
            </a:r>
          </a:p>
          <a:p>
            <a:pPr marL="0" indent="0">
              <a:buNone/>
            </a:pPr>
            <a:r>
              <a:rPr lang="en-US" dirty="0"/>
              <a:t>			add dx, 3</a:t>
            </a:r>
          </a:p>
          <a:p>
            <a:pPr marL="0" indent="0">
              <a:buNone/>
            </a:pPr>
            <a:r>
              <a:rPr lang="en-US" dirty="0"/>
              <a:t>		.</a:t>
            </a:r>
            <a:r>
              <a:rPr lang="en-US" dirty="0" err="1"/>
              <a:t>endw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("Sum= %d", sum)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getkey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	</a:t>
            </a:r>
          </a:p>
        </p:txBody>
      </p:sp>
    </p:spTree>
    <p:extLst>
      <p:ext uri="{BB962C8B-B14F-4D97-AF65-F5344CB8AC3E}">
        <p14:creationId xmlns:p14="http://schemas.microsoft.com/office/powerpoint/2010/main" val="107220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9381" y="803563"/>
            <a:ext cx="8750587" cy="5403273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b="1" dirty="0" smtClean="0"/>
              <a:t>b/ </a:t>
            </a:r>
            <a:r>
              <a:rPr lang="km-KH" b="1" dirty="0"/>
              <a:t>រកមធ្យមភាគនៃមុខវិជ្ជា </a:t>
            </a:r>
            <a:r>
              <a:rPr lang="en-US" b="1" dirty="0"/>
              <a:t>Fundamental, Math, Electronic, English </a:t>
            </a:r>
            <a:endParaRPr lang="en-US" b="1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800" b="1" dirty="0" smtClean="0"/>
              <a:t> </a:t>
            </a:r>
            <a:r>
              <a:rPr lang="en-US" sz="1400" dirty="0" smtClean="0"/>
              <a:t>DATA </a:t>
            </a:r>
            <a:r>
              <a:rPr lang="en-US" sz="1400" dirty="0"/>
              <a:t>SEGMENT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MATH   DB 5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ENG    DB 9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FUN    DB 7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ELECT  DB 7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AVG  DB ?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ENDS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CODE SEGMENT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ASSUME DS:DATA CS:CODE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START: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MOV AX,DATA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MOV DS,AX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MOV AL,MATH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ADD AL,ENG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ADD AL,FUN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ADD AL,ELECT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MOV AH,0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MOV DL,4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DIV DL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MOV AVG,AL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MOV AH,4CH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INT 21H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ENDS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50" dirty="0"/>
              <a:t>END START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1516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0075-4368-4F1E-846D-BB5FAB6A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141" y="141270"/>
            <a:ext cx="10018713" cy="1752599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4. </a:t>
            </a:r>
            <a:r>
              <a:rPr lang="km-KH" sz="2000" b="1" dirty="0" smtClean="0"/>
              <a:t>ចូរ</a:t>
            </a:r>
            <a:r>
              <a:rPr lang="km-KH" sz="2000" b="1" dirty="0"/>
              <a:t>សរសេរប្រូក្រាមដើម្បី :</a:t>
            </a:r>
            <a:br>
              <a:rPr lang="km-KH" sz="2000" b="1" dirty="0"/>
            </a:br>
            <a:r>
              <a:rPr lang="km-KH" sz="2000" b="1" dirty="0"/>
              <a:t>    </a:t>
            </a:r>
            <a:r>
              <a:rPr lang="en-US" sz="2000" b="1" dirty="0"/>
              <a:t>a. sum=1+3+5+...+</a:t>
            </a:r>
            <a:r>
              <a:rPr lang="en-US" sz="2000" b="1" dirty="0" smtClean="0"/>
              <a:t>2n-1</a:t>
            </a:r>
            <a:r>
              <a:rPr lang="km-KH" sz="2000" dirty="0"/>
              <a:t/>
            </a:r>
            <a:br>
              <a:rPr lang="km-KH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D5D8-94AB-4631-BBFE-E91DB567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685" y="2301411"/>
            <a:ext cx="9191338" cy="34897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a/ .Data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		sum       DW    0</a:t>
            </a:r>
          </a:p>
          <a:p>
            <a:pPr marL="0" indent="0">
              <a:buNone/>
            </a:pPr>
            <a:r>
              <a:rPr lang="en-US" sz="1600" dirty="0"/>
              <a:t>    		n       DW    0</a:t>
            </a:r>
          </a:p>
          <a:p>
            <a:pPr marL="0" indent="0">
              <a:buNone/>
            </a:pPr>
            <a:r>
              <a:rPr lang="en-US" sz="1600" dirty="0"/>
              <a:t>	.Code</a:t>
            </a:r>
          </a:p>
          <a:p>
            <a:pPr marL="0" indent="0">
              <a:buNone/>
            </a:pPr>
            <a:r>
              <a:rPr lang="en-US" sz="1600" dirty="0"/>
              <a:t>	start:</a:t>
            </a:r>
          </a:p>
          <a:p>
            <a:pPr marL="0" indent="0">
              <a:buNone/>
            </a:pPr>
            <a:r>
              <a:rPr lang="en-US" sz="1600" dirty="0"/>
              <a:t>      		print "Enter n: "</a:t>
            </a:r>
          </a:p>
          <a:p>
            <a:pPr marL="0" indent="0">
              <a:buNone/>
            </a:pPr>
            <a:r>
              <a:rPr lang="en-US" sz="1600" dirty="0"/>
              <a:t>      		invoke </a:t>
            </a:r>
            <a:r>
              <a:rPr lang="en-US" sz="1600" dirty="0" err="1"/>
              <a:t>crt_scanf</a:t>
            </a:r>
            <a:r>
              <a:rPr lang="en-US" sz="1600" dirty="0"/>
              <a:t>, </a:t>
            </a:r>
            <a:r>
              <a:rPr lang="en-US" sz="1600" dirty="0" err="1"/>
              <a:t>chr</a:t>
            </a:r>
            <a:r>
              <a:rPr lang="en-US" sz="1600" dirty="0"/>
              <a:t>$("%d"), </a:t>
            </a:r>
            <a:r>
              <a:rPr lang="en-US" sz="1600" dirty="0" err="1"/>
              <a:t>addr</a:t>
            </a:r>
            <a:r>
              <a:rPr lang="en-US" sz="1600" dirty="0"/>
              <a:t> n ; input n</a:t>
            </a:r>
          </a:p>
          <a:p>
            <a:pPr marL="0" indent="0">
              <a:buNone/>
            </a:pPr>
            <a:r>
              <a:rPr lang="en-US" sz="1600" dirty="0"/>
              <a:t>      		</a:t>
            </a:r>
            <a:r>
              <a:rPr lang="en-US" sz="1600" dirty="0" err="1"/>
              <a:t>mov</a:t>
            </a:r>
            <a:r>
              <a:rPr lang="en-US" sz="1600" dirty="0"/>
              <a:t> dx, 1 ; dx = 1</a:t>
            </a:r>
          </a:p>
          <a:p>
            <a:pPr marL="0" indent="0">
              <a:buNone/>
            </a:pPr>
            <a:r>
              <a:rPr lang="en-US" sz="1600" dirty="0"/>
              <a:t>      		.while(dx &lt;= n) ; loop and </a:t>
            </a:r>
            <a:r>
              <a:rPr lang="en-US" sz="1600" dirty="0" err="1"/>
              <a:t>conditon</a:t>
            </a:r>
            <a:r>
              <a:rPr lang="en-US" sz="1600" dirty="0"/>
              <a:t> (if dx &lt;= n)</a:t>
            </a:r>
          </a:p>
          <a:p>
            <a:pPr marL="0" indent="0">
              <a:buNone/>
            </a:pPr>
            <a:r>
              <a:rPr lang="en-US" sz="1600" dirty="0"/>
              <a:t>      		  add sum, dx ; sum + dx</a:t>
            </a:r>
          </a:p>
          <a:p>
            <a:pPr marL="0" indent="0">
              <a:buNone/>
            </a:pPr>
            <a:r>
              <a:rPr lang="en-US" sz="1600" dirty="0"/>
              <a:t>      		  add dx, 2 ; dx +=2</a:t>
            </a:r>
          </a:p>
          <a:p>
            <a:pPr marL="0" indent="0">
              <a:buNone/>
            </a:pPr>
            <a:r>
              <a:rPr lang="en-US" sz="1600" dirty="0"/>
              <a:t>      		.</a:t>
            </a:r>
            <a:r>
              <a:rPr lang="en-US" sz="1600" dirty="0" err="1"/>
              <a:t>endw</a:t>
            </a:r>
            <a:r>
              <a:rPr lang="en-US" sz="1600" dirty="0"/>
              <a:t> ; end loop</a:t>
            </a:r>
          </a:p>
          <a:p>
            <a:pPr marL="0" indent="0">
              <a:buNone/>
            </a:pPr>
            <a:r>
              <a:rPr lang="en-US" sz="1600" dirty="0"/>
              <a:t>      		invoke </a:t>
            </a:r>
            <a:r>
              <a:rPr lang="en-US" sz="1600" dirty="0" err="1"/>
              <a:t>crt_printf</a:t>
            </a:r>
            <a:r>
              <a:rPr lang="en-US" sz="1600" dirty="0"/>
              <a:t>, </a:t>
            </a:r>
            <a:r>
              <a:rPr lang="en-US" sz="1600" dirty="0" err="1"/>
              <a:t>chr</a:t>
            </a:r>
            <a:r>
              <a:rPr lang="en-US" sz="1600" dirty="0"/>
              <a:t>$("Sum= %d"), sum ; Display sum</a:t>
            </a:r>
          </a:p>
          <a:p>
            <a:pPr marL="0" indent="0">
              <a:buNone/>
            </a:pPr>
            <a:r>
              <a:rPr lang="en-US" sz="1600" dirty="0"/>
              <a:t>      		</a:t>
            </a:r>
            <a:r>
              <a:rPr lang="en-US" sz="1600" dirty="0" err="1"/>
              <a:t>getkey</a:t>
            </a:r>
            <a:r>
              <a:rPr lang="en-US" sz="1600" dirty="0"/>
              <a:t> ; Press any key</a:t>
            </a:r>
          </a:p>
          <a:p>
            <a:pPr marL="0" indent="0">
              <a:buNone/>
            </a:pPr>
            <a:r>
              <a:rPr lang="en-US" sz="1600" dirty="0"/>
              <a:t>	Ret </a:t>
            </a:r>
          </a:p>
        </p:txBody>
      </p:sp>
    </p:spTree>
    <p:extLst>
      <p:ext uri="{BB962C8B-B14F-4D97-AF65-F5344CB8AC3E}">
        <p14:creationId xmlns:p14="http://schemas.microsoft.com/office/powerpoint/2010/main" val="322558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60E912-7CEC-465E-A980-5FE6B8EE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731" y="369870"/>
            <a:ext cx="6599582" cy="64881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m-KH" sz="3000" b="1" dirty="0"/>
              <a:t>5.ចូរពន្យល់ </a:t>
            </a:r>
            <a:r>
              <a:rPr lang="en-US" sz="3000" b="1" dirty="0"/>
              <a:t>Statement </a:t>
            </a:r>
            <a:r>
              <a:rPr lang="km-KH" sz="3000" dirty="0"/>
              <a:t>	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1. initialize </a:t>
            </a:r>
            <a:r>
              <a:rPr lang="en-US" sz="3000" dirty="0"/>
              <a:t>sum and n = 0</a:t>
            </a:r>
          </a:p>
          <a:p>
            <a:pPr marL="0" indent="0">
              <a:buNone/>
            </a:pPr>
            <a:r>
              <a:rPr lang="en-US" sz="3000" dirty="0" smtClean="0"/>
              <a:t>2</a:t>
            </a:r>
            <a:r>
              <a:rPr lang="en-US" sz="3000" dirty="0"/>
              <a:t>. display “Enter a n: “</a:t>
            </a:r>
          </a:p>
          <a:p>
            <a:pPr marL="0" indent="0">
              <a:buNone/>
            </a:pPr>
            <a:r>
              <a:rPr lang="en-US" sz="3000" dirty="0" smtClean="0"/>
              <a:t>3</a:t>
            </a:r>
            <a:r>
              <a:rPr lang="en-US" sz="3000" dirty="0"/>
              <a:t>. input n</a:t>
            </a:r>
          </a:p>
          <a:p>
            <a:pPr marL="0" indent="0">
              <a:buNone/>
            </a:pPr>
            <a:r>
              <a:rPr lang="en-US" sz="3000" dirty="0" smtClean="0"/>
              <a:t>4</a:t>
            </a:r>
            <a:r>
              <a:rPr lang="en-US" sz="3000" dirty="0"/>
              <a:t>. assign </a:t>
            </a:r>
            <a:r>
              <a:rPr lang="en-US" sz="3000" dirty="0" err="1"/>
              <a:t>edx</a:t>
            </a:r>
            <a:r>
              <a:rPr lang="en-US" sz="3000" dirty="0"/>
              <a:t> = 1</a:t>
            </a:r>
          </a:p>
          <a:p>
            <a:pPr marL="0" indent="0">
              <a:buNone/>
            </a:pPr>
            <a:r>
              <a:rPr lang="en-US" sz="3000" dirty="0" smtClean="0"/>
              <a:t>5</a:t>
            </a:r>
            <a:r>
              <a:rPr lang="en-US" sz="3000" dirty="0"/>
              <a:t>. start loop with condition </a:t>
            </a:r>
            <a:r>
              <a:rPr lang="en-US" sz="3000" dirty="0" err="1"/>
              <a:t>edx</a:t>
            </a:r>
            <a:r>
              <a:rPr lang="en-US" sz="3000" dirty="0"/>
              <a:t> &lt;= n</a:t>
            </a:r>
          </a:p>
          <a:p>
            <a:pPr marL="0" indent="0">
              <a:buNone/>
            </a:pPr>
            <a:r>
              <a:rPr lang="en-US" sz="3000" dirty="0" smtClean="0"/>
              <a:t>6</a:t>
            </a:r>
            <a:r>
              <a:rPr lang="en-US" sz="3000" dirty="0"/>
              <a:t>. if true ( sum + dx and increase dx )</a:t>
            </a:r>
          </a:p>
          <a:p>
            <a:pPr marL="0" indent="0">
              <a:buNone/>
            </a:pPr>
            <a:r>
              <a:rPr lang="en-US" sz="3000" dirty="0" smtClean="0"/>
              <a:t>7</a:t>
            </a:r>
            <a:r>
              <a:rPr lang="en-US" sz="3000" dirty="0"/>
              <a:t>. else condition false end loop</a:t>
            </a:r>
          </a:p>
          <a:p>
            <a:pPr marL="0" indent="0">
              <a:buNone/>
            </a:pPr>
            <a:r>
              <a:rPr lang="en-US" sz="3000" dirty="0" smtClean="0"/>
              <a:t>8</a:t>
            </a:r>
            <a:r>
              <a:rPr lang="en-US" sz="3000" dirty="0"/>
              <a:t>. Display “Sum”</a:t>
            </a:r>
          </a:p>
          <a:p>
            <a:pPr marL="0" indent="0">
              <a:buNone/>
            </a:pPr>
            <a:r>
              <a:rPr lang="en-US" sz="3000" dirty="0" smtClean="0"/>
              <a:t>9</a:t>
            </a:r>
            <a:r>
              <a:rPr lang="en-US" sz="3000" dirty="0"/>
              <a:t>. Pause screen</a:t>
            </a:r>
          </a:p>
          <a:p>
            <a:pPr marL="0" indent="0">
              <a:buNone/>
            </a:pPr>
            <a:r>
              <a:rPr lang="en-US" sz="3000" dirty="0" smtClean="0"/>
              <a:t>10</a:t>
            </a:r>
            <a:r>
              <a:rPr lang="en-US" sz="3000" dirty="0"/>
              <a:t>.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4468-8904-444A-9509-62D4546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109" y="203200"/>
            <a:ext cx="9544915" cy="951345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dirty="0"/>
              <a:t>6. Write a program to adds 5 byte number:12h, 15h, 25h, 1Fh, 2B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8B6A-E546-450B-8D18-B13AB2AC4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0" y="655782"/>
            <a:ext cx="5828145" cy="62022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.Data</a:t>
            </a:r>
          </a:p>
          <a:p>
            <a:pPr marL="0" indent="0">
              <a:buNone/>
            </a:pPr>
            <a:r>
              <a:rPr lang="en-US" dirty="0"/>
              <a:t>        x     DW    12h </a:t>
            </a:r>
          </a:p>
          <a:p>
            <a:pPr marL="0" indent="0">
              <a:buNone/>
            </a:pPr>
            <a:r>
              <a:rPr lang="en-US" dirty="0"/>
              <a:t>        y     DW    15h</a:t>
            </a:r>
          </a:p>
          <a:p>
            <a:pPr marL="0" indent="0">
              <a:buNone/>
            </a:pPr>
            <a:r>
              <a:rPr lang="en-US" dirty="0"/>
              <a:t>            r  DW    25h</a:t>
            </a:r>
          </a:p>
          <a:p>
            <a:pPr marL="0" indent="0">
              <a:buNone/>
            </a:pPr>
            <a:r>
              <a:rPr lang="en-US" dirty="0"/>
              <a:t>            xx  DW  1Fh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rr</a:t>
            </a:r>
            <a:r>
              <a:rPr lang="en-US" dirty="0"/>
              <a:t>  DB  2Bh</a:t>
            </a:r>
          </a:p>
          <a:p>
            <a:pPr marL="0" indent="0">
              <a:buNone/>
            </a:pPr>
            <a:r>
              <a:rPr lang="en-US" dirty="0"/>
              <a:t>  .Code</a:t>
            </a:r>
          </a:p>
          <a:p>
            <a:pPr marL="0" indent="0">
              <a:buNone/>
            </a:pPr>
            <a:r>
              <a:rPr lang="en-US" dirty="0"/>
              <a:t>  start:</a:t>
            </a:r>
          </a:p>
          <a:p>
            <a:pPr marL="0" indent="0">
              <a:buNone/>
            </a:pPr>
            <a:r>
              <a:rPr lang="en-US" dirty="0"/>
              <a:t>    add x, 5</a:t>
            </a:r>
          </a:p>
          <a:p>
            <a:pPr marL="0" indent="0">
              <a:buNone/>
            </a:pPr>
            <a:r>
              <a:rPr lang="en-US" dirty="0"/>
              <a:t>    add y, 5</a:t>
            </a:r>
          </a:p>
          <a:p>
            <a:pPr marL="0" indent="0">
              <a:buNone/>
            </a:pPr>
            <a:r>
              <a:rPr lang="en-US" dirty="0"/>
              <a:t>    add r, 5</a:t>
            </a:r>
          </a:p>
          <a:p>
            <a:pPr marL="0" indent="0">
              <a:buNone/>
            </a:pPr>
            <a:r>
              <a:rPr lang="en-US" dirty="0"/>
              <a:t>    add xx, 5</a:t>
            </a:r>
          </a:p>
          <a:p>
            <a:pPr marL="0" indent="0">
              <a:buNone/>
            </a:pPr>
            <a:r>
              <a:rPr lang="en-US" dirty="0"/>
              <a:t>    add </a:t>
            </a:r>
            <a:r>
              <a:rPr lang="en-US" dirty="0" err="1"/>
              <a:t>rr</a:t>
            </a:r>
            <a:r>
              <a:rPr lang="en-US" dirty="0"/>
              <a:t>, 5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PrintHex</a:t>
            </a:r>
            <a:r>
              <a:rPr lang="en-US" dirty="0"/>
              <a:t> x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PrintHex</a:t>
            </a:r>
            <a:r>
              <a:rPr lang="en-US" dirty="0"/>
              <a:t> y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PrintHex</a:t>
            </a:r>
            <a:r>
              <a:rPr lang="en-US" dirty="0"/>
              <a:t> r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PrintHex</a:t>
            </a:r>
            <a:r>
              <a:rPr lang="en-US" dirty="0"/>
              <a:t> xx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PrintHex</a:t>
            </a:r>
            <a:r>
              <a:rPr lang="en-US" dirty="0"/>
              <a:t> </a:t>
            </a:r>
            <a:r>
              <a:rPr lang="en-US" dirty="0" err="1"/>
              <a:t>rr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5406</TotalTime>
  <Words>801</Words>
  <Application>Microsoft Office PowerPoint</Application>
  <PresentationFormat>Widescreen</PresentationFormat>
  <Paragraphs>137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DaunPenh</vt:lpstr>
      <vt:lpstr>Wingdings</vt:lpstr>
      <vt:lpstr>Parallax</vt:lpstr>
      <vt:lpstr>ជំពូកទី ២  Microprocessor X86 Assembly Language</vt:lpstr>
      <vt:lpstr>1.ដូចម្តេចដែលហៅថាភាសារ asm ? គេប្រើវាសម្រាប់ធ្វើអ្វី? </vt:lpstr>
      <vt:lpstr>2.ដូចម្តេចដែលហៅថា (a). Mnemomic, (b).Assembler (c).Invoke, (d).data type, (e). រៀបឈ្មោះ Register នៃ CPU 8086  និងពីមុខងារវា។  </vt:lpstr>
      <vt:lpstr>PowerPoint Presentation</vt:lpstr>
      <vt:lpstr>3.ចូរសរសេរប្រូក្រាមដើម្បី :    (a). Sum = 1+ 4 + 7+ ….    (b).រកមធ្យមភាគនៃមុខវិជ្ជា Fundamental, Math, Electronic, English   </vt:lpstr>
      <vt:lpstr>PowerPoint Presentation</vt:lpstr>
      <vt:lpstr>4. ចូរសរសេរប្រូក្រាមដើម្បី :     a. sum=1+3+5+...+2n-1 </vt:lpstr>
      <vt:lpstr>PowerPoint Presentation</vt:lpstr>
      <vt:lpstr>6. Write a program to adds 5 byte number:12h, 15h, 25h, 1Fh, 2B </vt:lpstr>
      <vt:lpstr>10. គេមានផ្នែកនៃ Program ដូចខាងក្រោម​ និងមាន CS=07000h , IP =100h :  Mov Al, 34h  Mov Dl, 78h  Add al, dl  a. រកតំលៃ Machine code ប្រើ Emulator 8086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ជំពូកទី ២  Microprocessor X86 Assembly Language</dc:title>
  <dc:creator>Chriv Vichea</dc:creator>
  <cp:lastModifiedBy>Acer</cp:lastModifiedBy>
  <cp:revision>16</cp:revision>
  <dcterms:created xsi:type="dcterms:W3CDTF">2021-02-07T17:27:24Z</dcterms:created>
  <dcterms:modified xsi:type="dcterms:W3CDTF">2021-02-15T14:20:26Z</dcterms:modified>
</cp:coreProperties>
</file>