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4" r:id="rId1"/>
  </p:sldMasterIdLst>
  <p:notesMasterIdLst>
    <p:notesMasterId r:id="rId24"/>
  </p:notesMasterIdLst>
  <p:sldIdLst>
    <p:sldId id="256" r:id="rId2"/>
    <p:sldId id="291" r:id="rId3"/>
    <p:sldId id="292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97" r:id="rId12"/>
    <p:sldId id="270" r:id="rId13"/>
    <p:sldId id="298" r:id="rId14"/>
    <p:sldId id="299" r:id="rId15"/>
    <p:sldId id="301" r:id="rId16"/>
    <p:sldId id="300" r:id="rId17"/>
    <p:sldId id="278" r:id="rId18"/>
    <p:sldId id="287" r:id="rId19"/>
    <p:sldId id="288" r:id="rId20"/>
    <p:sldId id="289" r:id="rId21"/>
    <p:sldId id="290" r:id="rId22"/>
    <p:sldId id="282" r:id="rId23"/>
  </p:sldIdLst>
  <p:sldSz cx="9144000" cy="5143500" type="screen16x9"/>
  <p:notesSz cx="6858000" cy="9144000"/>
  <p:embeddedFontLst>
    <p:embeddedFont>
      <p:font typeface="Khmer OS" panose="02000500000000020004" pitchFamily="2" charset="77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Khmer"/>
      <p:regular r:id="rId33"/>
      <p:bold r:id="rId34"/>
    </p:embeddedFont>
    <p:embeddedFont>
      <p:font typeface="Garamond" panose="02020404030301010803" pitchFamily="18" charset="0"/>
      <p:regular r:id="rId35"/>
      <p:bold r:id="rId36"/>
      <p:italic r:id="rId37"/>
    </p:embeddedFont>
    <p:embeddedFont>
      <p:font typeface="Ang DaunKeo" panose="020B0503020102020204"/>
      <p:regular r:id="rId38"/>
    </p:embeddedFont>
    <p:embeddedFont>
      <p:font typeface="Khmer OS Siemreap" panose="02000500000000020004" pitchFamily="2" charset="77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>
      <p:cViewPr>
        <p:scale>
          <a:sx n="135" d="100"/>
          <a:sy n="135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1211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11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e7eeb1a1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e7eeb1a1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7423c04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e7423c04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37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7423c04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7423c04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9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6ab2c20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6ab2c20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68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eb8f7dd7d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eb8f7dd7d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19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eb8f7dd7d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eb8f7dd7d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10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eb8f7dd7d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eb8f7dd7d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18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ec5cb12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ec5cb12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05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eb8f7dd7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eb8f7dd7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21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341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28974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905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009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70328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084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64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115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6156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3823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0928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292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26498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12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731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210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32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7349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4D31-43A5-475A-80CF-332C9F6DCF35}" type="datetimeFigureOut">
              <a:rPr lang="en-US" smtClean="0"/>
              <a:t>7/25/21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30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</p:sldLayoutIdLst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97" y="530175"/>
            <a:ext cx="997953" cy="10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2205000" y="530175"/>
            <a:ext cx="49713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Khmer"/>
                <a:ea typeface="Khmer"/>
                <a:cs typeface="Khmer"/>
                <a:sym typeface="Khmer"/>
              </a:rPr>
              <a:t>សកលវិទ្យាល័យភូមិន្ទភ្នំពេញ</a:t>
            </a:r>
            <a:endParaRPr sz="2200" b="1">
              <a:latin typeface="Khmer"/>
              <a:ea typeface="Khmer"/>
              <a:cs typeface="Khmer"/>
              <a:sym typeface="Khm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Royal University of Phnom Penh</a:t>
            </a:r>
            <a:r>
              <a:rPr lang="en" sz="2400" b="1"/>
              <a:t> </a:t>
            </a:r>
            <a:endParaRPr sz="2400" b="1"/>
          </a:p>
        </p:txBody>
      </p:sp>
      <p:sp>
        <p:nvSpPr>
          <p:cNvPr id="130" name="Google Shape;130;p13"/>
          <p:cNvSpPr txBox="1"/>
          <p:nvPr/>
        </p:nvSpPr>
        <p:spPr>
          <a:xfrm>
            <a:off x="238571" y="2063954"/>
            <a:ext cx="8742300" cy="80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Calculator</a:t>
            </a:r>
          </a:p>
        </p:txBody>
      </p:sp>
      <p:sp>
        <p:nvSpPr>
          <p:cNvPr id="131" name="Google Shape;131;p13"/>
          <p:cNvSpPr txBox="1"/>
          <p:nvPr/>
        </p:nvSpPr>
        <p:spPr>
          <a:xfrm>
            <a:off x="489238" y="3024209"/>
            <a:ext cx="3122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: M3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: Ouk Polyvann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6100751" y="3024209"/>
            <a:ext cx="2560364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Group 3 Member</a:t>
            </a:r>
            <a:endParaRPr sz="1600" b="1" dirty="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Chriv Sokuntepy     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Mi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Seyla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Chhun Menghong  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Thy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Lyhour</a:t>
            </a:r>
            <a:br>
              <a:rPr lang="en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Corn Daveat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731" y="735981"/>
            <a:ext cx="3336538" cy="564996"/>
          </a:xfrm>
        </p:spPr>
        <p:txBody>
          <a:bodyPr>
            <a:noAutofit/>
          </a:bodyPr>
          <a:lstStyle/>
          <a:p>
            <a:r>
              <a:rPr lang="km-KH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របៀបបង្កើត</a:t>
            </a:r>
            <a:r>
              <a:rPr lang="en-US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Project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69" y="1402080"/>
            <a:ext cx="3882390" cy="328421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ដំបូងយើង​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select New Project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ហើយឈ្មោះ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project</a:t>
            </a: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ចូល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select Next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Create a schematic from the selected template </a:t>
            </a: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យើងប្រើ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default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select Next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ជ្រើសយក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Do not create a PCB layout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select Next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ជ្រើសយក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No Firmware Project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select Next</a:t>
            </a:r>
            <a:endParaRPr lang="km-KH" sz="1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បន្ទាប់មក 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select </a:t>
            </a:r>
            <a:r>
              <a:rPr lang="km-KH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លើពាក្យ</a:t>
            </a:r>
            <a:r>
              <a:rPr lang="en-US" sz="1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Finish </a:t>
            </a:r>
          </a:p>
          <a:p>
            <a:pPr marL="146050" indent="0">
              <a:buNone/>
            </a:pPr>
            <a:endParaRPr lang="en-US" sz="1400" dirty="0">
              <a:latin typeface="Ang DaunKeo" panose="020B0503020102020204" pitchFamily="34" charset="0"/>
              <a:cs typeface="Ang DaunKeo" panose="020B0503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3A5F4-EACF-4B53-B642-0262B3E3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59" y="1455311"/>
            <a:ext cx="4089973" cy="28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2171" y="696026"/>
            <a:ext cx="3228064" cy="652007"/>
          </a:xfrm>
        </p:spPr>
        <p:txBody>
          <a:bodyPr/>
          <a:lstStyle/>
          <a:p>
            <a:r>
              <a:rPr lang="km-KH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របៀបភ្ជាប់ឧបករណ៍</a:t>
            </a:r>
            <a:endParaRPr lang="en-US" b="1" dirty="0">
              <a:solidFill>
                <a:srgbClr val="FFC000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450" y="1828799"/>
            <a:ext cx="3243223" cy="18570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m-KH" sz="14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4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PIN LCD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GIPO7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ទៅ​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RS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នៃ​​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RES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ទៅ​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RW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នៃ​​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CS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E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នៃ​​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GPIO25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ទៅ​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D4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នៃ​​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GPIO24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នៃ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D5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​​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GPIO23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ទៅ​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D6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នៃ​​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LCD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ភ្ចាប់ជើង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GPIO22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D7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នៃ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LCD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B5479-7599-9648-A88E-4DC166F15B4E}"/>
              </a:ext>
            </a:extLst>
          </p:cNvPr>
          <p:cNvSpPr txBox="1"/>
          <p:nvPr/>
        </p:nvSpPr>
        <p:spPr>
          <a:xfrm>
            <a:off x="4703976" y="1828799"/>
            <a:ext cx="2988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m-KH" sz="12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PIN INPUT/OUTPUT </a:t>
            </a:r>
            <a:r>
              <a:rPr lang="km-KH" sz="12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ទៅ</a:t>
            </a:r>
            <a:r>
              <a:rPr lang="en-US" sz="12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Keypad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GPIO5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ទៅ​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Keypad colPin1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GPIO6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Keypad colPin2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GPIO12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Keypad colPin3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GPIO13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 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Keypad colPin4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GPIO4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Keypad </a:t>
            </a:r>
            <a:r>
              <a:rPr lang="en-US" sz="12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rowPinA</a:t>
            </a:r>
            <a:endParaRPr lang="en-US" sz="1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GPIO17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Keypad </a:t>
            </a:r>
            <a:r>
              <a:rPr lang="en-US" sz="12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rowPinB</a:t>
            </a:r>
            <a:endParaRPr lang="en-US" sz="1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GPIO18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Keypad </a:t>
            </a:r>
            <a:r>
              <a:rPr lang="en-US" sz="12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rowPinC</a:t>
            </a:r>
            <a:endParaRPr lang="en-US" sz="12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ភ្ជាប់ជើង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Pin GPIO27 </a:t>
            </a:r>
            <a:r>
              <a:rPr lang="km-KH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ទៅ</a:t>
            </a:r>
            <a:r>
              <a:rPr lang="en-US" sz="1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Keypad </a:t>
            </a:r>
            <a:r>
              <a:rPr lang="en-US" sz="12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rowPinD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659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1075581" y="1841087"/>
            <a:ext cx="6849000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algn="ctr">
              <a:lnSpc>
                <a:spcPct val="95000"/>
              </a:lnSpc>
            </a:pPr>
            <a:r>
              <a:rPr lang="km-KH" sz="4200" b="1" dirty="0">
                <a:solidFill>
                  <a:srgbClr val="BF9000"/>
                </a:solidFill>
                <a:latin typeface="Khmer OS Siemreap" panose="02000500000000020004" pitchFamily="2" charset="0"/>
                <a:ea typeface="Calibri"/>
                <a:cs typeface="Khmer OS Siemreap" panose="02000500000000020004" pitchFamily="2" charset="0"/>
                <a:sym typeface="Calibri"/>
              </a:rPr>
              <a:t>កូដនិងដំណើរការ</a:t>
            </a:r>
            <a:br>
              <a:rPr lang="km-KH" sz="4200" b="1" dirty="0">
                <a:solidFill>
                  <a:srgbClr val="BF9000"/>
                </a:solidFill>
                <a:latin typeface="Khmer OS Siemreap" panose="02000500000000020004" pitchFamily="2" charset="0"/>
                <a:ea typeface="Calibri"/>
                <a:cs typeface="Khmer OS Siemreap" panose="02000500000000020004" pitchFamily="2" charset="0"/>
                <a:sym typeface="Calibri"/>
              </a:rPr>
            </a:br>
            <a:endParaRPr sz="4200" b="1" dirty="0">
              <a:solidFill>
                <a:srgbClr val="BF9000"/>
              </a:solidFill>
              <a:latin typeface="Khmer OS Siemreap" panose="02000500000000020004" pitchFamily="2" charset="0"/>
              <a:ea typeface="Calibri"/>
              <a:cs typeface="Khmer OS Siemreap" panose="02000500000000020004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7B7F46-1AE7-486B-861E-509B4CAA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419" y="472440"/>
            <a:ext cx="3607578" cy="4404360"/>
          </a:xfrm>
        </p:spPr>
        <p:txBody>
          <a:bodyPr>
            <a:normAutofit fontScale="47500" lnSpcReduction="20000"/>
          </a:bodyPr>
          <a:lstStyle/>
          <a:p>
            <a:pPr marL="146050" indent="0">
              <a:buNone/>
            </a:pP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ហៅ</a:t>
            </a:r>
            <a:r>
              <a:rPr lang="en-US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​ Library​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មកប្រើ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from lcd import lcd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import time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import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RPi.GPIO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as GPIO</a:t>
            </a:r>
          </a:p>
          <a:p>
            <a:pPr marL="146050" indent="0">
              <a:buNone/>
            </a:pPr>
            <a:endParaRPr lang="en-US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្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រ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ក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ា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ស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ថ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េរសំរាប</a:t>
            </a:r>
            <a:r>
              <a:rPr lang="en-US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់ LCD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LCD_RS = 7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LCD_E  = 8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LCD_D4 = 25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LCD_D5 = 24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LCD_D6 = 23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LCD_D7 = 22</a:t>
            </a:r>
          </a:p>
          <a:p>
            <a:pPr marL="146050" indent="0">
              <a:buNone/>
            </a:pPr>
            <a:b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en-US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Def main 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ជ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ា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ច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ំណុចច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ា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់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ផ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្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ត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ើ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ម</a:t>
            </a:r>
            <a:r>
              <a:rPr lang="en-US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Program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def main():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ចាប់ផ្តើមតម្លៃអោយ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ថ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េ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រMATRIX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ទ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ៅ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ត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ា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ម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អក្សរនៅលើKeypad</a:t>
            </a:r>
            <a:endParaRPr lang="en-US" dirty="0">
              <a:solidFill>
                <a:srgbClr val="FF0000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MATRIX = [	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	['7','8','9','/’],</a:t>
            </a:r>
          </a:p>
          <a:p>
            <a:pPr marL="146050" indent="0">
              <a:buNone/>
            </a:pPr>
            <a:endParaRPr lang="en-US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	['4','5','6','*’],</a:t>
            </a:r>
          </a:p>
          <a:p>
            <a:pPr marL="146050" indent="0">
              <a:buNone/>
            </a:pPr>
            <a:endParaRPr lang="en-US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	['1','2','3','-’],</a:t>
            </a:r>
          </a:p>
          <a:p>
            <a:pPr marL="146050" indent="0">
              <a:buNone/>
            </a:pPr>
            <a:endParaRPr lang="en-US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	['C','0','=',’+’]	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]</a:t>
            </a:r>
          </a:p>
          <a:p>
            <a:pPr marL="146050" indent="0">
              <a:buNone/>
            </a:pPr>
            <a:endParaRPr lang="en-US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ប្រកាសអថេរសំរាប</a:t>
            </a:r>
            <a:r>
              <a:rPr lang="en-US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់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</a:t>
            </a:r>
            <a:r>
              <a:rPr lang="en-US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្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រ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ើ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ជ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ា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ម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ួ</a:t>
            </a:r>
            <a:r>
              <a:rPr lang="km-KH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យ</a:t>
            </a:r>
            <a:r>
              <a:rPr lang="en-US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និងKeypad</a:t>
            </a:r>
            <a:endParaRPr lang="en-US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Number=['1','2','3','4','5','6','7','8','9','0’]</a:t>
            </a:r>
          </a:p>
          <a:p>
            <a:pPr marL="146050" indent="0">
              <a:buNone/>
            </a:pPr>
            <a:endParaRPr lang="en-US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Operator=['+','-','*','/’]</a:t>
            </a:r>
          </a:p>
          <a:p>
            <a:pPr marL="146050" indent="0">
              <a:buNone/>
            </a:pPr>
            <a:endParaRPr lang="en-US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ROW = [4, 17, 18, 27]</a:t>
            </a:r>
          </a:p>
          <a:p>
            <a:pPr marL="146050" indent="0">
              <a:buNone/>
            </a:pPr>
            <a:endParaRPr lang="en-US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COL = [5, 6, 12, 13]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5053A5-CA8D-4303-A48E-8D36E16F89F9}"/>
              </a:ext>
            </a:extLst>
          </p:cNvPr>
          <p:cNvSpPr/>
          <p:nvPr/>
        </p:nvSpPr>
        <p:spPr>
          <a:xfrm>
            <a:off x="4534292" y="504795"/>
            <a:ext cx="3535052" cy="21698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46050" indent="0">
              <a:buNone/>
            </a:pP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ង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្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កើតObject</a:t>
            </a:r>
            <a:r>
              <a:rPr lang="en-US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LCD 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ជាមួយParameterទៅតាមជើងPIN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រ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ស</a:t>
            </a:r>
            <a:r>
              <a:rPr lang="en-US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់ LCD</a:t>
            </a:r>
          </a:p>
          <a:p>
            <a:pPr marL="146050" indent="0">
              <a:buNone/>
            </a:pPr>
            <a:r>
              <a:rPr lang="en-US" sz="900" dirty="0" err="1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Lcd</a:t>
            </a:r>
            <a:r>
              <a:rPr lang="en-US" sz="900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= lcd(LCD_RS, LCD_E, LCD_D4, LCD_D5,LCD_D6,LCD_D7)</a:t>
            </a:r>
          </a:p>
          <a:p>
            <a:pPr marL="146050" indent="0">
              <a:buNone/>
            </a:pPr>
            <a:endParaRPr lang="en-US" sz="900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បង្ហាញ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ក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្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សរទៅលើ</a:t>
            </a:r>
            <a:r>
              <a:rPr lang="en-US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​LCD</a:t>
            </a:r>
          </a:p>
          <a:p>
            <a:pPr marL="146050" indent="0">
              <a:buNone/>
            </a:pPr>
            <a:r>
              <a:rPr lang="en-US" sz="900" dirty="0" err="1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Lcd.print</a:t>
            </a:r>
            <a:r>
              <a:rPr lang="en-US" sz="900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("Simple Raspberry",1)</a:t>
            </a:r>
          </a:p>
          <a:p>
            <a:pPr marL="146050" indent="0">
              <a:buNone/>
            </a:pPr>
            <a:r>
              <a:rPr lang="en-US" sz="900" dirty="0" err="1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Lcd.print</a:t>
            </a:r>
            <a:r>
              <a:rPr lang="en-US" sz="900" dirty="0">
                <a:solidFill>
                  <a:schemeClr val="tx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("Pressed any keys",2)</a:t>
            </a:r>
          </a:p>
          <a:p>
            <a:pPr marL="146050" indent="0">
              <a:buNone/>
            </a:pPr>
            <a:endParaRPr lang="en-US" sz="900" dirty="0">
              <a:solidFill>
                <a:schemeClr val="tx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ចាប់ផ្តើម</a:t>
            </a:r>
            <a:r>
              <a:rPr lang="en-US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Loop 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ស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ំ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រ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ាប់ជួរឈរ</a:t>
            </a:r>
            <a:r>
              <a:rPr lang="en-US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ន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ៃ</a:t>
            </a:r>
            <a:r>
              <a:rPr lang="en-US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​Keypad</a:t>
            </a:r>
          </a:p>
          <a:p>
            <a:pPr marL="146050" indent="0">
              <a:buNone/>
            </a:pP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for j in range(4):</a:t>
            </a:r>
          </a:p>
          <a:p>
            <a:pPr marL="146050" indent="0">
              <a:buNone/>
            </a:pP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GPIO.setup</a:t>
            </a: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(COL[j], GPIO.OUT)</a:t>
            </a:r>
          </a:p>
          <a:p>
            <a:pPr marL="146050" indent="0">
              <a:buNone/>
            </a:pP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GPIO.output</a:t>
            </a: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(COL[j], 1)</a:t>
            </a:r>
          </a:p>
          <a:p>
            <a:pPr marL="146050" indent="0">
              <a:buNone/>
            </a:pP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ចាប់ផ្តើម</a:t>
            </a:r>
            <a:r>
              <a:rPr lang="en-US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Loop 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ស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ំ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រ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ាប់ជួរ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ដ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េ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ក</a:t>
            </a:r>
            <a:r>
              <a:rPr lang="en-US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km-KH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ន</a:t>
            </a:r>
            <a:r>
              <a:rPr lang="en-US" sz="900" dirty="0" err="1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ៃ</a:t>
            </a:r>
            <a:r>
              <a:rPr lang="en-US" sz="900" dirty="0">
                <a:solidFill>
                  <a:srgbClr val="FF0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​Keypad</a:t>
            </a:r>
            <a:endParaRPr lang="en-US" sz="9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for </a:t>
            </a:r>
            <a:r>
              <a:rPr lang="en-US" sz="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i</a:t>
            </a: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in range(4):</a:t>
            </a:r>
          </a:p>
          <a:p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GPIO.setup</a:t>
            </a: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(ROW[</a:t>
            </a:r>
            <a:r>
              <a:rPr lang="en-US" sz="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i</a:t>
            </a: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], GPIO.IN,   </a:t>
            </a:r>
            <a:b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9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pull_up_down</a:t>
            </a:r>
            <a:r>
              <a:rPr lang="en-US" sz="9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=GPIO.PUD_UP)</a:t>
            </a:r>
          </a:p>
        </p:txBody>
      </p:sp>
    </p:spTree>
    <p:extLst>
      <p:ext uri="{BB962C8B-B14F-4D97-AF65-F5344CB8AC3E}">
        <p14:creationId xmlns:p14="http://schemas.microsoft.com/office/powerpoint/2010/main" val="20396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137B40-FB30-4979-8133-141F81AAB55E}"/>
              </a:ext>
            </a:extLst>
          </p:cNvPr>
          <p:cNvSpPr txBox="1"/>
          <p:nvPr/>
        </p:nvSpPr>
        <p:spPr>
          <a:xfrm>
            <a:off x="587647" y="708828"/>
            <a:ext cx="4493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Try 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ជាBlock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អ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ន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ុ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ញ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្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ញ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ា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ត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អ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ោ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យ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យ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ើ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ងTest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ស</a:t>
            </a:r>
            <a:r>
              <a:rPr lang="en-US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្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វ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ែងរកError</a:t>
            </a:r>
            <a:endParaRPr lang="en-US" sz="1050" dirty="0">
              <a:solidFill>
                <a:srgbClr val="FF0000"/>
              </a:solidFill>
              <a:latin typeface="Khmer OS Siemreap" panose="02000500000000020004" pitchFamily="2" charset="77"/>
              <a:cs typeface="Khmer OS Siemreap" panose="02000500000000020004" pitchFamily="2" charset="77"/>
            </a:endParaRP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try: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ចាប់ផ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្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ត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ើ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ម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ត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ម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្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ល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ៃ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អ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ោ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យ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អ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ថ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េ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រ</a:t>
            </a:r>
            <a:endParaRPr lang="en-US" sz="1050" dirty="0">
              <a:solidFill>
                <a:srgbClr val="FF0000"/>
              </a:solidFill>
              <a:latin typeface="Khmer OS Siemreap" panose="02000500000000020004" pitchFamily="2" charset="77"/>
              <a:cs typeface="Khmer OS Siemreap" panose="02000500000000020004" pitchFamily="2" charset="77"/>
            </a:endParaRP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Check=0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</a:t>
            </a:r>
            <a:r>
              <a:rPr lang="en-US" sz="105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valOnePresent</a:t>
            </a:r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=0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</a:t>
            </a:r>
            <a:r>
              <a:rPr lang="en-US" sz="105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Num</a:t>
            </a:r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=0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Temp=0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while True: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      for </a:t>
            </a:r>
            <a:r>
              <a:rPr lang="en-US" sz="105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i</a:t>
            </a:r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in range(4):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          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កំណ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ត</a:t>
            </a:r>
            <a:r>
              <a:rPr lang="en-US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់ Low 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អ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ោ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យ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PINនៅលើRPIដែល</a:t>
            </a:r>
            <a:r>
              <a:rPr lang="km-KH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ភ</a:t>
            </a:r>
            <a:r>
              <a:rPr lang="en-US" sz="105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្</a:t>
            </a:r>
            <a:r>
              <a:rPr lang="en-US" sz="105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ជាប់ជាមួយជួរឈរKeypad</a:t>
            </a:r>
            <a:endParaRPr lang="en-US" sz="1050" dirty="0">
              <a:solidFill>
                <a:srgbClr val="FF0000"/>
              </a:solidFill>
              <a:latin typeface="Khmer OS Siemreap" panose="02000500000000020004" pitchFamily="2" charset="77"/>
              <a:cs typeface="Khmer OS Siemreap" panose="02000500000000020004" pitchFamily="2" charset="77"/>
            </a:endParaRP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          </a:t>
            </a:r>
            <a:r>
              <a:rPr lang="en-US" sz="105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GPIO.output</a:t>
            </a:r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(COL[</a:t>
            </a:r>
            <a:r>
              <a:rPr lang="en-US" sz="105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i</a:t>
            </a:r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], 0)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​​​​​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​​​​​​             for j in range(4):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          if (</a:t>
            </a:r>
            <a:r>
              <a:rPr lang="en-US" sz="105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GPIO.input</a:t>
            </a:r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(ROW[j]) == 0):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Input=MATRIX[j][</a:t>
            </a:r>
            <a:r>
              <a:rPr lang="en-US" sz="105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i</a:t>
            </a:r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]</a:t>
            </a:r>
          </a:p>
          <a:p>
            <a:endParaRPr lang="en-US" sz="1050" dirty="0">
              <a:latin typeface="Khmer OS Siemreap" panose="02000500000000020004" pitchFamily="2" charset="77"/>
              <a:cs typeface="Khmer OS Siemreap" panose="02000500000000020004" pitchFamily="2" charset="77"/>
            </a:endParaRP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if Check==1: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   Temp=0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	   </a:t>
            </a:r>
            <a:r>
              <a:rPr lang="en-US" sz="105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Num</a:t>
            </a:r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=0	</a:t>
            </a:r>
          </a:p>
          <a:p>
            <a:r>
              <a:rPr lang="en-US" sz="105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74AF6-8363-4B16-9993-06A7E6A4F582}"/>
              </a:ext>
            </a:extLst>
          </p:cNvPr>
          <p:cNvSpPr txBox="1"/>
          <p:nvPr/>
        </p:nvSpPr>
        <p:spPr>
          <a:xfrm>
            <a:off x="4920793" y="603315"/>
            <a:ext cx="36481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​​​​​​          	Op=” 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កំណត់តម្លៃទទេ</a:t>
            </a:r>
            <a:endParaRPr lang="en-US" sz="1000" dirty="0">
              <a:latin typeface="Khmer OS Siemreap" panose="02000500000000020004" pitchFamily="2" charset="77"/>
              <a:cs typeface="Khmer OS Siemreap" panose="02000500000000020004" pitchFamily="2" charset="77"/>
            </a:endParaRP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Lcd.print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("",1)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Lcd.print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("",2)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Check=0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valOnePresent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=0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for k in range(10):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if Input==Number[k]: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Num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=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Num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*10+int(Input)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if 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valOnePresent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==1: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Lcd.print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str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Num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),2)</a:t>
            </a:r>
            <a:b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</a:br>
            <a:endParaRPr lang="en-US" sz="1000" dirty="0">
              <a:latin typeface="Khmer OS Siemreap" panose="02000500000000020004" pitchFamily="2" charset="77"/>
              <a:cs typeface="Khmer OS Siemreap" panose="02000500000000020004" pitchFamily="2" charset="77"/>
            </a:endParaRP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        </a:t>
            </a:r>
            <a:r>
              <a:rPr lang="km-KH" sz="100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ផ</a:t>
            </a:r>
            <a:r>
              <a:rPr lang="en-US" sz="100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្</a:t>
            </a:r>
            <a:r>
              <a:rPr lang="km-KH" sz="100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ទ</a:t>
            </a:r>
            <a:r>
              <a:rPr lang="en-US" sz="100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ុ</a:t>
            </a:r>
            <a:r>
              <a:rPr lang="km-KH" sz="100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យ</a:t>
            </a:r>
            <a:r>
              <a:rPr lang="en-US" sz="100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ម</a:t>
            </a:r>
            <a:r>
              <a:rPr lang="km-KH" sz="100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ក</a:t>
            </a:r>
            <a:r>
              <a:rPr lang="en-US" sz="100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វ</a:t>
            </a:r>
            <a:r>
              <a:rPr lang="km-KH" sz="1000" dirty="0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ិ</a:t>
            </a:r>
            <a:r>
              <a:rPr lang="en-US" sz="1000" dirty="0" err="1">
                <a:solidFill>
                  <a:srgbClr val="FF0000"/>
                </a:solidFill>
                <a:latin typeface="Khmer OS Siemreap" panose="02000500000000020004" pitchFamily="2" charset="77"/>
                <a:cs typeface="Khmer OS Siemreap" panose="02000500000000020004" pitchFamily="2" charset="77"/>
              </a:rPr>
              <a:t>ញ</a:t>
            </a:r>
            <a:b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</a:b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              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elif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valOnePresent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==0:		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Lcd.print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str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Num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),1)</a:t>
            </a:r>
          </a:p>
          <a:p>
            <a:endParaRPr lang="en-US" sz="1000" dirty="0">
              <a:latin typeface="Khmer OS Siemreap" panose="02000500000000020004" pitchFamily="2" charset="77"/>
              <a:cs typeface="Khmer OS Siemreap" panose="02000500000000020004" pitchFamily="2" charset="77"/>
            </a:endParaRP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if (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valOnePresent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==0):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       for k in range(4):		if (Input==Operator[k]):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       Op=Operator[k]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       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Lcd.print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str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Num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)+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str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(Input),1)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       Temp=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Num</a:t>
            </a:r>
            <a:endParaRPr lang="en-US" sz="1000" dirty="0">
              <a:latin typeface="Khmer OS Siemreap" panose="02000500000000020004" pitchFamily="2" charset="77"/>
              <a:cs typeface="Khmer OS Siemreap" panose="02000500000000020004" pitchFamily="2" charset="77"/>
            </a:endParaRP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       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Num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=0</a:t>
            </a:r>
          </a:p>
          <a:p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	       </a:t>
            </a:r>
            <a:r>
              <a:rPr lang="en-US" sz="1000"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valOnePresent</a:t>
            </a:r>
            <a:r>
              <a:rPr lang="en-US" sz="1000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=1</a:t>
            </a:r>
          </a:p>
          <a:p>
            <a:endParaRPr lang="en-US" sz="1000" dirty="0">
              <a:latin typeface="Khmer OS Siemreap" panose="02000500000000020004" pitchFamily="2" charset="77"/>
              <a:cs typeface="Khmer OS Siemreap" panose="02000500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145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40ADD-CEFA-2840-B578-D3046471E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1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E9159B7-1BB2-4EA9-9C06-A2A86C91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215" y="562617"/>
            <a:ext cx="4061075" cy="3856626"/>
          </a:xfrm>
        </p:spPr>
        <p:txBody>
          <a:bodyPr>
            <a:noAutofit/>
          </a:bodyPr>
          <a:lstStyle/>
          <a:p>
            <a:pPr marL="146050" indent="0">
              <a:buNone/>
            </a:pPr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if Input​​​​​​ == '=‘:</a:t>
            </a:r>
            <a:b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if Op == '+':					</a:t>
            </a: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Temp=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Temp+Num</a:t>
            </a:r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elif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Op=='-’:</a:t>
            </a: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Temp=Temp-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Num</a:t>
            </a:r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elif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Op=='*’:</a:t>
            </a: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Temp=Temp*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Num</a:t>
            </a:r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elif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Op=='/’:</a:t>
            </a:r>
          </a:p>
          <a:p>
            <a:pPr marL="146050" indent="0">
              <a:buNone/>
            </a:pPr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Temp=Temp/Num</a:t>
            </a:r>
          </a:p>
          <a:p>
            <a:pPr marL="146050" indent="0">
              <a:buNone/>
            </a:pPr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Lcd.print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("Result:",1)</a:t>
            </a:r>
          </a:p>
          <a:p>
            <a:pPr marL="146050" indent="0">
              <a:buNone/>
            </a:pPr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Lcd.print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(str(Temp),2)</a:t>
            </a:r>
          </a:p>
          <a:p>
            <a:pPr marL="146050" indent="0">
              <a:buNone/>
            </a:pPr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146050" indent="0">
              <a:buNone/>
            </a:pP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Check=1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B1990-2663-44D8-B1E9-CFE16A762008}"/>
              </a:ext>
            </a:extLst>
          </p:cNvPr>
          <p:cNvSpPr/>
          <p:nvPr/>
        </p:nvSpPr>
        <p:spPr>
          <a:xfrm>
            <a:off x="4695290" y="562617"/>
            <a:ext cx="3892529" cy="398570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if Input=='C’:</a:t>
            </a: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Temp=0</a:t>
            </a: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Num=0</a:t>
            </a:r>
          </a:p>
          <a:p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Op="“</a:t>
            </a:r>
          </a:p>
          <a:p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valOnePresent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=0</a:t>
            </a:r>
          </a:p>
          <a:p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Check=0</a:t>
            </a:r>
          </a:p>
          <a:p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Lcd.print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("",1)</a:t>
            </a: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Lcd.print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("",2)</a:t>
            </a:r>
          </a:p>
          <a:p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while 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GPIO.input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(ROW[j]) == 0:</a:t>
            </a:r>
          </a:p>
          <a:p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Pass</a:t>
            </a:r>
          </a:p>
          <a:p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GPIO.output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(COL[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i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], 1)</a:t>
            </a:r>
          </a:p>
          <a:p>
            <a:endParaRPr lang="en-US" sz="11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except:</a:t>
            </a: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print(9)</a:t>
            </a: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</a:t>
            </a:r>
          </a:p>
          <a:p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</a:t>
            </a:r>
            <a:r>
              <a:rPr lang="en-US" sz="1100" dirty="0" err="1">
                <a:latin typeface="Khmer OS Siemreap" panose="02000500000000020004" pitchFamily="2" charset="0"/>
                <a:cs typeface="Khmer OS Siemreap" panose="02000500000000020004" pitchFamily="2" charset="0"/>
              </a:rPr>
              <a:t>GPIO.cleanup</a:t>
            </a:r>
            <a:r>
              <a:rPr lang="en-US" sz="11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086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819150" y="2108451"/>
            <a:ext cx="7505700" cy="15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m-KH" sz="5100" b="1" dirty="0">
                <a:solidFill>
                  <a:srgbClr val="BF9000"/>
                </a:solidFill>
              </a:rPr>
              <a:t>លទ្ធផល</a:t>
            </a:r>
            <a:br>
              <a:rPr lang="km-KH" sz="5100" b="1" dirty="0">
                <a:solidFill>
                  <a:srgbClr val="BF9000"/>
                </a:solidFill>
              </a:rPr>
            </a:br>
            <a:endParaRPr sz="5100" b="1" dirty="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0464" y="695315"/>
            <a:ext cx="23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b="1" dirty="0"/>
              <a:t>បូកពីរចំនួន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99B73-FA00-4FE1-AF7F-6BD85FEBD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45" t="3672" r="17546" b="15035"/>
          <a:stretch/>
        </p:blipFill>
        <p:spPr>
          <a:xfrm>
            <a:off x="824392" y="1505965"/>
            <a:ext cx="3657600" cy="2571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2B0A1B-7BC5-403C-BFA9-8A5FEBF3A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35684"/>
            <a:ext cx="2817981" cy="33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2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340" y="677168"/>
            <a:ext cx="23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b="1" dirty="0"/>
              <a:t>ដកពីរចំនួន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9E849-C7E6-4005-80D8-FCCE6473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01" y="1122419"/>
            <a:ext cx="4444530" cy="3237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F1D1C-5258-4008-9D5B-C329153F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366" y="1064464"/>
            <a:ext cx="2331026" cy="33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2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4450" y="655679"/>
            <a:ext cx="7415100" cy="605100"/>
          </a:xfrm>
        </p:spPr>
        <p:txBody>
          <a:bodyPr>
            <a:normAutofit lnSpcReduction="10000"/>
          </a:bodyPr>
          <a:lstStyle/>
          <a:p>
            <a:r>
              <a:rPr lang="km-KH" dirty="0">
                <a:latin typeface="Ang DaunKeo" panose="020B0503020102020204" pitchFamily="34" charset="0"/>
                <a:cs typeface="Ang DaunKeo" panose="020B0503020102020204" pitchFamily="34" charset="0"/>
              </a:rPr>
              <a:t>				</a:t>
            </a:r>
            <a:r>
              <a:rPr lang="km-KH" sz="30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	</a:t>
            </a:r>
            <a:r>
              <a:rPr lang="km-KH" sz="30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	មាតិកា</a:t>
            </a:r>
            <a:endParaRPr lang="en-US" sz="3000" b="1" dirty="0">
              <a:solidFill>
                <a:srgbClr val="FFC000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759206" y="1125869"/>
            <a:ext cx="7415100" cy="60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marL="457200" lvl="0" indent="-22860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/>
              </a:solidFill>
              <a:latin typeface="Ang DaunKeo" panose="020B0503020102020204" pitchFamily="34" charset="0"/>
              <a:cs typeface="Ang DaunKeo" panose="020B05030201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31338" y="1898609"/>
            <a:ext cx="7415100" cy="28216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 fontScale="25000" lnSpcReduction="20000"/>
          </a:bodyPr>
          <a:lstStyle>
            <a:lvl1pPr marL="457200" lvl="0" indent="-22860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0000"/>
              </a:lnSpc>
            </a:pPr>
            <a:r>
              <a:rPr lang="km-KH" dirty="0">
                <a:latin typeface="Ang DaunKeo" panose="020B0503020102020204" pitchFamily="34" charset="0"/>
                <a:cs typeface="Ang DaunKeo" panose="020B0503020102020204" pitchFamily="34" charset="0"/>
              </a:rPr>
              <a:t>	</a:t>
            </a:r>
            <a:endParaRPr lang="km-KH" sz="5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14350" indent="-285750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km-KH" sz="5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សេចក្ដីផ្ដើម</a:t>
            </a:r>
            <a:endParaRPr lang="en-US" sz="5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14350" indent="-285750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km-KH" sz="5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សមាសភាព</a:t>
            </a:r>
          </a:p>
          <a:p>
            <a:pPr marL="514350" indent="-285750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km-KH" sz="5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និយមន័យ និង មុខងាររបស់សមាសភាព</a:t>
            </a:r>
          </a:p>
          <a:p>
            <a:pPr marL="514350" indent="-285750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km-KH" sz="5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របៀបបង្កើត </a:t>
            </a:r>
            <a:r>
              <a:rPr lang="en-US" sz="5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project</a:t>
            </a:r>
          </a:p>
          <a:p>
            <a:pPr marL="514350" indent="-285750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km-KH" sz="5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របៀបទាញយកឧបករណ៍មកប្រើ</a:t>
            </a:r>
          </a:p>
          <a:p>
            <a:pPr marL="514350" indent="-285750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km-KH" sz="5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របៀបភ្ជាប់ឧបករណ៍ </a:t>
            </a:r>
            <a:r>
              <a:rPr lang="en-US" sz="5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Arduino  to Keypad</a:t>
            </a:r>
          </a:p>
          <a:p>
            <a:pPr marL="514350" indent="-285750">
              <a:lnSpc>
                <a:spcPct val="220000"/>
              </a:lnSpc>
              <a:buFont typeface="Wingdings" panose="05000000000000000000" pitchFamily="2" charset="2"/>
              <a:buChar char="v"/>
            </a:pPr>
            <a:r>
              <a:rPr lang="km-KH" sz="5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ការសរសេរកូដនិងការបង្ហាញលទ្ធផលកូដ</a:t>
            </a:r>
            <a:r>
              <a:rPr lang="en-US" sz="5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</a:p>
          <a:p>
            <a:pPr marL="514350" indent="-285750">
              <a:buFont typeface="Wingdings" panose="05000000000000000000" pitchFamily="2" charset="2"/>
              <a:buChar char="v"/>
            </a:pPr>
            <a:endParaRPr lang="en-US" sz="7200" dirty="0">
              <a:latin typeface="Ang DaunKeo" panose="020B0503020102020204" pitchFamily="34" charset="0"/>
              <a:cs typeface="Ang DaunKeo" panose="020B050302010202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v"/>
            </a:pPr>
            <a:endParaRPr lang="en-US" sz="7200" dirty="0">
              <a:latin typeface="Ang DaunKeo" panose="020B0503020102020204" pitchFamily="34" charset="0"/>
              <a:cs typeface="Ang DaunKeo" panose="020B050302010202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v"/>
            </a:pPr>
            <a:endParaRPr lang="en-US" sz="7200" dirty="0">
              <a:latin typeface="Ang DaunKeo" panose="020B0503020102020204" pitchFamily="34" charset="0"/>
              <a:cs typeface="Ang DaunKeo" panose="020B0503020102020204" pitchFamily="34" charset="0"/>
            </a:endParaRPr>
          </a:p>
          <a:p>
            <a:pPr marL="228600" indent="0"/>
            <a:r>
              <a:rPr lang="en-US" dirty="0">
                <a:solidFill>
                  <a:schemeClr val="accent4"/>
                </a:solidFill>
                <a:latin typeface="Ang DaunKeo" panose="020B0503020102020204" pitchFamily="34" charset="0"/>
                <a:cs typeface="Ang DaunKeo" panose="020B050302010202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9480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5388" y="682435"/>
            <a:ext cx="23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b="1" dirty="0"/>
              <a:t>គុណពីរចំនួន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3C819-5612-4D33-A2E9-F2D3F97D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35" y="1135696"/>
            <a:ext cx="4148480" cy="3325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0338FD-0B37-4FAF-B7BA-6C32D087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863" y="1116015"/>
            <a:ext cx="2992832" cy="33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06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7433" y="637359"/>
            <a:ext cx="236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b="1" dirty="0"/>
              <a:t>ចែកពីរចំនួន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CF37E-D3AD-43F9-9035-3843430A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1" y="1276323"/>
            <a:ext cx="4123791" cy="2981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DB829-AB1C-465C-A8C4-5E602B2B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87" y="1276323"/>
            <a:ext cx="2363056" cy="309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3035850" y="1930800"/>
            <a:ext cx="3072300" cy="12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m-KH" sz="3600" b="1" dirty="0">
                <a:solidFill>
                  <a:srgbClr val="BF9000"/>
                </a:solidFill>
              </a:rPr>
              <a:t>សូមអរគុណ!</a:t>
            </a:r>
            <a:endParaRPr sz="3600" b="1" dirty="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8745" y="1022753"/>
            <a:ext cx="7415100" cy="743414"/>
          </a:xfrm>
        </p:spPr>
        <p:txBody>
          <a:bodyPr>
            <a:normAutofit/>
          </a:bodyPr>
          <a:lstStyle/>
          <a:p>
            <a:pPr algn="ctr"/>
            <a:r>
              <a:rPr lang="km-KH" sz="30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សេចក្ដីផ្ដើម</a:t>
            </a:r>
            <a:endParaRPr lang="en-US" sz="3000" b="1" dirty="0">
              <a:solidFill>
                <a:srgbClr val="FFC000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1219756" y="1916995"/>
            <a:ext cx="6353078" cy="22783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457200" lvl="0" indent="-22860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Calculator </a:t>
            </a: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​​ជាម៉ាស៊ីនគណនាលេខដែលបង្កើតឡើងសម្រាប់ធ្វើប្រមាណវិធី បូក ដក​ គុណ និង​ ចែក។</a:t>
            </a:r>
          </a:p>
          <a:p>
            <a:pPr algn="ctr">
              <a:lnSpc>
                <a:spcPct val="150000"/>
              </a:lnSpc>
            </a:pPr>
            <a:r>
              <a:rPr lang="km-KH" sz="16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ការបង្កើតនេះគឺអាចផ្ដល់ភាពងាយស្រួល ក្នុងគណនាលេខបានលឿននិង​ត្រឹមត្រូវ។ ម៉្យាងវិញទៀតក្នុងវិស័យអប់រំគឺសិស្សានុសិស្សអាចសិក្សាស្វែងយល់ពីការដំឡើងឧបករណ៍ និងដឹងពីការសរសេរកូដ ។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0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44126" y="2033554"/>
            <a:ext cx="16668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BF9000"/>
                </a:solidFill>
                <a:latin typeface="Calibri" panose="020F0502020204030204" pitchFamily="34" charset="0"/>
              </a:rPr>
              <a:t>1.Raspberry </a:t>
            </a:r>
            <a:endParaRPr sz="2000" b="1" dirty="0">
              <a:solidFill>
                <a:srgbClr val="BF9000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5243169" y="2009409"/>
            <a:ext cx="106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2.LCD</a:t>
            </a:r>
            <a:endParaRPr sz="2000" b="1" dirty="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5016519" y="3324957"/>
            <a:ext cx="151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3. Keypad</a:t>
            </a:r>
            <a:endParaRPr sz="2000" b="1" dirty="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t="23751" b="21507"/>
          <a:stretch/>
        </p:blipFill>
        <p:spPr>
          <a:xfrm>
            <a:off x="6171080" y="1627134"/>
            <a:ext cx="2296449" cy="12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/>
          </a:blip>
          <a:srcRect l="23743" t="8700" r="21486"/>
          <a:stretch/>
        </p:blipFill>
        <p:spPr>
          <a:xfrm>
            <a:off x="6478474" y="2968313"/>
            <a:ext cx="1771100" cy="1588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818303" y="3516237"/>
            <a:ext cx="219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4. Jumper Wire</a:t>
            </a:r>
            <a:endParaRPr sz="2000" b="1" dirty="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5">
            <a:alphaModFix/>
          </a:blip>
          <a:srcRect l="-5329"/>
          <a:stretch/>
        </p:blipFill>
        <p:spPr>
          <a:xfrm>
            <a:off x="2701258" y="3041104"/>
            <a:ext cx="1771100" cy="147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F93F7E-0C9B-405F-B3D1-CF2F7AC820F8}"/>
              </a:ext>
            </a:extLst>
          </p:cNvPr>
          <p:cNvSpPr txBox="1"/>
          <p:nvPr/>
        </p:nvSpPr>
        <p:spPr>
          <a:xfrm>
            <a:off x="3545475" y="586739"/>
            <a:ext cx="37738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m-KH" sz="30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hmer OS Siemreap" panose="02000500000000020004" pitchFamily="2" charset="0"/>
                <a:ea typeface="+mj-ea"/>
                <a:cs typeface="Khmer OS Siemreap" panose="02000500000000020004" pitchFamily="2" charset="0"/>
              </a:rPr>
              <a:t>សមាសភាព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ACC73-54BD-44E1-A5A9-AA2DC4421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558" y="1399447"/>
            <a:ext cx="1666800" cy="16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959794" y="1555422"/>
            <a:ext cx="4572982" cy="2658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m-KH" sz="40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និយមន័យ </a:t>
            </a:r>
            <a:br>
              <a:rPr lang="en-US" sz="40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sz="40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និង​ </a:t>
            </a:r>
            <a:br>
              <a:rPr lang="en-US" sz="40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sz="40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មុខងារនៃសមាសភា</a:t>
            </a:r>
            <a:r>
              <a:rPr lang="en-US" sz="4000" b="1" dirty="0">
                <a:solidFill>
                  <a:srgbClr val="FFC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គ</a:t>
            </a:r>
            <a:br>
              <a:rPr lang="en-US" sz="4000" b="1" dirty="0">
                <a:solidFill>
                  <a:srgbClr val="BF90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endParaRPr lang="en-US" sz="4000" b="1" dirty="0">
              <a:solidFill>
                <a:srgbClr val="BF9000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115825" y="621425"/>
            <a:ext cx="314509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Raspberry Pi</a:t>
            </a:r>
            <a:endParaRPr b="1" dirty="0">
              <a:solidFill>
                <a:srgbClr val="BF9000"/>
              </a:solidFill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679695" y="1292525"/>
            <a:ext cx="4170600" cy="28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BB1042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Raspberry Pi </a:t>
            </a:r>
            <a:r>
              <a:rPr lang="km-KH" sz="1600" dirty="0">
                <a:latin typeface="Khmer OS" panose="02000500000000020004" pitchFamily="2" charset="0"/>
                <a:cs typeface="Khmer OS" panose="02000500000000020004" pitchFamily="2" charset="0"/>
              </a:rPr>
              <a:t>គឺជាក្តាបន្ទះជ័រអេទ្បិចត្រូនិចមួយដែលជាអ្នកដំណើការទិន្នន័យ និងពាក្យ បញ្ជាដូច </a:t>
            </a:r>
            <a:r>
              <a:rPr lang="en-US" sz="1600" dirty="0">
                <a:latin typeface="Khmer OS" panose="02000500000000020004" pitchFamily="2" charset="0"/>
                <a:cs typeface="Khmer OS" panose="02000500000000020004" pitchFamily="2" charset="0"/>
              </a:rPr>
              <a:t>Main Board </a:t>
            </a:r>
            <a:r>
              <a:rPr lang="km-KH" sz="1600" dirty="0">
                <a:latin typeface="Khmer OS" panose="02000500000000020004" pitchFamily="2" charset="0"/>
                <a:cs typeface="Khmer OS" panose="02000500000000020004" pitchFamily="2" charset="0"/>
              </a:rPr>
              <a:t>នៃកុំព្យូទ័រដែរ </a:t>
            </a:r>
            <a:r>
              <a:rPr lang="en-US" sz="16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1600" dirty="0">
                <a:latin typeface="Khmer OS" panose="02000500000000020004" pitchFamily="2" charset="0"/>
                <a:cs typeface="Khmer OS" panose="02000500000000020004" pitchFamily="2" charset="0"/>
              </a:rPr>
              <a:t>។ វាអាចហៅម្យ៉ាងទៀតថា </a:t>
            </a:r>
            <a:r>
              <a:rPr lang="en-US" sz="1600" dirty="0">
                <a:latin typeface="Khmer OS" panose="02000500000000020004" pitchFamily="2" charset="0"/>
                <a:cs typeface="Khmer OS" panose="02000500000000020004" pitchFamily="2" charset="0"/>
              </a:rPr>
              <a:t>Single-Board Computer (SBC) </a:t>
            </a:r>
            <a:r>
              <a:rPr lang="km-KH" sz="1600" dirty="0">
                <a:latin typeface="Khmer OS" panose="02000500000000020004" pitchFamily="2" charset="0"/>
                <a:cs typeface="Khmer OS" panose="02000500000000020004" pitchFamily="2" charset="0"/>
              </a:rPr>
              <a:t>ដែលដំណើរការ​ដោយប្រព័ន្ធប្រតិបត្តិការ</a:t>
            </a:r>
            <a:r>
              <a:rPr lang="en-US" sz="1600" dirty="0">
                <a:latin typeface="Khmer OS" panose="02000500000000020004" pitchFamily="2" charset="0"/>
                <a:cs typeface="Khmer OS" panose="02000500000000020004" pitchFamily="2" charset="0"/>
              </a:rPr>
              <a:t> Raspbian OS</a:t>
            </a:r>
            <a:r>
              <a:rPr lang="km-KH" sz="1600" dirty="0">
                <a:latin typeface="Khmer OS" panose="02000500000000020004" pitchFamily="2" charset="0"/>
                <a:cs typeface="Khmer OS" panose="02000500000000020004" pitchFamily="2" charset="0"/>
              </a:rPr>
              <a:t>​ របស់ </a:t>
            </a:r>
            <a:r>
              <a:rPr lang="en-US" sz="1600" dirty="0">
                <a:latin typeface="Khmer OS" panose="02000500000000020004" pitchFamily="2" charset="0"/>
                <a:cs typeface="Khmer OS" panose="02000500000000020004" pitchFamily="2" charset="0"/>
              </a:rPr>
              <a:t>Linux</a:t>
            </a:r>
            <a:r>
              <a:rPr lang="km-KH" sz="1600" dirty="0">
                <a:latin typeface="Khmer OS" panose="02000500000000020004" pitchFamily="2" charset="0"/>
                <a:cs typeface="Khmer OS" panose="02000500000000020004" pitchFamily="2" charset="0"/>
              </a:rPr>
              <a:t>​។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Khmer"/>
              <a:ea typeface="Khmer"/>
              <a:cs typeface="Khmer"/>
              <a:sym typeface="Khm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1F0CE-4A5E-4125-AF18-45081B11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25" y="1011959"/>
            <a:ext cx="2850045" cy="285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375" y="1533138"/>
            <a:ext cx="3287274" cy="20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085850" y="541875"/>
            <a:ext cx="10395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F9000"/>
                </a:solidFill>
              </a:rPr>
              <a:t>LCD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515825" y="1555525"/>
            <a:ext cx="4496400" cy="28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Khmer"/>
              <a:buChar char="●"/>
            </a:pPr>
            <a:r>
              <a:rPr lang="en" sz="1900" dirty="0">
                <a:latin typeface="Khmer"/>
                <a:ea typeface="Khmer"/>
                <a:cs typeface="Khmer"/>
                <a:sym typeface="Khmer"/>
              </a:rPr>
              <a:t>ជាឧបករណ៍អេឡិចត្រូនិចប្រើសម្រាប់បង្ហាញតម្លៃលេខ និងអក្សរ។​</a:t>
            </a:r>
            <a:endParaRPr sz="1900" dirty="0">
              <a:latin typeface="Khmer"/>
              <a:ea typeface="Khmer"/>
              <a:cs typeface="Khmer"/>
              <a:sym typeface="Khmer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Khmer"/>
              <a:buChar char="●"/>
            </a:pPr>
            <a:r>
              <a:rPr lang="en" sz="1900" dirty="0">
                <a:solidFill>
                  <a:srgbClr val="202124"/>
                </a:solidFill>
                <a:highlight>
                  <a:srgbClr val="F8F9FA"/>
                </a:highlight>
                <a:latin typeface="Khmer"/>
                <a:ea typeface="Khmer"/>
                <a:cs typeface="Khmer"/>
                <a:sym typeface="Khmer"/>
              </a:rPr>
              <a:t>វាមានជួរឈរចំនួន ១៦ និងមានជួរដេកចំនួន ២ ។</a:t>
            </a:r>
            <a:endParaRPr lang="km-KH" sz="1900" dirty="0">
              <a:solidFill>
                <a:srgbClr val="202124"/>
              </a:solidFill>
              <a:highlight>
                <a:srgbClr val="F8F9FA"/>
              </a:highlight>
              <a:latin typeface="Khmer"/>
              <a:ea typeface="Khmer"/>
              <a:cs typeface="Khmer"/>
              <a:sym typeface="Khmer"/>
            </a:endParaRP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sz="1900" dirty="0">
              <a:solidFill>
                <a:srgbClr val="202124"/>
              </a:solidFill>
              <a:highlight>
                <a:srgbClr val="F8F9FA"/>
              </a:highlight>
              <a:latin typeface="Khmer"/>
              <a:ea typeface="Khmer"/>
              <a:cs typeface="Khmer"/>
              <a:sym typeface="Khm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010325" y="621425"/>
            <a:ext cx="15921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F9000"/>
                </a:solidFill>
              </a:rPr>
              <a:t>Keypad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515825" y="1555525"/>
            <a:ext cx="4644300" cy="28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Khmer"/>
              <a:buChar char="●"/>
            </a:pPr>
            <a:r>
              <a:rPr lang="en" sz="1600" dirty="0"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ជាបន្ទះសៀគ្វីមួយដែលផ្គុំឡើងពីប៊ូតុងជាច្រើន ហើយប្រើសម្រាប់ធ្វើការបញ្ចូលតម្លៃលេខ និង អក្សរ ទៅកាន់ Arduino Board ។</a:t>
            </a:r>
            <a:endParaRPr sz="1600" dirty="0"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Khmer"/>
              <a:buChar char="●"/>
            </a:pPr>
            <a:r>
              <a:rPr lang="en" sz="1600" dirty="0"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មានប៊ូតុងចំនួន16</a:t>
            </a:r>
            <a:br>
              <a:rPr lang="en" sz="1600" dirty="0"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</a:br>
            <a:r>
              <a:rPr lang="en" sz="1600" dirty="0"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(0,1,2,3,4,5,6,7,8,9,A,B,C,D,*,#)</a:t>
            </a:r>
            <a:endParaRPr sz="1600" dirty="0"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Khmer"/>
              <a:buChar char="●"/>
            </a:pPr>
            <a:r>
              <a:rPr lang="en" sz="1600" dirty="0">
                <a:solidFill>
                  <a:srgbClr val="202124"/>
                </a:solidFill>
                <a:highlight>
                  <a:srgbClr val="F8F9FA"/>
                </a:highlight>
                <a:latin typeface="Khmer OS Siemreap" panose="02000500000000020004" pitchFamily="2" charset="0"/>
                <a:ea typeface="Khmer"/>
                <a:cs typeface="Khmer OS Siemreap" panose="02000500000000020004" pitchFamily="2" charset="0"/>
                <a:sym typeface="Khmer"/>
              </a:rPr>
              <a:t>មានបួនជួរ(R1-R4)និងបួនជួរឈរ(C1-C4)</a:t>
            </a:r>
            <a:endParaRPr sz="1600" dirty="0">
              <a:latin typeface="Khmer OS Siemreap" panose="02000500000000020004" pitchFamily="2" charset="0"/>
              <a:ea typeface="Khmer"/>
              <a:cs typeface="Khmer OS Siemreap" panose="02000500000000020004" pitchFamily="2" charset="0"/>
              <a:sym typeface="Khmer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525" y="951363"/>
            <a:ext cx="3408375" cy="32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1160603" y="1036439"/>
            <a:ext cx="20523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Jumper Wire</a:t>
            </a:r>
            <a:endParaRPr sz="2500" b="1" dirty="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l="-5329"/>
          <a:stretch/>
        </p:blipFill>
        <p:spPr>
          <a:xfrm>
            <a:off x="4171307" y="1036439"/>
            <a:ext cx="3184989" cy="286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1217250" y="1720577"/>
            <a:ext cx="2729909" cy="161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latin typeface="Khmer"/>
                <a:ea typeface="Khmer"/>
                <a:cs typeface="Khmer"/>
                <a:sym typeface="Khmer"/>
              </a:rPr>
              <a:t>ជាខ្សែភ្លើង​ប្រើសម្រាប់តភ្ជាប់ពីឧបករណ៍មួយទៅឧបករណ៍មួយទៀត។</a:t>
            </a:r>
            <a:br>
              <a:rPr lang="en" sz="1800" dirty="0">
                <a:solidFill>
                  <a:srgbClr val="BF9000"/>
                </a:solidFill>
                <a:latin typeface="Khmer"/>
                <a:ea typeface="Khmer"/>
                <a:cs typeface="Khmer"/>
                <a:sym typeface="Khmer"/>
              </a:rPr>
            </a:br>
            <a:endParaRPr sz="1800" dirty="0">
              <a:solidFill>
                <a:srgbClr val="BF9000"/>
              </a:solidFill>
              <a:latin typeface="Khmer"/>
              <a:ea typeface="Khmer"/>
              <a:cs typeface="Khmer"/>
              <a:sym typeface="Khm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617</TotalTime>
  <Words>446</Words>
  <Application>Microsoft Macintosh PowerPoint</Application>
  <PresentationFormat>On-screen Show (16:9)</PresentationFormat>
  <Paragraphs>209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Times New Roman</vt:lpstr>
      <vt:lpstr>Khmer OS</vt:lpstr>
      <vt:lpstr>DaunPenh</vt:lpstr>
      <vt:lpstr>Calibri</vt:lpstr>
      <vt:lpstr>Khmer</vt:lpstr>
      <vt:lpstr>Garamond</vt:lpstr>
      <vt:lpstr>Wingdings</vt:lpstr>
      <vt:lpstr>Ang DaunKeo</vt:lpstr>
      <vt:lpstr>Arial</vt:lpstr>
      <vt:lpstr>Khmer OS Siemreap</vt:lpstr>
      <vt:lpstr>Organic</vt:lpstr>
      <vt:lpstr>PowerPoint Presentation</vt:lpstr>
      <vt:lpstr>PowerPoint Presentation</vt:lpstr>
      <vt:lpstr>PowerPoint Presentation</vt:lpstr>
      <vt:lpstr>PowerPoint Presentation</vt:lpstr>
      <vt:lpstr>និយមន័យ  និង​  មុខងារនៃសមាសភាគ </vt:lpstr>
      <vt:lpstr>Raspberry Pi</vt:lpstr>
      <vt:lpstr>LCD</vt:lpstr>
      <vt:lpstr>Keypad</vt:lpstr>
      <vt:lpstr>PowerPoint Presentation</vt:lpstr>
      <vt:lpstr>របៀបបង្កើត Project </vt:lpstr>
      <vt:lpstr>របៀបភ្ជាប់ឧបករណ៍</vt:lpstr>
      <vt:lpstr>កូដនិងដំណើរការ </vt:lpstr>
      <vt:lpstr>PowerPoint Presentation</vt:lpstr>
      <vt:lpstr>PowerPoint Presentation</vt:lpstr>
      <vt:lpstr>PowerPoint Presentation</vt:lpstr>
      <vt:lpstr>PowerPoint Presentation</vt:lpstr>
      <vt:lpstr>លទ្ធផល </vt:lpstr>
      <vt:lpstr>PowerPoint Presentation</vt:lpstr>
      <vt:lpstr>PowerPoint Presentation</vt:lpstr>
      <vt:lpstr>PowerPoint Presentation</vt:lpstr>
      <vt:lpstr>PowerPoint Presentation</vt:lpstr>
      <vt:lpstr>សូមអរគុណ!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Tepy Sokun</dc:creator>
  <cp:lastModifiedBy>Microsoft Office User</cp:lastModifiedBy>
  <cp:revision>63</cp:revision>
  <dcterms:modified xsi:type="dcterms:W3CDTF">2021-07-25T08:04:13Z</dcterms:modified>
</cp:coreProperties>
</file>