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58" r:id="rId7"/>
    <p:sldId id="262" r:id="rId8"/>
    <p:sldId id="263" r:id="rId9"/>
    <p:sldId id="266" r:id="rId10"/>
    <p:sldId id="264"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8507B0-3EE1-4589-89A0-216EF500A1F3}"/>
              </a:ext>
            </a:extLst>
          </p:cNvPr>
          <p:cNvSpPr>
            <a:spLocks noGrp="1"/>
          </p:cNvSpPr>
          <p:nvPr>
            <p:ph type="ctrTitle"/>
          </p:nvPr>
        </p:nvSpPr>
        <p:spPr>
          <a:xfrm>
            <a:off x="1371600" y="1803400"/>
            <a:ext cx="9448800" cy="1825625"/>
          </a:xfrm>
        </p:spPr>
        <p:txBody>
          <a:bodyPr>
            <a:normAutofit fontScale="90000"/>
          </a:bodyPr>
          <a:lstStyle/>
          <a:p>
            <a:r>
              <a:rPr lang="en-US"/>
              <a:t>Chapter 2</a:t>
            </a:r>
            <a:br>
              <a:rPr lang="en-US" dirty="0"/>
            </a:br>
            <a:br>
              <a:rPr lang="en-US" dirty="0"/>
            </a:br>
            <a:r>
              <a:rPr lang="en-US" sz="4400" dirty="0"/>
              <a:t>basic data definition language</a:t>
            </a:r>
          </a:p>
        </p:txBody>
      </p:sp>
    </p:spTree>
    <p:extLst>
      <p:ext uri="{BB962C8B-B14F-4D97-AF65-F5344CB8AC3E}">
        <p14:creationId xmlns:p14="http://schemas.microsoft.com/office/powerpoint/2010/main" val="352964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A856-31A7-41EA-ADCC-B5A681DA9776}"/>
              </a:ext>
            </a:extLst>
          </p:cNvPr>
          <p:cNvSpPr>
            <a:spLocks noGrp="1"/>
          </p:cNvSpPr>
          <p:nvPr>
            <p:ph type="title"/>
          </p:nvPr>
        </p:nvSpPr>
        <p:spPr>
          <a:xfrm>
            <a:off x="2895600" y="0"/>
            <a:ext cx="8610600" cy="1293028"/>
          </a:xfrm>
        </p:spPr>
        <p:txBody>
          <a:bodyPr/>
          <a:lstStyle/>
          <a:p>
            <a:r>
              <a:rPr lang="en-US" dirty="0"/>
              <a:t>Cont’d</a:t>
            </a:r>
          </a:p>
        </p:txBody>
      </p:sp>
      <p:sp>
        <p:nvSpPr>
          <p:cNvPr id="3" name="Content Placeholder 2">
            <a:extLst>
              <a:ext uri="{FF2B5EF4-FFF2-40B4-BE49-F238E27FC236}">
                <a16:creationId xmlns:a16="http://schemas.microsoft.com/office/drawing/2014/main" id="{B67F87C1-391F-4DBC-B56A-9A9E9F72E9AC}"/>
              </a:ext>
            </a:extLst>
          </p:cNvPr>
          <p:cNvSpPr>
            <a:spLocks noGrp="1"/>
          </p:cNvSpPr>
          <p:nvPr>
            <p:ph idx="1"/>
          </p:nvPr>
        </p:nvSpPr>
        <p:spPr>
          <a:xfrm>
            <a:off x="685800" y="1293028"/>
            <a:ext cx="10820400" cy="5564972"/>
          </a:xfrm>
        </p:spPr>
        <p:txBody>
          <a:bodyPr>
            <a:normAutofit fontScale="92500" lnSpcReduction="20000"/>
          </a:bodyPr>
          <a:lstStyle/>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CREATE TABLE Manufacturers </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ManufacturerID</a:t>
            </a:r>
            <a:r>
              <a:rPr lang="en-US" dirty="0">
                <a:latin typeface="Times New Roman" panose="02020603050405020304" pitchFamily="18" charset="0"/>
                <a:cs typeface="Times New Roman" panose="02020603050405020304" pitchFamily="18" charset="0"/>
              </a:rPr>
              <a:t> INTEGER CONSTRAINT </a:t>
            </a:r>
            <a:r>
              <a:rPr lang="en-US" dirty="0" err="1">
                <a:latin typeface="Times New Roman" panose="02020603050405020304" pitchFamily="18" charset="0"/>
                <a:cs typeface="Times New Roman" panose="02020603050405020304" pitchFamily="18" charset="0"/>
              </a:rPr>
              <a:t>ManfID</a:t>
            </a:r>
            <a:r>
              <a:rPr lang="en-US" dirty="0">
                <a:latin typeface="Times New Roman" panose="02020603050405020304" pitchFamily="18" charset="0"/>
                <a:cs typeface="Times New Roman" panose="02020603050405020304" pitchFamily="18" charset="0"/>
              </a:rPr>
              <a:t> PRIMARY KEY, </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ToyID</a:t>
            </a:r>
            <a:r>
              <a:rPr lang="en-US" dirty="0">
                <a:latin typeface="Times New Roman" panose="02020603050405020304" pitchFamily="18" charset="0"/>
                <a:cs typeface="Times New Roman" panose="02020603050405020304" pitchFamily="18" charset="0"/>
              </a:rPr>
              <a:t> INTEGER NOT NULL,</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CompanyName CHAR (50) NOT NULL, </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Address CHAR (50) NOT NULL, City CHAR (20) NOT NULL,</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State CHAR (2) NOT NULL,</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PostalCode</a:t>
            </a:r>
            <a:r>
              <a:rPr lang="en-US" dirty="0">
                <a:latin typeface="Times New Roman" panose="02020603050405020304" pitchFamily="18" charset="0"/>
                <a:cs typeface="Times New Roman" panose="02020603050405020304" pitchFamily="18" charset="0"/>
              </a:rPr>
              <a:t> CHAR (5) NOT NULL, </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AreaCode</a:t>
            </a:r>
            <a:r>
              <a:rPr lang="en-US" dirty="0">
                <a:latin typeface="Times New Roman" panose="02020603050405020304" pitchFamily="18" charset="0"/>
                <a:cs typeface="Times New Roman" panose="02020603050405020304" pitchFamily="18" charset="0"/>
              </a:rPr>
              <a:t> CHAR (3) NOT NULL, </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PhoneNumber</a:t>
            </a:r>
            <a:r>
              <a:rPr lang="en-US" dirty="0">
                <a:latin typeface="Times New Roman" panose="02020603050405020304" pitchFamily="18" charset="0"/>
                <a:cs typeface="Times New Roman" panose="02020603050405020304" pitchFamily="18" charset="0"/>
              </a:rPr>
              <a:t> CHAR (8) NOT NULL UNIQUE,</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CONSTRAINT </a:t>
            </a:r>
            <a:r>
              <a:rPr lang="en-US" dirty="0" err="1">
                <a:latin typeface="Times New Roman" panose="02020603050405020304" pitchFamily="18" charset="0"/>
                <a:cs typeface="Times New Roman" panose="02020603050405020304" pitchFamily="18" charset="0"/>
              </a:rPr>
              <a:t>ToyFk</a:t>
            </a:r>
            <a:r>
              <a:rPr lang="en-US" dirty="0">
                <a:latin typeface="Times New Roman" panose="02020603050405020304" pitchFamily="18" charset="0"/>
                <a:cs typeface="Times New Roman" panose="02020603050405020304" pitchFamily="18" charset="0"/>
              </a:rPr>
              <a:t> FOREIGN KEY (</a:t>
            </a:r>
            <a:r>
              <a:rPr lang="en-US" dirty="0" err="1">
                <a:latin typeface="Times New Roman" panose="02020603050405020304" pitchFamily="18" charset="0"/>
                <a:cs typeface="Times New Roman" panose="02020603050405020304" pitchFamily="18" charset="0"/>
              </a:rPr>
              <a:t>ToyID</a:t>
            </a:r>
            <a:r>
              <a:rPr lang="en-US" dirty="0">
                <a:latin typeface="Times New Roman" panose="02020603050405020304" pitchFamily="18" charset="0"/>
                <a:cs typeface="Times New Roman" panose="02020603050405020304" pitchFamily="18" charset="0"/>
              </a:rPr>
              <a:t>) REFERENCES Toys 				(</a:t>
            </a:r>
            <a:r>
              <a:rPr lang="en-US" dirty="0" err="1">
                <a:latin typeface="Times New Roman" panose="02020603050405020304" pitchFamily="18" charset="0"/>
                <a:cs typeface="Times New Roman" panose="02020603050405020304" pitchFamily="18" charset="0"/>
              </a:rPr>
              <a:t>ToyID</a:t>
            </a:r>
            <a:r>
              <a:rPr lang="en-US" dirty="0">
                <a:latin typeface="Times New Roman" panose="02020603050405020304" pitchFamily="18" charset="0"/>
                <a:cs typeface="Times New Roman" panose="02020603050405020304" pitchFamily="18" charset="0"/>
              </a:rPr>
              <a:t>) ON UPDATE CASCADE ON DELETE CASCADE</a:t>
            </a:r>
          </a:p>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343647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4A74-FFAF-4584-B098-683344DC4EBF}"/>
              </a:ext>
            </a:extLst>
          </p:cNvPr>
          <p:cNvSpPr>
            <a:spLocks noGrp="1"/>
          </p:cNvSpPr>
          <p:nvPr>
            <p:ph type="title"/>
          </p:nvPr>
        </p:nvSpPr>
        <p:spPr>
          <a:xfrm>
            <a:off x="2895600" y="11338"/>
            <a:ext cx="8610600" cy="1293028"/>
          </a:xfrm>
        </p:spPr>
        <p:txBody>
          <a:bodyPr/>
          <a:lstStyle/>
          <a:p>
            <a:r>
              <a:rPr lang="en-US" dirty="0"/>
              <a:t>2.4 create index</a:t>
            </a:r>
          </a:p>
        </p:txBody>
      </p:sp>
      <p:sp>
        <p:nvSpPr>
          <p:cNvPr id="3" name="Content Placeholder 2">
            <a:extLst>
              <a:ext uri="{FF2B5EF4-FFF2-40B4-BE49-F238E27FC236}">
                <a16:creationId xmlns:a16="http://schemas.microsoft.com/office/drawing/2014/main" id="{950DE738-D657-46BA-9E28-44E28B4584FE}"/>
              </a:ext>
            </a:extLst>
          </p:cNvPr>
          <p:cNvSpPr>
            <a:spLocks noGrp="1"/>
          </p:cNvSpPr>
          <p:nvPr>
            <p:ph idx="1"/>
          </p:nvPr>
        </p:nvSpPr>
        <p:spPr>
          <a:xfrm>
            <a:off x="685800" y="1304366"/>
            <a:ext cx="10820400" cy="5542296"/>
          </a:xfrm>
        </p:spPr>
        <p:txBody>
          <a:bodyPr>
            <a:normAutofit lnSpcReduction="10000"/>
          </a:bodyPr>
          <a:lstStyle/>
          <a:p>
            <a:pPr marL="0" indent="0">
              <a:lnSpc>
                <a:spcPct val="150000"/>
              </a:lnSpc>
              <a:spcBef>
                <a:spcPts val="0"/>
              </a:spcBef>
              <a:buNone/>
            </a:pPr>
            <a:r>
              <a:rPr lang="en-US" sz="2800" dirty="0">
                <a:latin typeface="Khmer OS System" panose="02000500000000020004" pitchFamily="2" charset="0"/>
                <a:cs typeface="Khmer OS System" panose="02000500000000020004" pitchFamily="2" charset="0"/>
              </a:rPr>
              <a:t>	</a:t>
            </a:r>
            <a:r>
              <a:rPr lang="en-US" dirty="0">
                <a:latin typeface="Khmer OS System" panose="02000500000000020004" pitchFamily="2" charset="0"/>
                <a:cs typeface="Khmer OS System" panose="02000500000000020004" pitchFamily="2" charset="0"/>
              </a:rPr>
              <a:t>Index </a:t>
            </a:r>
            <a:r>
              <a:rPr lang="km-KH" dirty="0">
                <a:latin typeface="Khmer OS System" panose="02000500000000020004" pitchFamily="2" charset="0"/>
                <a:cs typeface="Khmer OS System" panose="02000500000000020004" pitchFamily="2" charset="0"/>
              </a:rPr>
              <a:t>ត្រូវបានប្រើដើម្បីទាញយកទិន្នន័យពីឃ្លាំងទិន្នន័យយ៉ាងលឿន។ អ្នកប្រើប្រាស់មិនអាចមើលឃើញ </a:t>
            </a:r>
            <a:r>
              <a:rPr lang="en-US" dirty="0">
                <a:latin typeface="Khmer OS System" panose="02000500000000020004" pitchFamily="2" charset="0"/>
                <a:cs typeface="Khmer OS System" panose="02000500000000020004" pitchFamily="2" charset="0"/>
              </a:rPr>
              <a:t>Index </a:t>
            </a:r>
            <a:r>
              <a:rPr lang="km-KH" dirty="0">
                <a:latin typeface="Khmer OS System" panose="02000500000000020004" pitchFamily="2" charset="0"/>
                <a:cs typeface="Khmer OS System" panose="02000500000000020004" pitchFamily="2" charset="0"/>
              </a:rPr>
              <a:t>ទេពួកគេគ្រាន់តែដឹង ថាទទួលបានព័ត៌មានលឿនតែប៉ុណ្ណោះ។</a:t>
            </a:r>
            <a:endParaRPr lang="en-US" dirty="0">
              <a:latin typeface="Khmer OS System" panose="02000500000000020004" pitchFamily="2" charset="0"/>
              <a:cs typeface="Khmer OS System" panose="02000500000000020004" pitchFamily="2" charset="0"/>
            </a:endParaRPr>
          </a:p>
          <a:p>
            <a:pPr marL="0" indent="0">
              <a:lnSpc>
                <a:spcPct val="150000"/>
              </a:lnSpc>
              <a:spcBef>
                <a:spcPts val="0"/>
              </a:spcBef>
              <a:buNone/>
            </a:pPr>
            <a:r>
              <a:rPr lang="km-KH" sz="2800" dirty="0">
                <a:latin typeface="Khmer OS System" panose="02000500000000020004" pitchFamily="2" charset="0"/>
                <a:cs typeface="Khmer OS System" panose="02000500000000020004" pitchFamily="2" charset="0"/>
              </a:rPr>
              <a:t>	</a:t>
            </a:r>
            <a:r>
              <a:rPr lang="en-US" dirty="0"/>
              <a:t>CREATE INDEX Syntax</a:t>
            </a:r>
          </a:p>
          <a:p>
            <a:pPr marL="0" indent="0">
              <a:lnSpc>
                <a:spcPct val="150000"/>
              </a:lnSpc>
              <a:spcBef>
                <a:spcPts val="0"/>
              </a:spcBef>
              <a:buNone/>
            </a:pPr>
            <a:r>
              <a:rPr lang="km-KH" dirty="0"/>
              <a:t>	</a:t>
            </a:r>
            <a:r>
              <a:rPr lang="en-US" dirty="0"/>
              <a:t>1.	</a:t>
            </a:r>
            <a:r>
              <a:rPr lang="km-KH" dirty="0">
                <a:latin typeface="Khmer OS System" panose="02000500000000020004" pitchFamily="2" charset="0"/>
                <a:cs typeface="Khmer OS System" panose="02000500000000020004" pitchFamily="2" charset="0"/>
              </a:rPr>
              <a:t>ទិន្នន័យដែលស្ទួនត្រូវបានអនុញ្ញាតឱ្យបញ្ចូល</a:t>
            </a:r>
            <a:endParaRPr lang="en-US" dirty="0"/>
          </a:p>
          <a:p>
            <a:pPr marL="0" indent="0">
              <a:lnSpc>
                <a:spcPct val="150000"/>
              </a:lnSpc>
              <a:spcBef>
                <a:spcPts val="0"/>
              </a:spcBef>
              <a:buNone/>
            </a:pPr>
            <a:r>
              <a:rPr lang="en-US" dirty="0"/>
              <a:t>	CREATE INDEX </a:t>
            </a:r>
            <a:r>
              <a:rPr lang="en-US" i="1" dirty="0" err="1"/>
              <a:t>index_name</a:t>
            </a:r>
            <a:br>
              <a:rPr lang="en-US" dirty="0"/>
            </a:br>
            <a:r>
              <a:rPr lang="en-US" dirty="0"/>
              <a:t>	ON </a:t>
            </a:r>
            <a:r>
              <a:rPr lang="en-US" i="1" dirty="0" err="1"/>
              <a:t>table_name</a:t>
            </a:r>
            <a:r>
              <a:rPr lang="en-US" dirty="0"/>
              <a:t> (</a:t>
            </a:r>
            <a:r>
              <a:rPr lang="en-US" i="1" dirty="0"/>
              <a:t>column1</a:t>
            </a:r>
            <a:r>
              <a:rPr lang="en-US" dirty="0"/>
              <a:t>, </a:t>
            </a:r>
            <a:r>
              <a:rPr lang="en-US" i="1" dirty="0"/>
              <a:t>column2</a:t>
            </a:r>
            <a:r>
              <a:rPr lang="en-US" dirty="0"/>
              <a:t>, ...)</a:t>
            </a:r>
          </a:p>
          <a:p>
            <a:pPr marL="0" indent="0">
              <a:lnSpc>
                <a:spcPct val="150000"/>
              </a:lnSpc>
              <a:spcBef>
                <a:spcPts val="0"/>
              </a:spcBef>
              <a:buNone/>
            </a:pPr>
            <a:r>
              <a:rPr lang="en-US" sz="2800" dirty="0">
                <a:latin typeface="Khmer OS System" panose="02000500000000020004" pitchFamily="2" charset="0"/>
                <a:cs typeface="Khmer OS System" panose="02000500000000020004" pitchFamily="2" charset="0"/>
              </a:rPr>
              <a:t>	</a:t>
            </a:r>
            <a:r>
              <a:rPr lang="en-US" dirty="0"/>
              <a:t>2.	</a:t>
            </a:r>
            <a:r>
              <a:rPr lang="km-KH" dirty="0">
                <a:latin typeface="Khmer OS System" panose="02000500000000020004" pitchFamily="2" charset="0"/>
                <a:cs typeface="Khmer OS System" panose="02000500000000020004" pitchFamily="2" charset="0"/>
              </a:rPr>
              <a:t>ទិន្នន័យដែលស្ទួនមិនត្រូវបានអនុញ្ញាតឱ្យបញ្ចូល</a:t>
            </a:r>
            <a:r>
              <a:rPr lang="en-US" sz="2800" dirty="0">
                <a:latin typeface="Khmer OS System" panose="02000500000000020004" pitchFamily="2" charset="0"/>
                <a:cs typeface="Khmer OS System" panose="02000500000000020004" pitchFamily="2" charset="0"/>
              </a:rPr>
              <a:t>	</a:t>
            </a:r>
          </a:p>
          <a:p>
            <a:pPr marL="0" indent="0">
              <a:lnSpc>
                <a:spcPct val="150000"/>
              </a:lnSpc>
              <a:spcBef>
                <a:spcPts val="0"/>
              </a:spcBef>
              <a:buNone/>
            </a:pPr>
            <a:r>
              <a:rPr lang="en-US" dirty="0"/>
              <a:t>	CREATE UNIQUE INDEX </a:t>
            </a:r>
            <a:r>
              <a:rPr lang="en-US" i="1" dirty="0" err="1"/>
              <a:t>index_name</a:t>
            </a:r>
            <a:br>
              <a:rPr lang="en-US" sz="2800" dirty="0"/>
            </a:br>
            <a:r>
              <a:rPr lang="en-US" sz="2800" dirty="0"/>
              <a:t>	</a:t>
            </a:r>
            <a:r>
              <a:rPr lang="en-US" dirty="0"/>
              <a:t>ON </a:t>
            </a:r>
            <a:r>
              <a:rPr lang="en-US" i="1" dirty="0" err="1"/>
              <a:t>table_name</a:t>
            </a:r>
            <a:r>
              <a:rPr lang="en-US" dirty="0"/>
              <a:t> (</a:t>
            </a:r>
            <a:r>
              <a:rPr lang="en-US" i="1" dirty="0"/>
              <a:t>column1</a:t>
            </a:r>
            <a:r>
              <a:rPr lang="en-US" dirty="0"/>
              <a:t>, </a:t>
            </a:r>
            <a:r>
              <a:rPr lang="en-US" i="1" dirty="0"/>
              <a:t>column2</a:t>
            </a:r>
            <a:r>
              <a:rPr lang="en-US" dirty="0"/>
              <a:t>, ...)</a:t>
            </a:r>
            <a:endParaRPr lang="en-US" sz="2800" dirty="0">
              <a:latin typeface="Khmer OS System" panose="02000500000000020004" pitchFamily="2" charset="0"/>
              <a:cs typeface="Khmer OS System" panose="02000500000000020004" pitchFamily="2" charset="0"/>
            </a:endParaRPr>
          </a:p>
        </p:txBody>
      </p:sp>
    </p:spTree>
    <p:extLst>
      <p:ext uri="{BB962C8B-B14F-4D97-AF65-F5344CB8AC3E}">
        <p14:creationId xmlns:p14="http://schemas.microsoft.com/office/powerpoint/2010/main" val="136589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0307D-F3F0-42C8-AECF-8D75B597B9EE}"/>
              </a:ext>
            </a:extLst>
          </p:cNvPr>
          <p:cNvSpPr>
            <a:spLocks noGrp="1"/>
          </p:cNvSpPr>
          <p:nvPr>
            <p:ph idx="1"/>
          </p:nvPr>
        </p:nvSpPr>
        <p:spPr/>
        <p:txBody>
          <a:bodyPr/>
          <a:lstStyle/>
          <a:p>
            <a:pPr marL="0" indent="0">
              <a:lnSpc>
                <a:spcPct val="150000"/>
              </a:lnSpc>
              <a:spcBef>
                <a:spcPts val="0"/>
              </a:spcBef>
              <a:buNone/>
            </a:pPr>
            <a:r>
              <a:rPr lang="en-US" sz="2800" b="1" dirty="0">
                <a:latin typeface="Khmer Muol" panose="02000500000000020004" pitchFamily="2" charset="0"/>
                <a:cs typeface="Khmer Muol" panose="02000500000000020004" pitchFamily="2" charset="0"/>
              </a:rPr>
              <a:t>***</a:t>
            </a:r>
            <a:r>
              <a:rPr lang="km-KH" sz="2800" b="1" dirty="0">
                <a:latin typeface="Khmer Muol" panose="02000500000000020004" pitchFamily="2" charset="0"/>
                <a:cs typeface="Khmer Muol" panose="02000500000000020004" pitchFamily="2" charset="0"/>
              </a:rPr>
              <a:t> សម្គាល់ៈ</a:t>
            </a:r>
            <a:r>
              <a:rPr lang="km-KH" sz="2800" dirty="0">
                <a:latin typeface="Khmer OS System" panose="02000500000000020004" pitchFamily="2" charset="0"/>
                <a:cs typeface="Khmer OS System" panose="02000500000000020004" pitchFamily="2" charset="0"/>
              </a:rPr>
              <a:t>ការធ្វើបច្ចុប្បន្នភាពតារាងដែលមាន </a:t>
            </a:r>
            <a:r>
              <a:rPr lang="en-US" sz="2800" dirty="0">
                <a:latin typeface="Khmer OS System" panose="02000500000000020004" pitchFamily="2" charset="0"/>
                <a:cs typeface="Khmer OS System" panose="02000500000000020004" pitchFamily="2" charset="0"/>
              </a:rPr>
              <a:t>Index </a:t>
            </a:r>
            <a:r>
              <a:rPr lang="km-KH" sz="2800" dirty="0">
                <a:latin typeface="Khmer OS System" panose="02000500000000020004" pitchFamily="2" charset="0"/>
                <a:cs typeface="Khmer OS System" panose="02000500000000020004" pitchFamily="2" charset="0"/>
              </a:rPr>
              <a:t>ត្រូវការពេលច្រើនជាងការធ្វើបច្ចុប្បន្នភាពតារាងដោយមិនចាំបាច់ (ពីព្រោះ</a:t>
            </a:r>
            <a:r>
              <a:rPr lang="en-US" sz="2800" dirty="0">
                <a:latin typeface="Khmer OS System" panose="02000500000000020004" pitchFamily="2" charset="0"/>
                <a:cs typeface="Khmer OS System" panose="02000500000000020004" pitchFamily="2" charset="0"/>
              </a:rPr>
              <a:t> Index </a:t>
            </a:r>
            <a:r>
              <a:rPr lang="km-KH" sz="2800" dirty="0">
                <a:latin typeface="Khmer OS System" panose="02000500000000020004" pitchFamily="2" charset="0"/>
                <a:cs typeface="Khmer OS System" panose="02000500000000020004" pitchFamily="2" charset="0"/>
              </a:rPr>
              <a:t>ក៏ត្រូវការការធ្វើបច្ចុប្បន្នភាពដែរ) ។ ដូច្នេះមានតែបង្កើត</a:t>
            </a:r>
            <a:r>
              <a:rPr lang="en-US" sz="2800" dirty="0">
                <a:latin typeface="Khmer OS System" panose="02000500000000020004" pitchFamily="2" charset="0"/>
                <a:cs typeface="Khmer OS System" panose="02000500000000020004" pitchFamily="2" charset="0"/>
              </a:rPr>
              <a:t> Index </a:t>
            </a:r>
            <a:r>
              <a:rPr lang="km-KH" sz="2800" dirty="0">
                <a:latin typeface="Khmer OS System" panose="02000500000000020004" pitchFamily="2" charset="0"/>
                <a:cs typeface="Khmer OS System" panose="02000500000000020004" pitchFamily="2" charset="0"/>
              </a:rPr>
              <a:t>នៅលើជួរឈរដែលនឹងត្រូវស្វែងរកជាញឹកញាប់។</a:t>
            </a:r>
          </a:p>
          <a:p>
            <a:pPr marL="0" indent="0">
              <a:buNone/>
            </a:pPr>
            <a:endParaRPr lang="en-US" dirty="0"/>
          </a:p>
        </p:txBody>
      </p:sp>
    </p:spTree>
    <p:extLst>
      <p:ext uri="{BB962C8B-B14F-4D97-AF65-F5344CB8AC3E}">
        <p14:creationId xmlns:p14="http://schemas.microsoft.com/office/powerpoint/2010/main" val="114244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06CD-2D8D-489E-A1E0-A4F12DAE55B7}"/>
              </a:ext>
            </a:extLst>
          </p:cNvPr>
          <p:cNvSpPr>
            <a:spLocks noGrp="1"/>
          </p:cNvSpPr>
          <p:nvPr>
            <p:ph type="title"/>
          </p:nvPr>
        </p:nvSpPr>
        <p:spPr>
          <a:xfrm>
            <a:off x="2895600" y="-7199"/>
            <a:ext cx="8610600" cy="1293028"/>
          </a:xfrm>
        </p:spPr>
        <p:txBody>
          <a:bodyPr/>
          <a:lstStyle/>
          <a:p>
            <a:r>
              <a:rPr lang="en-US" dirty="0"/>
              <a:t>Example 4</a:t>
            </a:r>
          </a:p>
        </p:txBody>
      </p:sp>
      <p:sp>
        <p:nvSpPr>
          <p:cNvPr id="3" name="Content Placeholder 2">
            <a:extLst>
              <a:ext uri="{FF2B5EF4-FFF2-40B4-BE49-F238E27FC236}">
                <a16:creationId xmlns:a16="http://schemas.microsoft.com/office/drawing/2014/main" id="{02B5A42D-DCC8-4EC9-B1BA-47084966DD6E}"/>
              </a:ext>
            </a:extLst>
          </p:cNvPr>
          <p:cNvSpPr>
            <a:spLocks noGrp="1"/>
          </p:cNvSpPr>
          <p:nvPr>
            <p:ph idx="1"/>
          </p:nvPr>
        </p:nvSpPr>
        <p:spPr>
          <a:xfrm>
            <a:off x="685800" y="1285830"/>
            <a:ext cx="10820400" cy="5572170"/>
          </a:xfrm>
        </p:spPr>
        <p:txBody>
          <a:bodyPr/>
          <a:lstStyle/>
          <a:p>
            <a:pPr marL="0" indent="0">
              <a:lnSpc>
                <a:spcPct val="150000"/>
              </a:lnSpc>
              <a:spcBef>
                <a:spcPts val="0"/>
              </a:spcBef>
              <a:buNone/>
            </a:pPr>
            <a:r>
              <a:rPr lang="km-KH" dirty="0"/>
              <a:t>	</a:t>
            </a:r>
            <a:r>
              <a:rPr lang="km-KH" dirty="0">
                <a:latin typeface="Khmer OS System" panose="02000500000000020004" pitchFamily="2" charset="0"/>
                <a:cs typeface="Khmer OS System" panose="02000500000000020004" pitchFamily="2" charset="0"/>
              </a:rPr>
              <a:t>ឧទាហរណ៍ខាងក្រោមគឺបង្ហាញពីការបង្កើត </a:t>
            </a:r>
            <a:r>
              <a:rPr lang="en-US" dirty="0">
                <a:latin typeface="Khmer OS System" panose="02000500000000020004" pitchFamily="2" charset="0"/>
                <a:cs typeface="Khmer OS System" panose="02000500000000020004" pitchFamily="2" charset="0"/>
              </a:rPr>
              <a:t>Index </a:t>
            </a:r>
            <a:r>
              <a:rPr lang="km-KH" dirty="0">
                <a:latin typeface="Khmer OS System" panose="02000500000000020004" pitchFamily="2" charset="0"/>
                <a:cs typeface="Khmer OS System" panose="02000500000000020004" pitchFamily="2" charset="0"/>
              </a:rPr>
              <a:t>ដែលមានឈ្មោះថា </a:t>
            </a:r>
            <a:r>
              <a:rPr lang="en-US" dirty="0" err="1">
                <a:latin typeface="Khmer OS System" panose="02000500000000020004" pitchFamily="2" charset="0"/>
                <a:cs typeface="Khmer OS System" panose="02000500000000020004" pitchFamily="2" charset="0"/>
              </a:rPr>
              <a:t>idx_toyname</a:t>
            </a:r>
            <a:r>
              <a:rPr lang="en-US" dirty="0">
                <a:latin typeface="Khmer OS System" panose="02000500000000020004" pitchFamily="2" charset="0"/>
                <a:cs typeface="Khmer OS System" panose="02000500000000020004" pitchFamily="2" charset="0"/>
              </a:rPr>
              <a:t> </a:t>
            </a:r>
            <a:r>
              <a:rPr lang="km-KH" dirty="0">
                <a:latin typeface="Khmer OS System" panose="02000500000000020004" pitchFamily="2" charset="0"/>
                <a:cs typeface="Khmer OS System" panose="02000500000000020004" pitchFamily="2" charset="0"/>
              </a:rPr>
              <a:t>ទៅលើ </a:t>
            </a:r>
            <a:r>
              <a:rPr lang="en-US" dirty="0">
                <a:latin typeface="Khmer OS System" panose="02000500000000020004" pitchFamily="2" charset="0"/>
                <a:cs typeface="Khmer OS System" panose="02000500000000020004" pitchFamily="2" charset="0"/>
              </a:rPr>
              <a:t>Column </a:t>
            </a:r>
            <a:r>
              <a:rPr lang="en-US" dirty="0" err="1">
                <a:latin typeface="Khmer OS System" panose="02000500000000020004" pitchFamily="2" charset="0"/>
                <a:cs typeface="Khmer OS System" panose="02000500000000020004" pitchFamily="2" charset="0"/>
              </a:rPr>
              <a:t>ToyName</a:t>
            </a:r>
            <a:r>
              <a:rPr lang="en-US" dirty="0">
                <a:latin typeface="Khmer OS System" panose="02000500000000020004" pitchFamily="2" charset="0"/>
                <a:cs typeface="Khmer OS System" panose="02000500000000020004" pitchFamily="2" charset="0"/>
              </a:rPr>
              <a:t> </a:t>
            </a:r>
            <a:r>
              <a:rPr lang="km-KH" dirty="0">
                <a:latin typeface="Khmer OS System" panose="02000500000000020004" pitchFamily="2" charset="0"/>
                <a:cs typeface="Khmer OS System" panose="02000500000000020004" pitchFamily="2" charset="0"/>
              </a:rPr>
              <a:t>ក្នុង </a:t>
            </a:r>
            <a:r>
              <a:rPr lang="en-US" dirty="0">
                <a:latin typeface="Khmer OS System" panose="02000500000000020004" pitchFamily="2" charset="0"/>
                <a:cs typeface="Khmer OS System" panose="02000500000000020004" pitchFamily="2" charset="0"/>
              </a:rPr>
              <a:t>Table Toys</a:t>
            </a:r>
          </a:p>
          <a:p>
            <a:pPr marL="0" indent="0">
              <a:lnSpc>
                <a:spcPct val="150000"/>
              </a:lnSpc>
              <a:spcBef>
                <a:spcPts val="0"/>
              </a:spcBef>
              <a:buNone/>
            </a:pPr>
            <a:endParaRPr lang="en-US" dirty="0">
              <a:latin typeface="Khmer OS System" panose="02000500000000020004" pitchFamily="2" charset="0"/>
              <a:cs typeface="Khmer OS System" panose="02000500000000020004" pitchFamily="2" charset="0"/>
            </a:endParaRP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1.	CREATE INDEX </a:t>
            </a:r>
            <a:r>
              <a:rPr lang="en-US" dirty="0" err="1">
                <a:latin typeface="Khmer OS System" panose="02000500000000020004" pitchFamily="2" charset="0"/>
                <a:cs typeface="Khmer OS System" panose="02000500000000020004" pitchFamily="2" charset="0"/>
              </a:rPr>
              <a:t>idx_toyname</a:t>
            </a:r>
            <a:r>
              <a:rPr lang="en-US" dirty="0">
                <a:latin typeface="Khmer OS System" panose="02000500000000020004" pitchFamily="2" charset="0"/>
                <a:cs typeface="Khmer OS System" panose="02000500000000020004" pitchFamily="2" charset="0"/>
              </a:rPr>
              <a:t> ON Toys(</a:t>
            </a:r>
            <a:r>
              <a:rPr lang="en-US" dirty="0" err="1">
                <a:latin typeface="Khmer OS System" panose="02000500000000020004" pitchFamily="2" charset="0"/>
                <a:cs typeface="Khmer OS System" panose="02000500000000020004" pitchFamily="2" charset="0"/>
              </a:rPr>
              <a:t>ToyName</a:t>
            </a:r>
            <a:r>
              <a:rPr lang="en-US" dirty="0">
                <a:latin typeface="Khmer OS System" panose="02000500000000020004" pitchFamily="2" charset="0"/>
                <a:cs typeface="Khmer OS System" panose="02000500000000020004" pitchFamily="2" charset="0"/>
              </a:rPr>
              <a:t>)</a:t>
            </a: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2.	 CREATE UNIQUE INDEX </a:t>
            </a:r>
            <a:r>
              <a:rPr lang="en-US" dirty="0" err="1">
                <a:latin typeface="Khmer OS System" panose="02000500000000020004" pitchFamily="2" charset="0"/>
                <a:cs typeface="Khmer OS System" panose="02000500000000020004" pitchFamily="2" charset="0"/>
              </a:rPr>
              <a:t>idx_toyname</a:t>
            </a:r>
            <a:r>
              <a:rPr lang="en-US" dirty="0">
                <a:latin typeface="Khmer OS System" panose="02000500000000020004" pitchFamily="2" charset="0"/>
                <a:cs typeface="Khmer OS System" panose="02000500000000020004" pitchFamily="2" charset="0"/>
              </a:rPr>
              <a:t> ON Toys(</a:t>
            </a:r>
            <a:r>
              <a:rPr lang="en-US" dirty="0" err="1">
                <a:latin typeface="Khmer OS System" panose="02000500000000020004" pitchFamily="2" charset="0"/>
                <a:cs typeface="Khmer OS System" panose="02000500000000020004" pitchFamily="2" charset="0"/>
              </a:rPr>
              <a:t>ToyName</a:t>
            </a:r>
            <a:r>
              <a:rPr lang="en-US" dirty="0">
                <a:latin typeface="Khmer OS System" panose="02000500000000020004" pitchFamily="2" charset="0"/>
                <a:cs typeface="Khmer OS System" panose="02000500000000020004" pitchFamily="2" charset="0"/>
              </a:rPr>
              <a:t>)</a:t>
            </a:r>
            <a:endParaRPr lang="en-US" dirty="0"/>
          </a:p>
        </p:txBody>
      </p:sp>
    </p:spTree>
    <p:extLst>
      <p:ext uri="{BB962C8B-B14F-4D97-AF65-F5344CB8AC3E}">
        <p14:creationId xmlns:p14="http://schemas.microsoft.com/office/powerpoint/2010/main" val="171563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0C74-2427-4925-95EB-FB0501E830D4}"/>
              </a:ext>
            </a:extLst>
          </p:cNvPr>
          <p:cNvSpPr>
            <a:spLocks noGrp="1"/>
          </p:cNvSpPr>
          <p:nvPr>
            <p:ph type="title"/>
          </p:nvPr>
        </p:nvSpPr>
        <p:spPr>
          <a:xfrm>
            <a:off x="0" y="0"/>
            <a:ext cx="11506200" cy="1293028"/>
          </a:xfrm>
        </p:spPr>
        <p:txBody>
          <a:bodyPr/>
          <a:lstStyle/>
          <a:p>
            <a:r>
              <a:rPr lang="en-US" dirty="0"/>
              <a:t>2.1 data definition language (DDL)</a:t>
            </a:r>
          </a:p>
        </p:txBody>
      </p:sp>
      <p:sp>
        <p:nvSpPr>
          <p:cNvPr id="3" name="Content Placeholder 2">
            <a:extLst>
              <a:ext uri="{FF2B5EF4-FFF2-40B4-BE49-F238E27FC236}">
                <a16:creationId xmlns:a16="http://schemas.microsoft.com/office/drawing/2014/main" id="{CE005421-C311-49C7-84B2-82DD1B0CEA2B}"/>
              </a:ext>
            </a:extLst>
          </p:cNvPr>
          <p:cNvSpPr>
            <a:spLocks noGrp="1"/>
          </p:cNvSpPr>
          <p:nvPr>
            <p:ph idx="1"/>
          </p:nvPr>
        </p:nvSpPr>
        <p:spPr>
          <a:xfrm>
            <a:off x="1" y="1293028"/>
            <a:ext cx="12191998" cy="5564972"/>
          </a:xfrm>
        </p:spPr>
        <p:txBody>
          <a:bodyPr>
            <a:normAutofit lnSpcReduction="10000"/>
          </a:bodyPr>
          <a:lstStyle/>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Data Definition Language (DDL) </a:t>
            </a:r>
            <a:r>
              <a:rPr lang="ca-ES" dirty="0">
                <a:latin typeface="Khmer OS System" panose="02000500000000020004" pitchFamily="2" charset="0"/>
                <a:cs typeface="Khmer OS System" panose="02000500000000020004" pitchFamily="2" charset="0"/>
              </a:rPr>
              <a:t>គឺជាភាសាកុំព្យូទ័រមួយប្រភេទដែលត្រូវបានគេ ប្រើស</a:t>
            </a:r>
            <a:r>
              <a:rPr lang="km-KH" dirty="0">
                <a:latin typeface="Khmer OS System" panose="02000500000000020004" pitchFamily="2" charset="0"/>
                <a:cs typeface="Khmer OS System" panose="02000500000000020004" pitchFamily="2" charset="0"/>
              </a:rPr>
              <a:t>ម្រាប់</a:t>
            </a:r>
            <a:r>
              <a:rPr lang="ca-ES" dirty="0">
                <a:latin typeface="Khmer OS System" panose="02000500000000020004" pitchFamily="2" charset="0"/>
                <a:cs typeface="Khmer OS System" panose="02000500000000020004" pitchFamily="2" charset="0"/>
              </a:rPr>
              <a:t>បង្កើត </a:t>
            </a:r>
            <a:r>
              <a:rPr lang="en-US" dirty="0">
                <a:latin typeface="Khmer OS System" panose="02000500000000020004" pitchFamily="2" charset="0"/>
                <a:cs typeface="Khmer OS System" panose="02000500000000020004" pitchFamily="2" charset="0"/>
              </a:rPr>
              <a:t>Tables </a:t>
            </a:r>
            <a:r>
              <a:rPr lang="en-US" dirty="0" err="1">
                <a:latin typeface="Khmer OS System" panose="02000500000000020004" pitchFamily="2" charset="0"/>
                <a:cs typeface="Khmer OS System" panose="02000500000000020004" pitchFamily="2" charset="0"/>
              </a:rPr>
              <a:t>និង</a:t>
            </a:r>
            <a:r>
              <a:rPr lang="en-US" dirty="0">
                <a:latin typeface="Khmer OS System" panose="02000500000000020004" pitchFamily="2" charset="0"/>
                <a:cs typeface="Khmer OS System" panose="02000500000000020004" pitchFamily="2" charset="0"/>
              </a:rPr>
              <a:t> </a:t>
            </a:r>
            <a:r>
              <a:rPr lang="en-US" dirty="0" err="1">
                <a:latin typeface="Khmer OS System" panose="02000500000000020004" pitchFamily="2" charset="0"/>
                <a:cs typeface="Khmer OS System" panose="02000500000000020004" pitchFamily="2" charset="0"/>
              </a:rPr>
              <a:t>បង្កើត</a:t>
            </a:r>
            <a:r>
              <a:rPr lang="en-US" dirty="0">
                <a:latin typeface="Khmer OS System" panose="02000500000000020004" pitchFamily="2" charset="0"/>
                <a:cs typeface="Khmer OS System" panose="02000500000000020004" pitchFamily="2" charset="0"/>
              </a:rPr>
              <a:t> Relationship </a:t>
            </a:r>
            <a:r>
              <a:rPr lang="ca-ES" dirty="0">
                <a:latin typeface="Khmer OS System" panose="02000500000000020004" pitchFamily="2" charset="0"/>
                <a:cs typeface="Khmer OS System" panose="02000500000000020004" pitchFamily="2" charset="0"/>
              </a:rPr>
              <a:t>រវាង </a:t>
            </a:r>
            <a:r>
              <a:rPr lang="en-US" dirty="0">
                <a:latin typeface="Khmer OS System" panose="02000500000000020004" pitchFamily="2" charset="0"/>
                <a:cs typeface="Khmer OS System" panose="02000500000000020004" pitchFamily="2" charset="0"/>
              </a:rPr>
              <a:t>Table </a:t>
            </a:r>
            <a:r>
              <a:rPr lang="ca-ES" dirty="0">
                <a:latin typeface="Khmer OS System" panose="02000500000000020004" pitchFamily="2" charset="0"/>
                <a:cs typeface="Khmer OS System" panose="02000500000000020004" pitchFamily="2" charset="0"/>
              </a:rPr>
              <a:t>និង </a:t>
            </a:r>
            <a:r>
              <a:rPr lang="en-US" dirty="0">
                <a:latin typeface="Khmer OS System" panose="02000500000000020004" pitchFamily="2" charset="0"/>
                <a:cs typeface="Khmer OS System" panose="02000500000000020004" pitchFamily="2" charset="0"/>
              </a:rPr>
              <a:t>Table</a:t>
            </a:r>
            <a:r>
              <a:rPr lang="ca-ES" dirty="0">
                <a:latin typeface="Khmer OS System" panose="02000500000000020004" pitchFamily="2" charset="0"/>
                <a:cs typeface="Khmer OS System" panose="02000500000000020004" pitchFamily="2" charset="0"/>
              </a:rPr>
              <a:t>។</a:t>
            </a:r>
            <a:endParaRPr lang="en-US" dirty="0">
              <a:latin typeface="Khmer OS System" panose="02000500000000020004" pitchFamily="2" charset="0"/>
              <a:cs typeface="Khmer OS System" panose="02000500000000020004" pitchFamily="2" charset="0"/>
            </a:endParaRPr>
          </a:p>
          <a:p>
            <a:pPr marL="0" indent="0">
              <a:buNone/>
            </a:pPr>
            <a:r>
              <a:rPr lang="en-US" b="1" dirty="0"/>
              <a:t>	CREATE TABLE Syntax:</a:t>
            </a:r>
          </a:p>
          <a:p>
            <a:pPr marL="0" indent="0">
              <a:buNone/>
            </a:pPr>
            <a:r>
              <a:rPr lang="en-US" b="1" dirty="0"/>
              <a:t>		</a:t>
            </a:r>
            <a:r>
              <a:rPr lang="ca-ES" dirty="0"/>
              <a:t>CREATE TABLE </a:t>
            </a:r>
            <a:r>
              <a:rPr lang="ca-ES" i="1" dirty="0"/>
              <a:t>tablename </a:t>
            </a:r>
            <a:r>
              <a:rPr lang="ca-ES" dirty="0"/>
              <a:t>(</a:t>
            </a:r>
            <a:endParaRPr lang="en-US" dirty="0"/>
          </a:p>
          <a:p>
            <a:pPr marL="0" indent="0">
              <a:buNone/>
            </a:pPr>
            <a:r>
              <a:rPr lang="ca-ES" i="1" dirty="0"/>
              <a:t>			Column1 Data_Type1 Field​ Size [col_constraint1],</a:t>
            </a:r>
            <a:endParaRPr lang="en-US" dirty="0"/>
          </a:p>
          <a:p>
            <a:pPr marL="0" indent="0">
              <a:buNone/>
            </a:pPr>
            <a:r>
              <a:rPr lang="ca-ES" i="1" dirty="0"/>
              <a:t>			Column2 Data_Type2 Field​ Size [col_constraint2],</a:t>
            </a:r>
            <a:endParaRPr lang="en-US" dirty="0"/>
          </a:p>
          <a:p>
            <a:pPr marL="0" indent="0">
              <a:buNone/>
            </a:pPr>
            <a:r>
              <a:rPr lang="ca-ES" i="1" dirty="0"/>
              <a:t>			.............................................................................</a:t>
            </a:r>
            <a:endParaRPr lang="en-US" dirty="0"/>
          </a:p>
          <a:p>
            <a:pPr marL="0" indent="0">
              <a:buNone/>
            </a:pPr>
            <a:r>
              <a:rPr lang="ca-ES" i="1" dirty="0"/>
              <a:t>			ColumnN Data_TypeN Field​ Size [col_constraintN],</a:t>
            </a:r>
            <a:endParaRPr lang="en-US" dirty="0"/>
          </a:p>
          <a:p>
            <a:pPr marL="0" indent="0">
              <a:buNone/>
            </a:pPr>
            <a:r>
              <a:rPr lang="ca-ES" i="1" dirty="0"/>
              <a:t>			[table_constraint1],</a:t>
            </a:r>
          </a:p>
          <a:p>
            <a:pPr marL="0" indent="0">
              <a:buNone/>
            </a:pPr>
            <a:r>
              <a:rPr lang="ca-ES" i="1" dirty="0"/>
              <a:t>			[table_constraint2],</a:t>
            </a:r>
            <a:endParaRPr lang="en-US" dirty="0"/>
          </a:p>
          <a:p>
            <a:pPr marL="0" indent="0">
              <a:buNone/>
            </a:pPr>
            <a:r>
              <a:rPr lang="ca-ES" i="1" dirty="0"/>
              <a:t>			............................................................................</a:t>
            </a:r>
            <a:endParaRPr lang="en-US" dirty="0"/>
          </a:p>
          <a:p>
            <a:pPr marL="0" indent="0">
              <a:buNone/>
            </a:pPr>
            <a:r>
              <a:rPr lang="ca-ES" i="1" dirty="0"/>
              <a:t>			[table_constraintN]</a:t>
            </a:r>
            <a:endParaRPr lang="en-US" dirty="0"/>
          </a:p>
          <a:p>
            <a:pPr marL="0" indent="0">
              <a:buNone/>
            </a:pPr>
            <a:r>
              <a:rPr lang="ca-ES" dirty="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9307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AC2D-CE8C-47B9-B9D6-633805507285}"/>
              </a:ext>
            </a:extLst>
          </p:cNvPr>
          <p:cNvSpPr>
            <a:spLocks noGrp="1"/>
          </p:cNvSpPr>
          <p:nvPr>
            <p:ph type="title"/>
          </p:nvPr>
        </p:nvSpPr>
        <p:spPr>
          <a:xfrm>
            <a:off x="-1" y="0"/>
            <a:ext cx="12192001" cy="1293028"/>
          </a:xfrm>
        </p:spPr>
        <p:txBody>
          <a:bodyPr/>
          <a:lstStyle/>
          <a:p>
            <a:r>
              <a:rPr lang="en-US" dirty="0"/>
              <a:t>2.2 Common Microsoft Access data types</a:t>
            </a:r>
          </a:p>
        </p:txBody>
      </p:sp>
      <p:graphicFrame>
        <p:nvGraphicFramePr>
          <p:cNvPr id="4" name="Table 3">
            <a:extLst>
              <a:ext uri="{FF2B5EF4-FFF2-40B4-BE49-F238E27FC236}">
                <a16:creationId xmlns:a16="http://schemas.microsoft.com/office/drawing/2014/main" id="{B48EC5B0-213B-4169-BE86-79D0CCB156AF}"/>
              </a:ext>
            </a:extLst>
          </p:cNvPr>
          <p:cNvGraphicFramePr>
            <a:graphicFrameLocks noGrp="1"/>
          </p:cNvGraphicFramePr>
          <p:nvPr>
            <p:extLst>
              <p:ext uri="{D42A27DB-BD31-4B8C-83A1-F6EECF244321}">
                <p14:modId xmlns:p14="http://schemas.microsoft.com/office/powerpoint/2010/main" val="2394280360"/>
              </p:ext>
            </p:extLst>
          </p:nvPr>
        </p:nvGraphicFramePr>
        <p:xfrm>
          <a:off x="0" y="1293028"/>
          <a:ext cx="12191999" cy="5564974"/>
        </p:xfrm>
        <a:graphic>
          <a:graphicData uri="http://schemas.openxmlformats.org/drawingml/2006/table">
            <a:tbl>
              <a:tblPr firstRow="1" firstCol="1" lastRow="1" lastCol="1" bandRow="1" bandCol="1">
                <a:tableStyleId>{5C22544A-7EE6-4342-B048-85BDC9FD1C3A}</a:tableStyleId>
              </a:tblPr>
              <a:tblGrid>
                <a:gridCol w="3519792">
                  <a:extLst>
                    <a:ext uri="{9D8B030D-6E8A-4147-A177-3AD203B41FA5}">
                      <a16:colId xmlns:a16="http://schemas.microsoft.com/office/drawing/2014/main" val="4026253793"/>
                    </a:ext>
                  </a:extLst>
                </a:gridCol>
                <a:gridCol w="8672207">
                  <a:extLst>
                    <a:ext uri="{9D8B030D-6E8A-4147-A177-3AD203B41FA5}">
                      <a16:colId xmlns:a16="http://schemas.microsoft.com/office/drawing/2014/main" val="664892386"/>
                    </a:ext>
                  </a:extLst>
                </a:gridCol>
              </a:tblGrid>
              <a:tr h="464128">
                <a:tc>
                  <a:txBody>
                    <a:bodyPr/>
                    <a:lstStyle/>
                    <a:p>
                      <a:pPr marL="72390">
                        <a:spcBef>
                          <a:spcPts val="225"/>
                        </a:spcBef>
                        <a:spcAft>
                          <a:spcPts val="0"/>
                        </a:spcAft>
                      </a:pPr>
                      <a:r>
                        <a:rPr lang="en-US" sz="2000" b="1">
                          <a:effectLst/>
                          <a:latin typeface="Times New Roman" panose="02020603050405020304" pitchFamily="18" charset="0"/>
                          <a:cs typeface="Times New Roman" panose="02020603050405020304" pitchFamily="18" charset="0"/>
                        </a:rPr>
                        <a:t>Data Type</a:t>
                      </a:r>
                      <a:endParaRPr lang="en-US" sz="3200" b="1">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accent6">
                        <a:lumMod val="75000"/>
                      </a:schemeClr>
                    </a:solidFill>
                  </a:tcPr>
                </a:tc>
                <a:tc>
                  <a:txBody>
                    <a:bodyPr/>
                    <a:lstStyle/>
                    <a:p>
                      <a:pPr marL="68580">
                        <a:spcBef>
                          <a:spcPts val="225"/>
                        </a:spcBef>
                        <a:spcAft>
                          <a:spcPts val="0"/>
                        </a:spcAft>
                      </a:pPr>
                      <a:r>
                        <a:rPr lang="en-US" sz="2000" b="1" dirty="0">
                          <a:effectLst/>
                          <a:latin typeface="Times New Roman" panose="02020603050405020304" pitchFamily="18" charset="0"/>
                          <a:cs typeface="Times New Roman" panose="02020603050405020304" pitchFamily="18" charset="0"/>
                        </a:rPr>
                        <a:t>Description</a:t>
                      </a:r>
                      <a:endParaRPr lang="en-US" sz="32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accent6">
                        <a:lumMod val="75000"/>
                      </a:schemeClr>
                    </a:solidFill>
                  </a:tcPr>
                </a:tc>
                <a:extLst>
                  <a:ext uri="{0D108BD9-81ED-4DB2-BD59-A6C34878D82A}">
                    <a16:rowId xmlns:a16="http://schemas.microsoft.com/office/drawing/2014/main" val="2657905258"/>
                  </a:ext>
                </a:extLst>
              </a:tr>
              <a:tr h="451955">
                <a:tc gridSpan="2">
                  <a:txBody>
                    <a:bodyPr/>
                    <a:lstStyle/>
                    <a:p>
                      <a:pPr marL="72390">
                        <a:spcBef>
                          <a:spcPts val="190"/>
                        </a:spcBef>
                        <a:spcAft>
                          <a:spcPts val="0"/>
                        </a:spcAft>
                      </a:pPr>
                      <a:r>
                        <a:rPr lang="en-US" sz="2000" b="0" dirty="0">
                          <a:effectLst/>
                          <a:latin typeface="Times New Roman" panose="02020603050405020304" pitchFamily="18" charset="0"/>
                          <a:cs typeface="Times New Roman" panose="02020603050405020304" pitchFamily="18" charset="0"/>
                        </a:rPr>
                        <a:t>Numeric:</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rgbClr val="00B050"/>
                    </a:solidFill>
                  </a:tcPr>
                </a:tc>
                <a:tc hMerge="1">
                  <a:txBody>
                    <a:bodyPr/>
                    <a:lstStyle/>
                    <a:p>
                      <a:endParaRPr lang="en-US"/>
                    </a:p>
                  </a:txBody>
                  <a:tcPr/>
                </a:tc>
                <a:extLst>
                  <a:ext uri="{0D108BD9-81ED-4DB2-BD59-A6C34878D82A}">
                    <a16:rowId xmlns:a16="http://schemas.microsoft.com/office/drawing/2014/main" val="478386621"/>
                  </a:ext>
                </a:extLst>
              </a:tr>
              <a:tr h="792821">
                <a:tc>
                  <a:txBody>
                    <a:bodyPr/>
                    <a:lstStyle/>
                    <a:p>
                      <a:pPr marL="72390">
                        <a:spcBef>
                          <a:spcPts val="185"/>
                        </a:spcBef>
                        <a:spcAft>
                          <a:spcPts val="0"/>
                        </a:spcAft>
                      </a:pPr>
                      <a:r>
                        <a:rPr lang="en-US" sz="2000" b="0" dirty="0">
                          <a:effectLst/>
                          <a:latin typeface="Times New Roman" panose="02020603050405020304" pitchFamily="18" charset="0"/>
                          <a:cs typeface="Times New Roman" panose="02020603050405020304" pitchFamily="18" charset="0"/>
                        </a:rPr>
                        <a:t>DECIMAL</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spcBef>
                          <a:spcPts val="185"/>
                        </a:spcBef>
                        <a:spcAft>
                          <a:spcPts val="0"/>
                        </a:spcAft>
                      </a:pPr>
                      <a:r>
                        <a:rPr lang="en-US" sz="2000" b="0">
                          <a:effectLst/>
                          <a:latin typeface="Times New Roman" panose="02020603050405020304" pitchFamily="18" charset="0"/>
                          <a:cs typeface="Times New Roman" panose="02020603050405020304" pitchFamily="18" charset="0"/>
                        </a:rPr>
                        <a:t>An exact numeric data type that holds values from</a:t>
                      </a:r>
                      <a:endParaRPr lang="en-US" sz="3200" b="0">
                        <a:effectLst/>
                        <a:latin typeface="Times New Roman" panose="02020603050405020304" pitchFamily="18" charset="0"/>
                        <a:cs typeface="Times New Roman" panose="02020603050405020304" pitchFamily="18" charset="0"/>
                      </a:endParaRPr>
                    </a:p>
                    <a:p>
                      <a:pPr marL="68580">
                        <a:spcBef>
                          <a:spcPts val="30"/>
                        </a:spcBef>
                        <a:spcAft>
                          <a:spcPts val="0"/>
                        </a:spcAft>
                      </a:pPr>
                      <a:r>
                        <a:rPr lang="en-US" sz="2000" b="0">
                          <a:effectLst/>
                          <a:latin typeface="Times New Roman" panose="02020603050405020304" pitchFamily="18" charset="0"/>
                          <a:cs typeface="Times New Roman" panose="02020603050405020304" pitchFamily="18" charset="0"/>
                        </a:rPr>
                        <a:t>–10^28–1 to 10^28–1.</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4199143969"/>
                  </a:ext>
                </a:extLst>
              </a:tr>
              <a:tr h="451955">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FLOAT</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spcBef>
                          <a:spcPts val="190"/>
                        </a:spcBef>
                        <a:spcAft>
                          <a:spcPts val="0"/>
                        </a:spcAft>
                      </a:pPr>
                      <a:r>
                        <a:rPr lang="en-US" sz="2000" b="0" dirty="0">
                          <a:effectLst/>
                          <a:latin typeface="Times New Roman" panose="02020603050405020304" pitchFamily="18" charset="0"/>
                          <a:cs typeface="Times New Roman" panose="02020603050405020304" pitchFamily="18" charset="0"/>
                        </a:rPr>
                        <a:t>Stores double-precision floating-point values.</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787719312"/>
                  </a:ext>
                </a:extLst>
              </a:tr>
              <a:tr h="792821">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INTEGER</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spcBef>
                          <a:spcPts val="190"/>
                        </a:spcBef>
                        <a:spcAft>
                          <a:spcPts val="0"/>
                        </a:spcAft>
                      </a:pPr>
                      <a:r>
                        <a:rPr lang="en-US" sz="2000" b="0" dirty="0">
                          <a:effectLst/>
                          <a:latin typeface="Times New Roman" panose="02020603050405020304" pitchFamily="18" charset="0"/>
                          <a:cs typeface="Times New Roman" panose="02020603050405020304" pitchFamily="18" charset="0"/>
                        </a:rPr>
                        <a:t>Also called INT. Stores long integers from</a:t>
                      </a:r>
                      <a:endParaRPr lang="en-US" sz="3200" b="0" dirty="0">
                        <a:effectLst/>
                        <a:latin typeface="Times New Roman" panose="02020603050405020304" pitchFamily="18" charset="0"/>
                        <a:cs typeface="Times New Roman" panose="02020603050405020304" pitchFamily="18" charset="0"/>
                      </a:endParaRPr>
                    </a:p>
                    <a:p>
                      <a:pPr marL="68580">
                        <a:spcBef>
                          <a:spcPts val="25"/>
                        </a:spcBef>
                        <a:spcAft>
                          <a:spcPts val="0"/>
                        </a:spcAft>
                      </a:pPr>
                      <a:r>
                        <a:rPr lang="en-US" sz="2000" b="0" dirty="0">
                          <a:effectLst/>
                          <a:latin typeface="Times New Roman" panose="02020603050405020304" pitchFamily="18" charset="0"/>
                          <a:cs typeface="Times New Roman" panose="02020603050405020304" pitchFamily="18" charset="0"/>
                        </a:rPr>
                        <a:t>–2,147,483,648 to 2,147,483,647.</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959533928"/>
                  </a:ext>
                </a:extLst>
              </a:tr>
              <a:tr h="451955">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REAL</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spcBef>
                          <a:spcPts val="190"/>
                        </a:spcBef>
                        <a:spcAft>
                          <a:spcPts val="0"/>
                        </a:spcAft>
                      </a:pPr>
                      <a:r>
                        <a:rPr lang="en-US" sz="2000" b="0">
                          <a:effectLst/>
                          <a:latin typeface="Times New Roman" panose="02020603050405020304" pitchFamily="18" charset="0"/>
                          <a:cs typeface="Times New Roman" panose="02020603050405020304" pitchFamily="18" charset="0"/>
                        </a:rPr>
                        <a:t>Stores single-precision floating-point values.</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3058518139"/>
                  </a:ext>
                </a:extLst>
              </a:tr>
              <a:tr h="451955">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SMALLINT</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spcBef>
                          <a:spcPts val="190"/>
                        </a:spcBef>
                        <a:spcAft>
                          <a:spcPts val="0"/>
                        </a:spcAft>
                      </a:pPr>
                      <a:r>
                        <a:rPr lang="en-US" sz="2000" b="0">
                          <a:effectLst/>
                          <a:latin typeface="Times New Roman" panose="02020603050405020304" pitchFamily="18" charset="0"/>
                          <a:cs typeface="Times New Roman" panose="02020603050405020304" pitchFamily="18" charset="0"/>
                        </a:rPr>
                        <a:t>Stores integers from –32,768 to 32,767.</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695887873"/>
                  </a:ext>
                </a:extLst>
              </a:tr>
              <a:tr h="451955">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TINYINT</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spcBef>
                          <a:spcPts val="190"/>
                        </a:spcBef>
                        <a:spcAft>
                          <a:spcPts val="0"/>
                        </a:spcAft>
                      </a:pPr>
                      <a:r>
                        <a:rPr lang="en-US" sz="2000" b="0">
                          <a:effectLst/>
                          <a:latin typeface="Times New Roman" panose="02020603050405020304" pitchFamily="18" charset="0"/>
                          <a:cs typeface="Times New Roman" panose="02020603050405020304" pitchFamily="18" charset="0"/>
                        </a:rPr>
                        <a:t>Stores integers from 0 to 255.</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891020120"/>
                  </a:ext>
                </a:extLst>
              </a:tr>
              <a:tr h="451955">
                <a:tc gridSpan="2">
                  <a:txBody>
                    <a:bodyPr/>
                    <a:lstStyle/>
                    <a:p>
                      <a:pPr marL="72390">
                        <a:spcBef>
                          <a:spcPts val="190"/>
                        </a:spcBef>
                        <a:spcAft>
                          <a:spcPts val="0"/>
                        </a:spcAft>
                      </a:pPr>
                      <a:r>
                        <a:rPr lang="en-US" sz="2000" b="0" dirty="0">
                          <a:effectLst/>
                          <a:latin typeface="Times New Roman" panose="02020603050405020304" pitchFamily="18" charset="0"/>
                          <a:cs typeface="Times New Roman" panose="02020603050405020304" pitchFamily="18" charset="0"/>
                        </a:rPr>
                        <a:t>String:</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rgbClr val="00B050"/>
                    </a:solidFill>
                  </a:tcPr>
                </a:tc>
                <a:tc hMerge="1">
                  <a:txBody>
                    <a:bodyPr/>
                    <a:lstStyle/>
                    <a:p>
                      <a:endParaRPr lang="en-US"/>
                    </a:p>
                  </a:txBody>
                  <a:tcPr/>
                </a:tc>
                <a:extLst>
                  <a:ext uri="{0D108BD9-81ED-4DB2-BD59-A6C34878D82A}">
                    <a16:rowId xmlns:a16="http://schemas.microsoft.com/office/drawing/2014/main" val="292942541"/>
                  </a:ext>
                </a:extLst>
              </a:tr>
              <a:tr h="803474">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CHAR</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34290">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A fixed-length data type that stores a combination of text and numbers up to 255 characters.</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3881646617"/>
                  </a:ext>
                </a:extLst>
              </a:tr>
            </a:tbl>
          </a:graphicData>
        </a:graphic>
      </p:graphicFrame>
    </p:spTree>
    <p:extLst>
      <p:ext uri="{BB962C8B-B14F-4D97-AF65-F5344CB8AC3E}">
        <p14:creationId xmlns:p14="http://schemas.microsoft.com/office/powerpoint/2010/main" val="152196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E783-1425-41CA-8EE3-199E98E80B3B}"/>
              </a:ext>
            </a:extLst>
          </p:cNvPr>
          <p:cNvSpPr>
            <a:spLocks noGrp="1"/>
          </p:cNvSpPr>
          <p:nvPr>
            <p:ph type="title"/>
          </p:nvPr>
        </p:nvSpPr>
        <p:spPr>
          <a:xfrm>
            <a:off x="2895600" y="0"/>
            <a:ext cx="8610600" cy="1293028"/>
          </a:xfrm>
        </p:spPr>
        <p:txBody>
          <a:bodyPr/>
          <a:lstStyle/>
          <a:p>
            <a:r>
              <a:rPr lang="en-US" dirty="0"/>
              <a:t>Cont’d</a:t>
            </a:r>
          </a:p>
        </p:txBody>
      </p:sp>
      <p:graphicFrame>
        <p:nvGraphicFramePr>
          <p:cNvPr id="4" name="Table 3">
            <a:extLst>
              <a:ext uri="{FF2B5EF4-FFF2-40B4-BE49-F238E27FC236}">
                <a16:creationId xmlns:a16="http://schemas.microsoft.com/office/drawing/2014/main" id="{6D3AD258-815B-45EB-A2F2-5DAEC8EDE715}"/>
              </a:ext>
            </a:extLst>
          </p:cNvPr>
          <p:cNvGraphicFramePr>
            <a:graphicFrameLocks noGrp="1"/>
          </p:cNvGraphicFramePr>
          <p:nvPr>
            <p:extLst>
              <p:ext uri="{D42A27DB-BD31-4B8C-83A1-F6EECF244321}">
                <p14:modId xmlns:p14="http://schemas.microsoft.com/office/powerpoint/2010/main" val="3359695057"/>
              </p:ext>
            </p:extLst>
          </p:nvPr>
        </p:nvGraphicFramePr>
        <p:xfrm>
          <a:off x="0" y="1293029"/>
          <a:ext cx="12192000" cy="5564972"/>
        </p:xfrm>
        <a:graphic>
          <a:graphicData uri="http://schemas.openxmlformats.org/drawingml/2006/table">
            <a:tbl>
              <a:tblPr firstRow="1" firstCol="1" lastRow="1" lastCol="1" bandRow="1" bandCol="1">
                <a:tableStyleId>{5C22544A-7EE6-4342-B048-85BDC9FD1C3A}</a:tableStyleId>
              </a:tblPr>
              <a:tblGrid>
                <a:gridCol w="3519793">
                  <a:extLst>
                    <a:ext uri="{9D8B030D-6E8A-4147-A177-3AD203B41FA5}">
                      <a16:colId xmlns:a16="http://schemas.microsoft.com/office/drawing/2014/main" val="965603787"/>
                    </a:ext>
                  </a:extLst>
                </a:gridCol>
                <a:gridCol w="8672207">
                  <a:extLst>
                    <a:ext uri="{9D8B030D-6E8A-4147-A177-3AD203B41FA5}">
                      <a16:colId xmlns:a16="http://schemas.microsoft.com/office/drawing/2014/main" val="4192786004"/>
                    </a:ext>
                  </a:extLst>
                </a:gridCol>
              </a:tblGrid>
              <a:tr h="442371">
                <a:tc>
                  <a:txBody>
                    <a:bodyPr/>
                    <a:lstStyle/>
                    <a:p>
                      <a:pPr marL="72390">
                        <a:spcBef>
                          <a:spcPts val="225"/>
                        </a:spcBef>
                        <a:spcAft>
                          <a:spcPts val="0"/>
                        </a:spcAft>
                      </a:pPr>
                      <a:r>
                        <a:rPr lang="en-US" sz="2000">
                          <a:effectLst/>
                          <a:latin typeface="Times New Roman" panose="02020603050405020304" pitchFamily="18" charset="0"/>
                          <a:cs typeface="Times New Roman" panose="02020603050405020304" pitchFamily="18" charset="0"/>
                        </a:rPr>
                        <a:t>Data Type</a:t>
                      </a:r>
                      <a:endParaRPr lang="en-US" sz="320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accent6">
                        <a:lumMod val="75000"/>
                      </a:schemeClr>
                    </a:solidFill>
                  </a:tcPr>
                </a:tc>
                <a:tc>
                  <a:txBody>
                    <a:bodyPr/>
                    <a:lstStyle/>
                    <a:p>
                      <a:pPr marL="68580">
                        <a:spcBef>
                          <a:spcPts val="225"/>
                        </a:spcBef>
                        <a:spcAft>
                          <a:spcPts val="0"/>
                        </a:spcAft>
                      </a:pPr>
                      <a:r>
                        <a:rPr lang="en-US" sz="2000" dirty="0">
                          <a:effectLst/>
                          <a:latin typeface="Times New Roman" panose="02020603050405020304" pitchFamily="18" charset="0"/>
                          <a:cs typeface="Times New Roman" panose="02020603050405020304" pitchFamily="18" charset="0"/>
                        </a:rPr>
                        <a:t>Description</a:t>
                      </a: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accent6">
                        <a:lumMod val="75000"/>
                      </a:schemeClr>
                    </a:solidFill>
                  </a:tcPr>
                </a:tc>
                <a:extLst>
                  <a:ext uri="{0D108BD9-81ED-4DB2-BD59-A6C34878D82A}">
                    <a16:rowId xmlns:a16="http://schemas.microsoft.com/office/drawing/2014/main" val="1229642026"/>
                  </a:ext>
                </a:extLst>
              </a:tr>
              <a:tr h="1354629">
                <a:tc>
                  <a:txBody>
                    <a:bodyPr/>
                    <a:lstStyle/>
                    <a:p>
                      <a:pPr marL="72390">
                        <a:spcBef>
                          <a:spcPts val="185"/>
                        </a:spcBef>
                        <a:spcAft>
                          <a:spcPts val="0"/>
                        </a:spcAft>
                      </a:pPr>
                      <a:r>
                        <a:rPr lang="en-US" sz="2000" b="0" dirty="0">
                          <a:effectLst/>
                          <a:latin typeface="Times New Roman" panose="02020603050405020304" pitchFamily="18" charset="0"/>
                          <a:cs typeface="Times New Roman" panose="02020603050405020304" pitchFamily="18" charset="0"/>
                        </a:rPr>
                        <a:t>TEXT</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117475">
                        <a:lnSpc>
                          <a:spcPct val="101000"/>
                        </a:lnSpc>
                        <a:spcBef>
                          <a:spcPts val="185"/>
                        </a:spcBef>
                        <a:spcAft>
                          <a:spcPts val="0"/>
                        </a:spcAft>
                      </a:pPr>
                      <a:r>
                        <a:rPr lang="en-US" sz="2000" b="0" dirty="0">
                          <a:effectLst/>
                          <a:latin typeface="Times New Roman" panose="02020603050405020304" pitchFamily="18" charset="0"/>
                          <a:cs typeface="Times New Roman" panose="02020603050405020304" pitchFamily="18" charset="0"/>
                        </a:rPr>
                        <a:t>A variable-length data type that stores a combination</a:t>
                      </a:r>
                      <a:r>
                        <a:rPr lang="en-US" sz="2000" b="0" spc="-130" dirty="0">
                          <a:effectLst/>
                          <a:latin typeface="Times New Roman" panose="02020603050405020304" pitchFamily="18" charset="0"/>
                          <a:cs typeface="Times New Roman" panose="02020603050405020304" pitchFamily="18" charset="0"/>
                        </a:rPr>
                        <a:t> </a:t>
                      </a:r>
                      <a:r>
                        <a:rPr lang="en-US" sz="2000" b="0" spc="-40" dirty="0">
                          <a:effectLst/>
                          <a:latin typeface="Times New Roman" panose="02020603050405020304" pitchFamily="18" charset="0"/>
                          <a:cs typeface="Times New Roman" panose="02020603050405020304" pitchFamily="18" charset="0"/>
                        </a:rPr>
                        <a:t>of </a:t>
                      </a:r>
                      <a:r>
                        <a:rPr lang="en-US" sz="2000" b="0" dirty="0">
                          <a:effectLst/>
                          <a:latin typeface="Times New Roman" panose="02020603050405020304" pitchFamily="18" charset="0"/>
                          <a:cs typeface="Times New Roman" panose="02020603050405020304" pitchFamily="18" charset="0"/>
                        </a:rPr>
                        <a:t>text and numbers up to 255 characters. The length is determined by the Field size property. The string can contain</a:t>
                      </a:r>
                      <a:r>
                        <a:rPr lang="en-US" sz="2000" b="0" spc="-10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any</a:t>
                      </a:r>
                      <a:r>
                        <a:rPr lang="en-US" sz="2000" b="0" spc="-10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ASCII</a:t>
                      </a:r>
                      <a:r>
                        <a:rPr lang="en-US" sz="2000" b="0" spc="-10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characters</a:t>
                      </a:r>
                      <a:r>
                        <a:rPr lang="en-US" sz="2000" b="0" spc="-10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including</a:t>
                      </a:r>
                      <a:r>
                        <a:rPr lang="en-US" sz="2000" b="0" spc="-10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letters,</a:t>
                      </a:r>
                      <a:r>
                        <a:rPr lang="en-US" sz="2000" b="0" spc="-10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numbers, special characters, and nonprinting</a:t>
                      </a:r>
                      <a:r>
                        <a:rPr lang="en-US" sz="2000" b="0" spc="-2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characters.</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625911903"/>
                  </a:ext>
                </a:extLst>
              </a:tr>
              <a:tr h="318486">
                <a:tc gridSpan="2">
                  <a:txBody>
                    <a:bodyPr/>
                    <a:lstStyle/>
                    <a:p>
                      <a:pPr marL="72390">
                        <a:spcBef>
                          <a:spcPts val="190"/>
                        </a:spcBef>
                        <a:spcAft>
                          <a:spcPts val="0"/>
                        </a:spcAft>
                      </a:pPr>
                      <a:r>
                        <a:rPr lang="en-US" sz="2000" b="0" dirty="0">
                          <a:effectLst/>
                          <a:latin typeface="Times New Roman" panose="02020603050405020304" pitchFamily="18" charset="0"/>
                          <a:cs typeface="Times New Roman" panose="02020603050405020304" pitchFamily="18" charset="0"/>
                        </a:rPr>
                        <a:t>Miscellaneous:</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rgbClr val="00B050"/>
                    </a:solidFill>
                  </a:tcPr>
                </a:tc>
                <a:tc hMerge="1">
                  <a:txBody>
                    <a:bodyPr/>
                    <a:lstStyle/>
                    <a:p>
                      <a:endParaRPr lang="en-US"/>
                    </a:p>
                  </a:txBody>
                  <a:tcPr/>
                </a:tc>
                <a:extLst>
                  <a:ext uri="{0D108BD9-81ED-4DB2-BD59-A6C34878D82A}">
                    <a16:rowId xmlns:a16="http://schemas.microsoft.com/office/drawing/2014/main" val="98556023"/>
                  </a:ext>
                </a:extLst>
              </a:tr>
              <a:tr h="670082">
                <a:tc>
                  <a:txBody>
                    <a:bodyPr/>
                    <a:lstStyle/>
                    <a:p>
                      <a:pPr marL="72390">
                        <a:spcBef>
                          <a:spcPts val="190"/>
                        </a:spcBef>
                        <a:spcAft>
                          <a:spcPts val="0"/>
                        </a:spcAft>
                      </a:pPr>
                      <a:r>
                        <a:rPr lang="en-US" sz="2000" b="0" dirty="0">
                          <a:effectLst/>
                          <a:latin typeface="Times New Roman" panose="02020603050405020304" pitchFamily="18" charset="0"/>
                          <a:cs typeface="Times New Roman" panose="02020603050405020304" pitchFamily="18" charset="0"/>
                        </a:rPr>
                        <a:t>BINARY</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Enables you to store any type of data in a field. No transformation of the data is made in this type of field.</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2084739318"/>
                  </a:ext>
                </a:extLst>
              </a:tr>
              <a:tr h="516210">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BIT</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207010">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Used</a:t>
                      </a:r>
                      <a:r>
                        <a:rPr lang="en-US" sz="2000" b="0" spc="-6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to</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store</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one</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of</a:t>
                      </a:r>
                      <a:r>
                        <a:rPr lang="en-US" sz="2000" b="0" spc="-6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two</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types</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of</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values.</a:t>
                      </a:r>
                      <a:r>
                        <a:rPr lang="en-US" sz="2000" b="0" spc="-6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For</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example, true/false, yes/no, or</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on/off.</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3071616174"/>
                  </a:ext>
                </a:extLst>
              </a:tr>
              <a:tr h="625095">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COUNTER</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78105">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Stores</a:t>
                      </a:r>
                      <a:r>
                        <a:rPr lang="en-US" sz="2000" b="0" spc="-7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a</a:t>
                      </a:r>
                      <a:r>
                        <a:rPr lang="en-US" sz="2000" b="0" spc="-7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long</a:t>
                      </a:r>
                      <a:r>
                        <a:rPr lang="en-US" sz="2000" b="0" spc="-7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integer</a:t>
                      </a:r>
                      <a:r>
                        <a:rPr lang="en-US" sz="2000" b="0" spc="-7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value</a:t>
                      </a:r>
                      <a:r>
                        <a:rPr lang="en-US" sz="2000" b="0" spc="-7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that</a:t>
                      </a:r>
                      <a:r>
                        <a:rPr lang="en-US" sz="2000" b="0" spc="-7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automatically</a:t>
                      </a:r>
                      <a:r>
                        <a:rPr lang="en-US" sz="2000" b="0" spc="-7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increments whenever a new record is</a:t>
                      </a:r>
                      <a:r>
                        <a:rPr lang="en-US" sz="2000" b="0" spc="1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inserted.</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3776817053"/>
                  </a:ext>
                </a:extLst>
              </a:tr>
              <a:tr h="451807">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DATETIME</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spcBef>
                          <a:spcPts val="190"/>
                        </a:spcBef>
                        <a:spcAft>
                          <a:spcPts val="0"/>
                        </a:spcAft>
                      </a:pPr>
                      <a:r>
                        <a:rPr lang="en-US" sz="2000" b="0" dirty="0">
                          <a:effectLst/>
                          <a:latin typeface="Times New Roman" panose="02020603050405020304" pitchFamily="18" charset="0"/>
                          <a:cs typeface="Times New Roman" panose="02020603050405020304" pitchFamily="18" charset="0"/>
                        </a:rPr>
                        <a:t>Stores date and time values for the years 100 to 9999.</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3207520470"/>
                  </a:ext>
                </a:extLst>
              </a:tr>
              <a:tr h="670082">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IMAGE</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308610">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Used to store Object Linking and Embedding </a:t>
                      </a:r>
                      <a:r>
                        <a:rPr lang="en-US" sz="2000" b="0" spc="-20" dirty="0">
                          <a:effectLst/>
                          <a:latin typeface="Times New Roman" panose="02020603050405020304" pitchFamily="18" charset="0"/>
                          <a:cs typeface="Times New Roman" panose="02020603050405020304" pitchFamily="18" charset="0"/>
                        </a:rPr>
                        <a:t>(OLE) </a:t>
                      </a:r>
                      <a:r>
                        <a:rPr lang="en-US" sz="2000" b="0" dirty="0">
                          <a:effectLst/>
                          <a:latin typeface="Times New Roman" panose="02020603050405020304" pitchFamily="18" charset="0"/>
                          <a:cs typeface="Times New Roman" panose="02020603050405020304" pitchFamily="18" charset="0"/>
                        </a:rPr>
                        <a:t>objects. For example, pictures, audio, and video.</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845052800"/>
                  </a:ext>
                </a:extLst>
              </a:tr>
              <a:tr h="516210">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MONEY</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509905">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Stores</a:t>
                      </a:r>
                      <a:r>
                        <a:rPr lang="en-US" sz="2000" b="0" spc="-8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currency</a:t>
                      </a:r>
                      <a:r>
                        <a:rPr lang="en-US" sz="2000" b="0" spc="-7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values</a:t>
                      </a:r>
                      <a:r>
                        <a:rPr lang="en-US" sz="2000" b="0" spc="-8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and</a:t>
                      </a:r>
                      <a:r>
                        <a:rPr lang="en-US" sz="2000" b="0" spc="-7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numeric</a:t>
                      </a:r>
                      <a:r>
                        <a:rPr lang="en-US" sz="2000" b="0" spc="-8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data</a:t>
                      </a:r>
                      <a:r>
                        <a:rPr lang="en-US" sz="2000" b="0" spc="-7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used</a:t>
                      </a:r>
                      <a:r>
                        <a:rPr lang="en-US" sz="2000" b="0" spc="-80" dirty="0">
                          <a:effectLst/>
                          <a:latin typeface="Times New Roman" panose="02020603050405020304" pitchFamily="18" charset="0"/>
                          <a:cs typeface="Times New Roman" panose="02020603050405020304" pitchFamily="18" charset="0"/>
                        </a:rPr>
                        <a:t> </a:t>
                      </a:r>
                      <a:r>
                        <a:rPr lang="en-US" sz="2000" b="0" spc="-40" dirty="0">
                          <a:effectLst/>
                          <a:latin typeface="Times New Roman" panose="02020603050405020304" pitchFamily="18" charset="0"/>
                          <a:cs typeface="Times New Roman" panose="02020603050405020304" pitchFamily="18" charset="0"/>
                        </a:rPr>
                        <a:t>in </a:t>
                      </a:r>
                      <a:r>
                        <a:rPr lang="en-US" sz="2000" b="0" dirty="0">
                          <a:effectLst/>
                          <a:latin typeface="Times New Roman" panose="02020603050405020304" pitchFamily="18" charset="0"/>
                          <a:cs typeface="Times New Roman" panose="02020603050405020304" pitchFamily="18" charset="0"/>
                        </a:rPr>
                        <a:t>mathematical</a:t>
                      </a:r>
                      <a:r>
                        <a:rPr lang="en-US" sz="2000" b="0" spc="1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calculations.</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705655329"/>
                  </a:ext>
                </a:extLst>
              </a:tr>
            </a:tbl>
          </a:graphicData>
        </a:graphic>
      </p:graphicFrame>
    </p:spTree>
    <p:extLst>
      <p:ext uri="{BB962C8B-B14F-4D97-AF65-F5344CB8AC3E}">
        <p14:creationId xmlns:p14="http://schemas.microsoft.com/office/powerpoint/2010/main" val="187664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6E08-1909-462B-BA7F-9A74E00C5A30}"/>
              </a:ext>
            </a:extLst>
          </p:cNvPr>
          <p:cNvSpPr>
            <a:spLocks noGrp="1"/>
          </p:cNvSpPr>
          <p:nvPr>
            <p:ph type="title"/>
          </p:nvPr>
        </p:nvSpPr>
        <p:spPr>
          <a:xfrm>
            <a:off x="2895600" y="0"/>
            <a:ext cx="8610600" cy="1293028"/>
          </a:xfrm>
        </p:spPr>
        <p:txBody>
          <a:bodyPr/>
          <a:lstStyle/>
          <a:p>
            <a:r>
              <a:rPr lang="en-US" dirty="0"/>
              <a:t>Cont’d</a:t>
            </a:r>
          </a:p>
        </p:txBody>
      </p:sp>
      <p:graphicFrame>
        <p:nvGraphicFramePr>
          <p:cNvPr id="4" name="Table 3">
            <a:extLst>
              <a:ext uri="{FF2B5EF4-FFF2-40B4-BE49-F238E27FC236}">
                <a16:creationId xmlns:a16="http://schemas.microsoft.com/office/drawing/2014/main" id="{46DBD332-775D-4ABB-8E07-AC48191C42C4}"/>
              </a:ext>
            </a:extLst>
          </p:cNvPr>
          <p:cNvGraphicFramePr>
            <a:graphicFrameLocks noGrp="1"/>
          </p:cNvGraphicFramePr>
          <p:nvPr>
            <p:extLst>
              <p:ext uri="{D42A27DB-BD31-4B8C-83A1-F6EECF244321}">
                <p14:modId xmlns:p14="http://schemas.microsoft.com/office/powerpoint/2010/main" val="4231195970"/>
              </p:ext>
            </p:extLst>
          </p:nvPr>
        </p:nvGraphicFramePr>
        <p:xfrm>
          <a:off x="-86060" y="1293028"/>
          <a:ext cx="12278060" cy="5564972"/>
        </p:xfrm>
        <a:graphic>
          <a:graphicData uri="http://schemas.openxmlformats.org/drawingml/2006/table">
            <a:tbl>
              <a:tblPr firstRow="1" firstCol="1" lastRow="1" lastCol="1" bandRow="1" bandCol="1">
                <a:tableStyleId>{5C22544A-7EE6-4342-B048-85BDC9FD1C3A}</a:tableStyleId>
              </a:tblPr>
              <a:tblGrid>
                <a:gridCol w="3544638">
                  <a:extLst>
                    <a:ext uri="{9D8B030D-6E8A-4147-A177-3AD203B41FA5}">
                      <a16:colId xmlns:a16="http://schemas.microsoft.com/office/drawing/2014/main" val="3013544302"/>
                    </a:ext>
                  </a:extLst>
                </a:gridCol>
                <a:gridCol w="8733422">
                  <a:extLst>
                    <a:ext uri="{9D8B030D-6E8A-4147-A177-3AD203B41FA5}">
                      <a16:colId xmlns:a16="http://schemas.microsoft.com/office/drawing/2014/main" val="1029673740"/>
                    </a:ext>
                  </a:extLst>
                </a:gridCol>
              </a:tblGrid>
              <a:tr h="481395">
                <a:tc>
                  <a:txBody>
                    <a:bodyPr/>
                    <a:lstStyle/>
                    <a:p>
                      <a:pPr marL="72390">
                        <a:spcBef>
                          <a:spcPts val="225"/>
                        </a:spcBef>
                        <a:spcAft>
                          <a:spcPts val="0"/>
                        </a:spcAft>
                      </a:pPr>
                      <a:r>
                        <a:rPr lang="en-US" sz="2000">
                          <a:effectLst/>
                          <a:latin typeface="Times New Roman" panose="02020603050405020304" pitchFamily="18" charset="0"/>
                          <a:cs typeface="Times New Roman" panose="02020603050405020304" pitchFamily="18" charset="0"/>
                        </a:rPr>
                        <a:t>Data Type</a:t>
                      </a:r>
                      <a:endParaRPr lang="en-US" sz="320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accent6">
                        <a:lumMod val="75000"/>
                      </a:schemeClr>
                    </a:solidFill>
                  </a:tcPr>
                </a:tc>
                <a:tc>
                  <a:txBody>
                    <a:bodyPr/>
                    <a:lstStyle/>
                    <a:p>
                      <a:pPr marL="68580">
                        <a:spcBef>
                          <a:spcPts val="225"/>
                        </a:spcBef>
                        <a:spcAft>
                          <a:spcPts val="0"/>
                        </a:spcAft>
                      </a:pPr>
                      <a:r>
                        <a:rPr lang="en-US" sz="2000" dirty="0">
                          <a:effectLst/>
                          <a:latin typeface="Times New Roman" panose="02020603050405020304" pitchFamily="18" charset="0"/>
                          <a:cs typeface="Times New Roman" panose="02020603050405020304" pitchFamily="18" charset="0"/>
                        </a:rPr>
                        <a:t>Description</a:t>
                      </a: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accent6">
                        <a:lumMod val="75000"/>
                      </a:schemeClr>
                    </a:solidFill>
                  </a:tcPr>
                </a:tc>
                <a:extLst>
                  <a:ext uri="{0D108BD9-81ED-4DB2-BD59-A6C34878D82A}">
                    <a16:rowId xmlns:a16="http://schemas.microsoft.com/office/drawing/2014/main" val="1557426823"/>
                  </a:ext>
                </a:extLst>
              </a:tr>
              <a:tr h="468768">
                <a:tc>
                  <a:txBody>
                    <a:bodyPr/>
                    <a:lstStyle/>
                    <a:p>
                      <a:pPr marL="72390">
                        <a:spcBef>
                          <a:spcPts val="185"/>
                        </a:spcBef>
                        <a:spcAft>
                          <a:spcPts val="0"/>
                        </a:spcAft>
                      </a:pPr>
                      <a:r>
                        <a:rPr lang="en-US" sz="2000" b="0" dirty="0">
                          <a:effectLst/>
                          <a:latin typeface="Times New Roman" panose="02020603050405020304" pitchFamily="18" charset="0"/>
                          <a:cs typeface="Times New Roman" panose="02020603050405020304" pitchFamily="18" charset="0"/>
                        </a:rPr>
                        <a:t>Currency</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a:spcBef>
                          <a:spcPts val="185"/>
                        </a:spcBef>
                        <a:spcAft>
                          <a:spcPts val="0"/>
                        </a:spcAft>
                      </a:pPr>
                      <a:r>
                        <a:rPr lang="en-US" sz="2000" b="0">
                          <a:effectLst/>
                          <a:latin typeface="Times New Roman" panose="02020603050405020304" pitchFamily="18" charset="0"/>
                          <a:cs typeface="Times New Roman" panose="02020603050405020304" pitchFamily="18" charset="0"/>
                        </a:rPr>
                        <a:t>Used for monetary calculations.</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081734753"/>
                  </a:ext>
                </a:extLst>
              </a:tr>
              <a:tr h="822318">
                <a:tc>
                  <a:txBody>
                    <a:bodyPr/>
                    <a:lstStyle/>
                    <a:p>
                      <a:pPr marL="72390">
                        <a:spcBef>
                          <a:spcPts val="185"/>
                        </a:spcBef>
                        <a:spcAft>
                          <a:spcPts val="0"/>
                        </a:spcAft>
                      </a:pPr>
                      <a:r>
                        <a:rPr lang="en-US" sz="2000" b="0" dirty="0">
                          <a:effectLst/>
                          <a:latin typeface="Times New Roman" panose="02020603050405020304" pitchFamily="18" charset="0"/>
                          <a:cs typeface="Times New Roman" panose="02020603050405020304" pitchFamily="18" charset="0"/>
                        </a:rPr>
                        <a:t>Memo</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114935">
                        <a:lnSpc>
                          <a:spcPct val="101000"/>
                        </a:lnSpc>
                        <a:spcBef>
                          <a:spcPts val="185"/>
                        </a:spcBef>
                        <a:spcAft>
                          <a:spcPts val="0"/>
                        </a:spcAft>
                      </a:pPr>
                      <a:r>
                        <a:rPr lang="en-US" sz="2000" b="0">
                          <a:effectLst/>
                          <a:latin typeface="Times New Roman" panose="02020603050405020304" pitchFamily="18" charset="0"/>
                          <a:cs typeface="Times New Roman" panose="02020603050405020304" pitchFamily="18" charset="0"/>
                        </a:rPr>
                        <a:t>Variable-length text field from 1 to 65,536 characters in length.</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2232037977"/>
                  </a:ext>
                </a:extLst>
              </a:tr>
              <a:tr h="1783258">
                <a:tc>
                  <a:txBody>
                    <a:bodyPr/>
                    <a:lstStyle/>
                    <a:p>
                      <a:pPr marL="72390">
                        <a:spcBef>
                          <a:spcPts val="190"/>
                        </a:spcBef>
                        <a:spcAft>
                          <a:spcPts val="0"/>
                        </a:spcAft>
                      </a:pPr>
                      <a:r>
                        <a:rPr lang="en-US" sz="2000" b="0" dirty="0">
                          <a:effectLst/>
                          <a:latin typeface="Times New Roman" panose="02020603050405020304" pitchFamily="18" charset="0"/>
                          <a:cs typeface="Times New Roman" panose="02020603050405020304" pitchFamily="18" charset="0"/>
                        </a:rPr>
                        <a:t>Number</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25400">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Numerical data that can be used in all forms of calculations except those dealing with money. The Field size property determines the number of bytes that are used to store the number and, subsequently, the </a:t>
                      </a:r>
                      <a:r>
                        <a:rPr lang="en-US" sz="2000" b="0" spc="-15" dirty="0">
                          <a:effectLst/>
                          <a:latin typeface="Times New Roman" panose="02020603050405020304" pitchFamily="18" charset="0"/>
                          <a:cs typeface="Times New Roman" panose="02020603050405020304" pitchFamily="18" charset="0"/>
                        </a:rPr>
                        <a:t>number </a:t>
                      </a:r>
                      <a:r>
                        <a:rPr lang="en-US" sz="2000" b="0" dirty="0">
                          <a:effectLst/>
                          <a:latin typeface="Times New Roman" panose="02020603050405020304" pitchFamily="18" charset="0"/>
                          <a:cs typeface="Times New Roman" panose="02020603050405020304" pitchFamily="18" charset="0"/>
                        </a:rPr>
                        <a:t>range.</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892158931"/>
                  </a:ext>
                </a:extLst>
              </a:tr>
              <a:tr h="1175867">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OLE Object</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20955">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Any linked or embedded object including such things like images, Excel spreadsheets, Word documents, or virtually anything else.</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4031245670"/>
                  </a:ext>
                </a:extLst>
              </a:tr>
              <a:tr h="833366">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Yes/No</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8580" marR="159385">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Boolean</a:t>
                      </a:r>
                      <a:r>
                        <a:rPr lang="en-US" sz="2000" b="0" spc="-6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values,</a:t>
                      </a:r>
                      <a:r>
                        <a:rPr lang="en-US" sz="2000" b="0" spc="-6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which</a:t>
                      </a:r>
                      <a:r>
                        <a:rPr lang="en-US" sz="2000" b="0" spc="-6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have</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only</a:t>
                      </a:r>
                      <a:r>
                        <a:rPr lang="en-US" sz="2000" b="0" spc="-6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two</a:t>
                      </a:r>
                      <a:r>
                        <a:rPr lang="en-US" sz="2000" b="0" spc="-6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states</a:t>
                      </a:r>
                      <a:r>
                        <a:rPr lang="en-US" sz="2000" b="0" spc="-60"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like</a:t>
                      </a:r>
                      <a:r>
                        <a:rPr lang="en-US" sz="2000" b="0" spc="-65" dirty="0">
                          <a:effectLst/>
                          <a:latin typeface="Times New Roman" panose="02020603050405020304" pitchFamily="18" charset="0"/>
                          <a:cs typeface="Times New Roman" panose="02020603050405020304" pitchFamily="18" charset="0"/>
                        </a:rPr>
                        <a:t> </a:t>
                      </a:r>
                      <a:r>
                        <a:rPr lang="en-US" sz="2000" b="0" spc="-15" dirty="0">
                          <a:effectLst/>
                          <a:latin typeface="Times New Roman" panose="02020603050405020304" pitchFamily="18" charset="0"/>
                          <a:cs typeface="Times New Roman" panose="02020603050405020304" pitchFamily="18" charset="0"/>
                        </a:rPr>
                        <a:t>yes/no, </a:t>
                      </a:r>
                      <a:r>
                        <a:rPr lang="en-US" sz="2000" b="0" dirty="0">
                          <a:effectLst/>
                          <a:latin typeface="Times New Roman" panose="02020603050405020304" pitchFamily="18" charset="0"/>
                          <a:cs typeface="Times New Roman" panose="02020603050405020304" pitchFamily="18" charset="0"/>
                        </a:rPr>
                        <a:t>true/false, or</a:t>
                      </a:r>
                      <a:r>
                        <a:rPr lang="en-US" sz="2000" b="0" spc="3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on/off.</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2087880180"/>
                  </a:ext>
                </a:extLst>
              </a:tr>
            </a:tbl>
          </a:graphicData>
        </a:graphic>
      </p:graphicFrame>
    </p:spTree>
    <p:extLst>
      <p:ext uri="{BB962C8B-B14F-4D97-AF65-F5344CB8AC3E}">
        <p14:creationId xmlns:p14="http://schemas.microsoft.com/office/powerpoint/2010/main" val="365898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9B50-B657-4191-9A4E-9E9E901B13F9}"/>
              </a:ext>
            </a:extLst>
          </p:cNvPr>
          <p:cNvSpPr>
            <a:spLocks noGrp="1"/>
          </p:cNvSpPr>
          <p:nvPr>
            <p:ph type="title"/>
          </p:nvPr>
        </p:nvSpPr>
        <p:spPr>
          <a:xfrm>
            <a:off x="2895600" y="0"/>
            <a:ext cx="8610600" cy="1293028"/>
          </a:xfrm>
        </p:spPr>
        <p:txBody>
          <a:bodyPr/>
          <a:lstStyle/>
          <a:p>
            <a:r>
              <a:rPr lang="en-US" dirty="0"/>
              <a:t>Example 1</a:t>
            </a:r>
          </a:p>
        </p:txBody>
      </p:sp>
      <p:sp>
        <p:nvSpPr>
          <p:cNvPr id="3" name="Content Placeholder 2">
            <a:extLst>
              <a:ext uri="{FF2B5EF4-FFF2-40B4-BE49-F238E27FC236}">
                <a16:creationId xmlns:a16="http://schemas.microsoft.com/office/drawing/2014/main" id="{01F92D53-C69A-4097-840D-077985B81E66}"/>
              </a:ext>
            </a:extLst>
          </p:cNvPr>
          <p:cNvSpPr>
            <a:spLocks noGrp="1"/>
          </p:cNvSpPr>
          <p:nvPr>
            <p:ph idx="1"/>
          </p:nvPr>
        </p:nvSpPr>
        <p:spPr>
          <a:xfrm>
            <a:off x="685800" y="1293028"/>
            <a:ext cx="10820400" cy="5564972"/>
          </a:xfrm>
        </p:spPr>
        <p:txBody>
          <a:bodyPr>
            <a:normAutofit fontScale="85000" lnSpcReduction="20000"/>
          </a:bodyPr>
          <a:lstStyle/>
          <a:p>
            <a:pPr marL="0" indent="0">
              <a:lnSpc>
                <a:spcPct val="160000"/>
              </a:lnSpc>
              <a:spcBef>
                <a:spcPts val="0"/>
              </a:spcBef>
              <a:buNone/>
            </a:pPr>
            <a:r>
              <a:rPr lang="en-US" dirty="0"/>
              <a:t>	</a:t>
            </a:r>
            <a:r>
              <a:rPr lang="km-KH" sz="2400" dirty="0">
                <a:latin typeface="Khmer OS System" panose="02000500000000020004" pitchFamily="2" charset="0"/>
                <a:cs typeface="Khmer OS System" panose="02000500000000020004" pitchFamily="2" charset="0"/>
              </a:rPr>
              <a:t>ចូរបង្កើត </a:t>
            </a:r>
            <a:r>
              <a:rPr lang="en-US" sz="2400" dirty="0">
                <a:latin typeface="Khmer OS System" panose="02000500000000020004" pitchFamily="2" charset="0"/>
                <a:cs typeface="Khmer OS System" panose="02000500000000020004" pitchFamily="2" charset="0"/>
              </a:rPr>
              <a:t>Table </a:t>
            </a:r>
            <a:r>
              <a:rPr lang="km-KH" sz="2400" dirty="0">
                <a:latin typeface="Khmer OS System" panose="02000500000000020004" pitchFamily="2" charset="0"/>
                <a:cs typeface="Khmer OS System" panose="02000500000000020004" pitchFamily="2" charset="0"/>
              </a:rPr>
              <a:t>មួយដែលមានឈ្មោះ </a:t>
            </a:r>
            <a:r>
              <a:rPr lang="en-US" sz="2400" dirty="0">
                <a:latin typeface="Khmer OS System" panose="02000500000000020004" pitchFamily="2" charset="0"/>
                <a:cs typeface="Khmer OS System" panose="02000500000000020004" pitchFamily="2" charset="0"/>
              </a:rPr>
              <a:t>Toys</a:t>
            </a:r>
            <a:r>
              <a:rPr lang="km-KH" sz="2400" dirty="0">
                <a:latin typeface="Khmer OS System" panose="02000500000000020004" pitchFamily="2" charset="0"/>
                <a:cs typeface="Khmer OS System" panose="02000500000000020004" pitchFamily="2" charset="0"/>
              </a:rPr>
              <a:t>។​ ដែល </a:t>
            </a:r>
            <a:r>
              <a:rPr lang="en-US" sz="2400" dirty="0">
                <a:latin typeface="Khmer OS System" panose="02000500000000020004" pitchFamily="2" charset="0"/>
                <a:cs typeface="Khmer OS System" panose="02000500000000020004" pitchFamily="2" charset="0"/>
              </a:rPr>
              <a:t>Table Toys </a:t>
            </a:r>
            <a:r>
              <a:rPr lang="km-KH" sz="2400" dirty="0">
                <a:latin typeface="Khmer OS System" panose="02000500000000020004" pitchFamily="2" charset="0"/>
                <a:cs typeface="Khmer OS System" panose="02000500000000020004" pitchFamily="2" charset="0"/>
              </a:rPr>
              <a:t>មាន </a:t>
            </a:r>
            <a:r>
              <a:rPr lang="en-US" sz="2400" dirty="0">
                <a:latin typeface="Khmer OS System" panose="02000500000000020004" pitchFamily="2" charset="0"/>
                <a:cs typeface="Khmer OS System" panose="02000500000000020004" pitchFamily="2" charset="0"/>
              </a:rPr>
              <a:t>Columns	</a:t>
            </a:r>
          </a:p>
          <a:p>
            <a:pPr marL="0" indent="0">
              <a:lnSpc>
                <a:spcPct val="160000"/>
              </a:lnSpc>
              <a:spcBef>
                <a:spcPts val="0"/>
              </a:spcBef>
              <a:buNone/>
            </a:pPr>
            <a:r>
              <a:rPr lang="km-KH" sz="2400" dirty="0">
                <a:latin typeface="Khmer OS System" panose="02000500000000020004" pitchFamily="2" charset="0"/>
                <a:cs typeface="Khmer OS System" panose="02000500000000020004" pitchFamily="2" charset="0"/>
              </a:rPr>
              <a:t>ដូចជា៖ </a:t>
            </a:r>
          </a:p>
          <a:p>
            <a:pPr marL="0" indent="0">
              <a:lnSpc>
                <a:spcPct val="160000"/>
              </a:lnSpc>
              <a:spcBef>
                <a:spcPts val="0"/>
              </a:spcBef>
              <a:buNone/>
            </a:pPr>
            <a:r>
              <a:rPr lang="km-KH" sz="2400" dirty="0">
                <a:latin typeface="Khmer OS System" panose="02000500000000020004" pitchFamily="2" charset="0"/>
                <a:cs typeface="Khmer OS System" panose="02000500000000020004" pitchFamily="2" charset="0"/>
              </a:rPr>
              <a:t>		</a:t>
            </a:r>
            <a:r>
              <a:rPr lang="en-US" sz="2400" dirty="0" err="1">
                <a:latin typeface="Khmer OS System" panose="02000500000000020004" pitchFamily="2" charset="0"/>
                <a:cs typeface="Khmer OS System" panose="02000500000000020004" pitchFamily="2" charset="0"/>
              </a:rPr>
              <a:t>ToyID</a:t>
            </a:r>
            <a:r>
              <a:rPr lang="en-US" sz="2400"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 </a:t>
            </a:r>
            <a:r>
              <a:rPr lang="en-US" sz="2400" dirty="0">
                <a:latin typeface="Khmer OS System" panose="02000500000000020004" pitchFamily="2" charset="0"/>
                <a:cs typeface="Khmer OS System" panose="02000500000000020004" pitchFamily="2" charset="0"/>
              </a:rPr>
              <a:t>Integer </a:t>
            </a:r>
            <a:endParaRPr lang="km-KH" sz="2400" dirty="0">
              <a:latin typeface="Khmer OS System" panose="02000500000000020004" pitchFamily="2" charset="0"/>
              <a:cs typeface="Khmer OS System" panose="02000500000000020004" pitchFamily="2" charset="0"/>
            </a:endParaRPr>
          </a:p>
          <a:p>
            <a:pPr marL="0" indent="0">
              <a:lnSpc>
                <a:spcPct val="160000"/>
              </a:lnSpc>
              <a:spcBef>
                <a:spcPts val="0"/>
              </a:spcBef>
              <a:buNone/>
            </a:pPr>
            <a:r>
              <a:rPr lang="km-KH" sz="2400" dirty="0">
                <a:latin typeface="Khmer OS System" panose="02000500000000020004" pitchFamily="2" charset="0"/>
                <a:cs typeface="Khmer OS System" panose="02000500000000020004" pitchFamily="2" charset="0"/>
              </a:rPr>
              <a:t>		</a:t>
            </a:r>
            <a:r>
              <a:rPr lang="en-US" sz="2400" dirty="0" err="1">
                <a:latin typeface="Khmer OS System" panose="02000500000000020004" pitchFamily="2" charset="0"/>
                <a:cs typeface="Khmer OS System" panose="02000500000000020004" pitchFamily="2" charset="0"/>
              </a:rPr>
              <a:t>ToyName</a:t>
            </a:r>
            <a:r>
              <a:rPr lang="en-US" sz="2400"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 </a:t>
            </a:r>
            <a:r>
              <a:rPr lang="en-US" sz="2400" dirty="0">
                <a:latin typeface="Khmer OS System" panose="02000500000000020004" pitchFamily="2" charset="0"/>
                <a:cs typeface="Khmer OS System" panose="02000500000000020004" pitchFamily="2" charset="0"/>
              </a:rPr>
              <a:t>Char(30) </a:t>
            </a:r>
            <a:endParaRPr lang="km-KH" sz="2400" dirty="0">
              <a:latin typeface="Khmer OS System" panose="02000500000000020004" pitchFamily="2" charset="0"/>
              <a:cs typeface="Khmer OS System" panose="02000500000000020004" pitchFamily="2" charset="0"/>
            </a:endParaRPr>
          </a:p>
          <a:p>
            <a:pPr marL="0" indent="0">
              <a:lnSpc>
                <a:spcPct val="160000"/>
              </a:lnSpc>
              <a:spcBef>
                <a:spcPts val="0"/>
              </a:spcBef>
              <a:buNone/>
            </a:pPr>
            <a:r>
              <a:rPr lang="km-KH" sz="2400" dirty="0">
                <a:latin typeface="Khmer OS System" panose="02000500000000020004" pitchFamily="2" charset="0"/>
                <a:cs typeface="Khmer OS System" panose="02000500000000020004" pitchFamily="2" charset="0"/>
              </a:rPr>
              <a:t>		</a:t>
            </a:r>
            <a:r>
              <a:rPr lang="en-US" sz="2400" dirty="0">
                <a:latin typeface="Khmer OS System" panose="02000500000000020004" pitchFamily="2" charset="0"/>
                <a:cs typeface="Khmer OS System" panose="02000500000000020004" pitchFamily="2" charset="0"/>
              </a:rPr>
              <a:t>Price </a:t>
            </a:r>
            <a:r>
              <a:rPr lang="km-KH" sz="2400" dirty="0">
                <a:latin typeface="Khmer OS System" panose="02000500000000020004" pitchFamily="2" charset="0"/>
                <a:cs typeface="Khmer OS System" panose="02000500000000020004" pitchFamily="2" charset="0"/>
              </a:rPr>
              <a:t>មានប្រភេទទិន្នន័យជា </a:t>
            </a:r>
            <a:r>
              <a:rPr lang="en-US" sz="2400" dirty="0">
                <a:latin typeface="Khmer OS System" panose="02000500000000020004" pitchFamily="2" charset="0"/>
                <a:cs typeface="Khmer OS System" panose="02000500000000020004" pitchFamily="2" charset="0"/>
              </a:rPr>
              <a:t>Money</a:t>
            </a:r>
            <a:endParaRPr lang="km-KH" sz="2400" dirty="0">
              <a:latin typeface="Khmer OS System" panose="02000500000000020004" pitchFamily="2" charset="0"/>
              <a:cs typeface="Khmer OS System" panose="02000500000000020004" pitchFamily="2" charset="0"/>
            </a:endParaRPr>
          </a:p>
          <a:p>
            <a:pPr marL="0" indent="0">
              <a:lnSpc>
                <a:spcPct val="160000"/>
              </a:lnSpc>
              <a:spcBef>
                <a:spcPts val="0"/>
              </a:spcBef>
              <a:buNone/>
            </a:pPr>
            <a:r>
              <a:rPr lang="km-KH" sz="2400" dirty="0">
                <a:latin typeface="Khmer OS System" panose="02000500000000020004" pitchFamily="2" charset="0"/>
                <a:cs typeface="Khmer OS System" panose="02000500000000020004" pitchFamily="2" charset="0"/>
              </a:rPr>
              <a:t>		</a:t>
            </a:r>
            <a:r>
              <a:rPr lang="en-US" sz="2400" dirty="0">
                <a:latin typeface="Khmer OS System" panose="02000500000000020004" pitchFamily="2" charset="0"/>
                <a:cs typeface="Khmer OS System" panose="02000500000000020004" pitchFamily="2" charset="0"/>
              </a:rPr>
              <a:t>Description </a:t>
            </a:r>
            <a:r>
              <a:rPr lang="km-KH" sz="2400" dirty="0">
                <a:latin typeface="Khmer OS System" panose="02000500000000020004" pitchFamily="2" charset="0"/>
                <a:cs typeface="Khmer OS System" panose="02000500000000020004" pitchFamily="2" charset="0"/>
              </a:rPr>
              <a:t>មានប្រភេទទិន្នន័យជា</a:t>
            </a:r>
            <a:r>
              <a:rPr lang="en-US" sz="2400" dirty="0">
                <a:latin typeface="Khmer OS System" panose="02000500000000020004" pitchFamily="2" charset="0"/>
                <a:cs typeface="Khmer OS System" panose="02000500000000020004" pitchFamily="2" charset="0"/>
              </a:rPr>
              <a:t> Char(40)</a:t>
            </a:r>
            <a:r>
              <a:rPr lang="km-KH" sz="2400" dirty="0">
                <a:latin typeface="Khmer OS System" panose="02000500000000020004" pitchFamily="2" charset="0"/>
                <a:cs typeface="Khmer OS System" panose="02000500000000020004" pitchFamily="2" charset="0"/>
              </a:rPr>
              <a:t> </a:t>
            </a:r>
            <a:r>
              <a:rPr lang="en-US" sz="2400" dirty="0">
                <a:latin typeface="Khmer OS System" panose="02000500000000020004" pitchFamily="2" charset="0"/>
                <a:cs typeface="Khmer OS System" panose="02000500000000020004" pitchFamily="2" charset="0"/>
              </a:rPr>
              <a:t>	</a:t>
            </a:r>
          </a:p>
          <a:p>
            <a:pPr marL="0" indent="0">
              <a:buNone/>
            </a:pPr>
            <a:r>
              <a:rPr lang="en-US" sz="2400" dirty="0"/>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CREATE TABLE Toys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ToyID</a:t>
            </a:r>
            <a:r>
              <a:rPr lang="en-US" sz="2400" dirty="0">
                <a:latin typeface="Times New Roman" panose="02020603050405020304" pitchFamily="18" charset="0"/>
                <a:cs typeface="Times New Roman" panose="02020603050405020304" pitchFamily="18" charset="0"/>
              </a:rPr>
              <a:t> INTEGER,</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ToyName</a:t>
            </a:r>
            <a:r>
              <a:rPr lang="en-US" sz="2400" dirty="0">
                <a:latin typeface="Times New Roman" panose="02020603050405020304" pitchFamily="18" charset="0"/>
                <a:cs typeface="Times New Roman" panose="02020603050405020304" pitchFamily="18" charset="0"/>
              </a:rPr>
              <a:t> CHAR (30),</a:t>
            </a:r>
          </a:p>
          <a:p>
            <a:pPr marL="0" indent="0">
              <a:buNone/>
            </a:pPr>
            <a:r>
              <a:rPr lang="en-US" sz="2400" dirty="0">
                <a:latin typeface="Times New Roman" panose="02020603050405020304" pitchFamily="18" charset="0"/>
                <a:cs typeface="Times New Roman" panose="02020603050405020304" pitchFamily="18" charset="0"/>
              </a:rPr>
              <a:t>		Price MONEY, </a:t>
            </a:r>
          </a:p>
          <a:p>
            <a:pPr marL="0" indent="0">
              <a:buNone/>
            </a:pPr>
            <a:r>
              <a:rPr lang="en-US" sz="2400" dirty="0">
                <a:latin typeface="Times New Roman" panose="02020603050405020304" pitchFamily="18" charset="0"/>
                <a:cs typeface="Times New Roman" panose="02020603050405020304" pitchFamily="18" charset="0"/>
              </a:rPr>
              <a:t>		Description CHAR (40)</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49606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155E-5C66-418E-9F41-B13FF823EE82}"/>
              </a:ext>
            </a:extLst>
          </p:cNvPr>
          <p:cNvSpPr>
            <a:spLocks noGrp="1"/>
          </p:cNvSpPr>
          <p:nvPr>
            <p:ph type="title"/>
          </p:nvPr>
        </p:nvSpPr>
        <p:spPr>
          <a:xfrm>
            <a:off x="2895600" y="-7199"/>
            <a:ext cx="8610600" cy="1293028"/>
          </a:xfrm>
        </p:spPr>
        <p:txBody>
          <a:bodyPr/>
          <a:lstStyle/>
          <a:p>
            <a:r>
              <a:rPr lang="en-US" dirty="0"/>
              <a:t>2.3 constraints</a:t>
            </a:r>
          </a:p>
        </p:txBody>
      </p:sp>
      <p:sp>
        <p:nvSpPr>
          <p:cNvPr id="3" name="Content Placeholder 2">
            <a:extLst>
              <a:ext uri="{FF2B5EF4-FFF2-40B4-BE49-F238E27FC236}">
                <a16:creationId xmlns:a16="http://schemas.microsoft.com/office/drawing/2014/main" id="{B807C882-D7A5-4A86-9E2A-13322A8032AB}"/>
              </a:ext>
            </a:extLst>
          </p:cNvPr>
          <p:cNvSpPr>
            <a:spLocks noGrp="1"/>
          </p:cNvSpPr>
          <p:nvPr>
            <p:ph idx="1"/>
          </p:nvPr>
        </p:nvSpPr>
        <p:spPr>
          <a:xfrm>
            <a:off x="685800" y="1285830"/>
            <a:ext cx="10820400" cy="5572170"/>
          </a:xfrm>
        </p:spPr>
        <p:txBody>
          <a:bodyPr/>
          <a:lstStyle/>
          <a:p>
            <a:pPr marL="0" indent="0">
              <a:lnSpc>
                <a:spcPct val="150000"/>
              </a:lnSpc>
              <a:spcBef>
                <a:spcPts val="0"/>
              </a:spcBef>
              <a:buNone/>
            </a:pPr>
            <a:r>
              <a:rPr lang="en-US" dirty="0"/>
              <a:t>	</a:t>
            </a:r>
            <a:r>
              <a:rPr lang="km-KH" sz="2000" dirty="0">
                <a:latin typeface="Khmer OS System" panose="02000500000000020004" pitchFamily="2" charset="0"/>
                <a:cs typeface="Khmer OS System" panose="02000500000000020004" pitchFamily="2" charset="0"/>
              </a:rPr>
              <a:t>អនុញ្ញាតឱ្យអ្នកត្រួតពិនិត្យបន្ថែមទៀតអំពីរបៀបដែលទិន្នន័យត្រូវបានបញ្ចូលទៅក្នុងតារាងហើយត្រូវបានប្រើដើម្បីដាក់កម្រិតតម្លៃដែលអាចត្រូវបានបញ្ចូលទៅក្នុងតារាងនិងដើម្បីបង្កើតភាពត្រឹមត្រូវនៃទិន្នន័យ។</a:t>
            </a:r>
            <a:endParaRPr lang="en-US" sz="2000" dirty="0">
              <a:latin typeface="Khmer OS System" panose="02000500000000020004" pitchFamily="2" charset="0"/>
              <a:cs typeface="Khmer OS System" panose="02000500000000020004" pitchFamily="2" charset="0"/>
            </a:endParaRPr>
          </a:p>
        </p:txBody>
      </p:sp>
      <p:graphicFrame>
        <p:nvGraphicFramePr>
          <p:cNvPr id="4" name="Table 3">
            <a:extLst>
              <a:ext uri="{FF2B5EF4-FFF2-40B4-BE49-F238E27FC236}">
                <a16:creationId xmlns:a16="http://schemas.microsoft.com/office/drawing/2014/main" id="{F09E63A6-937F-4CBA-9B6D-1A3A311CE1D3}"/>
              </a:ext>
            </a:extLst>
          </p:cNvPr>
          <p:cNvGraphicFramePr>
            <a:graphicFrameLocks noGrp="1"/>
          </p:cNvGraphicFramePr>
          <p:nvPr>
            <p:extLst>
              <p:ext uri="{D42A27DB-BD31-4B8C-83A1-F6EECF244321}">
                <p14:modId xmlns:p14="http://schemas.microsoft.com/office/powerpoint/2010/main" val="2814118136"/>
              </p:ext>
            </p:extLst>
          </p:nvPr>
        </p:nvGraphicFramePr>
        <p:xfrm>
          <a:off x="1237129" y="2796989"/>
          <a:ext cx="9509760" cy="3926541"/>
        </p:xfrm>
        <a:graphic>
          <a:graphicData uri="http://schemas.openxmlformats.org/drawingml/2006/table">
            <a:tbl>
              <a:tblPr firstRow="1" firstCol="1" lastRow="1" lastCol="1" bandRow="1" bandCol="1">
                <a:tableStyleId>{5C22544A-7EE6-4342-B048-85BDC9FD1C3A}</a:tableStyleId>
              </a:tblPr>
              <a:tblGrid>
                <a:gridCol w="2946977">
                  <a:extLst>
                    <a:ext uri="{9D8B030D-6E8A-4147-A177-3AD203B41FA5}">
                      <a16:colId xmlns:a16="http://schemas.microsoft.com/office/drawing/2014/main" val="3487504550"/>
                    </a:ext>
                  </a:extLst>
                </a:gridCol>
                <a:gridCol w="6562783">
                  <a:extLst>
                    <a:ext uri="{9D8B030D-6E8A-4147-A177-3AD203B41FA5}">
                      <a16:colId xmlns:a16="http://schemas.microsoft.com/office/drawing/2014/main" val="580302598"/>
                    </a:ext>
                  </a:extLst>
                </a:gridCol>
              </a:tblGrid>
              <a:tr h="389803">
                <a:tc>
                  <a:txBody>
                    <a:bodyPr/>
                    <a:lstStyle/>
                    <a:p>
                      <a:pPr marL="72390">
                        <a:spcBef>
                          <a:spcPts val="225"/>
                        </a:spcBef>
                        <a:spcAft>
                          <a:spcPts val="0"/>
                        </a:spcAft>
                      </a:pPr>
                      <a:r>
                        <a:rPr lang="en-US" sz="2000">
                          <a:effectLst/>
                          <a:latin typeface="Times New Roman" panose="02020603050405020304" pitchFamily="18" charset="0"/>
                          <a:cs typeface="Times New Roman" panose="02020603050405020304" pitchFamily="18" charset="0"/>
                        </a:rPr>
                        <a:t>Constraint</a:t>
                      </a:r>
                      <a:endParaRPr lang="en-US" sz="320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accent6">
                        <a:lumMod val="75000"/>
                      </a:schemeClr>
                    </a:solidFill>
                  </a:tcPr>
                </a:tc>
                <a:tc>
                  <a:txBody>
                    <a:bodyPr/>
                    <a:lstStyle/>
                    <a:p>
                      <a:pPr marL="67945">
                        <a:spcBef>
                          <a:spcPts val="225"/>
                        </a:spcBef>
                        <a:spcAft>
                          <a:spcPts val="0"/>
                        </a:spcAft>
                      </a:pPr>
                      <a:r>
                        <a:rPr lang="en-US" sz="2000" dirty="0">
                          <a:effectLst/>
                          <a:latin typeface="Times New Roman" panose="02020603050405020304" pitchFamily="18" charset="0"/>
                          <a:cs typeface="Times New Roman" panose="02020603050405020304" pitchFamily="18" charset="0"/>
                        </a:rPr>
                        <a:t>Description</a:t>
                      </a: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accent6">
                        <a:lumMod val="75000"/>
                      </a:schemeClr>
                    </a:solidFill>
                  </a:tcPr>
                </a:tc>
                <a:extLst>
                  <a:ext uri="{0D108BD9-81ED-4DB2-BD59-A6C34878D82A}">
                    <a16:rowId xmlns:a16="http://schemas.microsoft.com/office/drawing/2014/main" val="23713529"/>
                  </a:ext>
                </a:extLst>
              </a:tr>
              <a:tr h="864344">
                <a:tc>
                  <a:txBody>
                    <a:bodyPr/>
                    <a:lstStyle/>
                    <a:p>
                      <a:pPr marL="72390">
                        <a:spcBef>
                          <a:spcPts val="185"/>
                        </a:spcBef>
                        <a:spcAft>
                          <a:spcPts val="0"/>
                        </a:spcAft>
                      </a:pPr>
                      <a:r>
                        <a:rPr lang="en-US" sz="2000" b="0" dirty="0">
                          <a:effectLst/>
                          <a:latin typeface="Times New Roman" panose="02020603050405020304" pitchFamily="18" charset="0"/>
                          <a:cs typeface="Times New Roman" panose="02020603050405020304" pitchFamily="18" charset="0"/>
                        </a:rPr>
                        <a:t>NULL/NOT NULL</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7945" marR="306070">
                        <a:lnSpc>
                          <a:spcPct val="101000"/>
                        </a:lnSpc>
                        <a:spcBef>
                          <a:spcPts val="185"/>
                        </a:spcBef>
                        <a:spcAft>
                          <a:spcPts val="0"/>
                        </a:spcAft>
                      </a:pPr>
                      <a:r>
                        <a:rPr lang="en-US" sz="2000" b="0">
                          <a:effectLst/>
                          <a:latin typeface="Times New Roman" panose="02020603050405020304" pitchFamily="18" charset="0"/>
                          <a:cs typeface="Times New Roman" panose="02020603050405020304" pitchFamily="18" charset="0"/>
                        </a:rPr>
                        <a:t>Used to indicate if a field can be left blank when records are entered into a table.</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790536550"/>
                  </a:ext>
                </a:extLst>
              </a:tr>
              <a:tr h="665862">
                <a:tc>
                  <a:txBody>
                    <a:bodyPr/>
                    <a:lstStyle/>
                    <a:p>
                      <a:pPr marL="72390">
                        <a:spcBef>
                          <a:spcPts val="190"/>
                        </a:spcBef>
                        <a:spcAft>
                          <a:spcPts val="0"/>
                        </a:spcAft>
                      </a:pPr>
                      <a:r>
                        <a:rPr lang="en-US" sz="2000" b="0" dirty="0">
                          <a:effectLst/>
                          <a:latin typeface="Times New Roman" panose="02020603050405020304" pitchFamily="18" charset="0"/>
                          <a:cs typeface="Times New Roman" panose="02020603050405020304" pitchFamily="18" charset="0"/>
                        </a:rPr>
                        <a:t>PRIMARY KEY</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7945" marR="286385">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Used to uniquely identify every record in a table.</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764013360"/>
                  </a:ext>
                </a:extLst>
              </a:tr>
              <a:tr h="665862">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FOREIGN KEY</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7945">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Used to link records of a table to the records of another table.</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4230669857"/>
                  </a:ext>
                </a:extLst>
              </a:tr>
              <a:tr h="665862">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UNIQUE</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7945" marR="67945">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Used to ensure that every value in a column </a:t>
                      </a:r>
                      <a:r>
                        <a:rPr lang="en-US" sz="2000" b="0" spc="-40" dirty="0">
                          <a:effectLst/>
                          <a:latin typeface="Times New Roman" panose="02020603050405020304" pitchFamily="18" charset="0"/>
                          <a:cs typeface="Times New Roman" panose="02020603050405020304" pitchFamily="18" charset="0"/>
                        </a:rPr>
                        <a:t>is </a:t>
                      </a:r>
                      <a:r>
                        <a:rPr lang="en-US" sz="2000" b="0" dirty="0">
                          <a:effectLst/>
                          <a:latin typeface="Times New Roman" panose="02020603050405020304" pitchFamily="18" charset="0"/>
                          <a:cs typeface="Times New Roman" panose="02020603050405020304" pitchFamily="18" charset="0"/>
                        </a:rPr>
                        <a:t>different.</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109483251"/>
                  </a:ext>
                </a:extLst>
              </a:tr>
              <a:tr h="674808">
                <a:tc>
                  <a:txBody>
                    <a:bodyPr/>
                    <a:lstStyle/>
                    <a:p>
                      <a:pPr marL="72390">
                        <a:spcBef>
                          <a:spcPts val="190"/>
                        </a:spcBef>
                        <a:spcAft>
                          <a:spcPts val="0"/>
                        </a:spcAft>
                      </a:pPr>
                      <a:r>
                        <a:rPr lang="en-US" sz="2000" b="0">
                          <a:effectLst/>
                          <a:latin typeface="Times New Roman" panose="02020603050405020304" pitchFamily="18" charset="0"/>
                          <a:cs typeface="Times New Roman" panose="02020603050405020304" pitchFamily="18" charset="0"/>
                        </a:rPr>
                        <a:t>CHECK</a:t>
                      </a:r>
                      <a:endParaRPr lang="en-US" sz="3200" b="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tc>
                  <a:txBody>
                    <a:bodyPr/>
                    <a:lstStyle/>
                    <a:p>
                      <a:pPr marL="67945">
                        <a:lnSpc>
                          <a:spcPct val="101000"/>
                        </a:lnSpc>
                        <a:spcBef>
                          <a:spcPts val="190"/>
                        </a:spcBef>
                        <a:spcAft>
                          <a:spcPts val="0"/>
                        </a:spcAft>
                      </a:pPr>
                      <a:r>
                        <a:rPr lang="en-US" sz="2000" b="0" dirty="0">
                          <a:effectLst/>
                          <a:latin typeface="Times New Roman" panose="02020603050405020304" pitchFamily="18" charset="0"/>
                          <a:cs typeface="Times New Roman" panose="02020603050405020304" pitchFamily="18" charset="0"/>
                        </a:rPr>
                        <a:t>Used to set criterion for the data entered into a column.</a:t>
                      </a:r>
                      <a:endParaRPr lang="en-US" sz="32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199063135"/>
                  </a:ext>
                </a:extLst>
              </a:tr>
            </a:tbl>
          </a:graphicData>
        </a:graphic>
      </p:graphicFrame>
    </p:spTree>
    <p:extLst>
      <p:ext uri="{BB962C8B-B14F-4D97-AF65-F5344CB8AC3E}">
        <p14:creationId xmlns:p14="http://schemas.microsoft.com/office/powerpoint/2010/main" val="401919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4404-7AB4-4B99-BEE0-BC8949838175}"/>
              </a:ext>
            </a:extLst>
          </p:cNvPr>
          <p:cNvSpPr>
            <a:spLocks noGrp="1"/>
          </p:cNvSpPr>
          <p:nvPr>
            <p:ph type="title"/>
          </p:nvPr>
        </p:nvSpPr>
        <p:spPr>
          <a:xfrm>
            <a:off x="2895600" y="0"/>
            <a:ext cx="8610600" cy="1293028"/>
          </a:xfrm>
        </p:spPr>
        <p:txBody>
          <a:bodyPr/>
          <a:lstStyle/>
          <a:p>
            <a:r>
              <a:rPr lang="en-US" dirty="0"/>
              <a:t>Example 2</a:t>
            </a:r>
          </a:p>
        </p:txBody>
      </p:sp>
      <p:sp>
        <p:nvSpPr>
          <p:cNvPr id="3" name="Content Placeholder 2">
            <a:extLst>
              <a:ext uri="{FF2B5EF4-FFF2-40B4-BE49-F238E27FC236}">
                <a16:creationId xmlns:a16="http://schemas.microsoft.com/office/drawing/2014/main" id="{4AF529C5-290C-4EC4-8978-8D8AB6975ACB}"/>
              </a:ext>
            </a:extLst>
          </p:cNvPr>
          <p:cNvSpPr>
            <a:spLocks noGrp="1"/>
          </p:cNvSpPr>
          <p:nvPr>
            <p:ph idx="1"/>
          </p:nvPr>
        </p:nvSpPr>
        <p:spPr>
          <a:xfrm>
            <a:off x="685800" y="1194100"/>
            <a:ext cx="10820400" cy="5663900"/>
          </a:xfrm>
        </p:spPr>
        <p:txBody>
          <a:bodyPr>
            <a:normAutofit lnSpcReduction="10000"/>
          </a:bodyPr>
          <a:lstStyle/>
          <a:p>
            <a:pPr marL="0" indent="0">
              <a:lnSpc>
                <a:spcPct val="160000"/>
              </a:lnSpc>
              <a:spcBef>
                <a:spcPts val="0"/>
              </a:spcBef>
              <a:buNone/>
            </a:pPr>
            <a:r>
              <a:rPr lang="en-US" dirty="0"/>
              <a:t>	</a:t>
            </a:r>
            <a:r>
              <a:rPr lang="km-KH" sz="2000" dirty="0">
                <a:latin typeface="Khmer OS System" panose="02000500000000020004" pitchFamily="2" charset="0"/>
                <a:cs typeface="Khmer OS System" panose="02000500000000020004" pitchFamily="2" charset="0"/>
              </a:rPr>
              <a:t> ចូរបង្កើត </a:t>
            </a:r>
            <a:r>
              <a:rPr lang="en-US" sz="2000" dirty="0">
                <a:latin typeface="Khmer OS System" panose="02000500000000020004" pitchFamily="2" charset="0"/>
                <a:cs typeface="Khmer OS System" panose="02000500000000020004" pitchFamily="2" charset="0"/>
              </a:rPr>
              <a:t>Table </a:t>
            </a:r>
            <a:r>
              <a:rPr lang="km-KH" sz="2000" dirty="0">
                <a:latin typeface="Khmer OS System" panose="02000500000000020004" pitchFamily="2" charset="0"/>
                <a:cs typeface="Khmer OS System" panose="02000500000000020004" pitchFamily="2" charset="0"/>
              </a:rPr>
              <a:t>មួយដែលមានឈ្មោះ </a:t>
            </a:r>
            <a:r>
              <a:rPr lang="en-US" sz="2000" dirty="0">
                <a:latin typeface="Khmer OS System" panose="02000500000000020004" pitchFamily="2" charset="0"/>
                <a:cs typeface="Khmer OS System" panose="02000500000000020004" pitchFamily="2" charset="0"/>
              </a:rPr>
              <a:t>Toys</a:t>
            </a:r>
            <a:r>
              <a:rPr lang="km-KH" sz="2000" dirty="0">
                <a:latin typeface="Khmer OS System" panose="02000500000000020004" pitchFamily="2" charset="0"/>
                <a:cs typeface="Khmer OS System" panose="02000500000000020004" pitchFamily="2" charset="0"/>
              </a:rPr>
              <a:t>។​ ដែល </a:t>
            </a:r>
            <a:r>
              <a:rPr lang="en-US" sz="2000" dirty="0">
                <a:latin typeface="Khmer OS System" panose="02000500000000020004" pitchFamily="2" charset="0"/>
                <a:cs typeface="Khmer OS System" panose="02000500000000020004" pitchFamily="2" charset="0"/>
              </a:rPr>
              <a:t>Table Toys </a:t>
            </a:r>
            <a:r>
              <a:rPr lang="km-KH" sz="2000" dirty="0">
                <a:latin typeface="Khmer OS System" panose="02000500000000020004" pitchFamily="2" charset="0"/>
                <a:cs typeface="Khmer OS System" panose="02000500000000020004" pitchFamily="2" charset="0"/>
              </a:rPr>
              <a:t>មាន </a:t>
            </a:r>
            <a:r>
              <a:rPr lang="en-US" sz="2000" dirty="0">
                <a:latin typeface="Khmer OS System" panose="02000500000000020004" pitchFamily="2" charset="0"/>
                <a:cs typeface="Khmer OS System" panose="02000500000000020004" pitchFamily="2" charset="0"/>
              </a:rPr>
              <a:t>Columns	</a:t>
            </a:r>
          </a:p>
          <a:p>
            <a:pPr marL="0" indent="0">
              <a:lnSpc>
                <a:spcPct val="160000"/>
              </a:lnSpc>
              <a:spcBef>
                <a:spcPts val="0"/>
              </a:spcBef>
              <a:buNone/>
            </a:pPr>
            <a:r>
              <a:rPr lang="km-KH" sz="2000" dirty="0">
                <a:latin typeface="Khmer OS System" panose="02000500000000020004" pitchFamily="2" charset="0"/>
                <a:cs typeface="Khmer OS System" panose="02000500000000020004" pitchFamily="2" charset="0"/>
              </a:rPr>
              <a:t>ដូចជា៖ </a:t>
            </a:r>
          </a:p>
          <a:p>
            <a:pPr marL="0" indent="0">
              <a:lnSpc>
                <a:spcPct val="160000"/>
              </a:lnSpc>
              <a:spcBef>
                <a:spcPts val="0"/>
              </a:spcBef>
              <a:buNone/>
            </a:pPr>
            <a:r>
              <a:rPr lang="km-KH" sz="2000" dirty="0">
                <a:latin typeface="Khmer OS System" panose="02000500000000020004" pitchFamily="2" charset="0"/>
                <a:cs typeface="Khmer OS System" panose="02000500000000020004" pitchFamily="2" charset="0"/>
              </a:rPr>
              <a:t>		</a:t>
            </a:r>
            <a:r>
              <a:rPr lang="en-US" sz="2000" dirty="0" err="1">
                <a:latin typeface="Khmer OS System" panose="02000500000000020004" pitchFamily="2" charset="0"/>
                <a:cs typeface="Khmer OS System" panose="02000500000000020004" pitchFamily="2" charset="0"/>
              </a:rPr>
              <a:t>ToyID</a:t>
            </a:r>
            <a:r>
              <a:rPr lang="en-US" sz="2000" dirty="0">
                <a:latin typeface="Khmer OS System" panose="02000500000000020004" pitchFamily="2" charset="0"/>
                <a:cs typeface="Khmer OS System" panose="02000500000000020004" pitchFamily="2" charset="0"/>
              </a:rPr>
              <a:t> </a:t>
            </a:r>
            <a:r>
              <a:rPr lang="km-KH" sz="2000" dirty="0">
                <a:latin typeface="Khmer OS System" panose="02000500000000020004" pitchFamily="2" charset="0"/>
                <a:cs typeface="Khmer OS System" panose="02000500000000020004" pitchFamily="2" charset="0"/>
              </a:rPr>
              <a:t>មានប្រភេទទិន្នន័យជា </a:t>
            </a:r>
            <a:r>
              <a:rPr lang="en-US" sz="2000" dirty="0">
                <a:latin typeface="Khmer OS System" panose="02000500000000020004" pitchFamily="2" charset="0"/>
                <a:cs typeface="Khmer OS System" panose="02000500000000020004" pitchFamily="2" charset="0"/>
              </a:rPr>
              <a:t>Integer </a:t>
            </a:r>
            <a:r>
              <a:rPr lang="km-KH" sz="2000" dirty="0">
                <a:latin typeface="Khmer OS System" panose="02000500000000020004" pitchFamily="2" charset="0"/>
                <a:cs typeface="Khmer OS System" panose="02000500000000020004" pitchFamily="2" charset="0"/>
              </a:rPr>
              <a:t>ហើយជា </a:t>
            </a:r>
            <a:r>
              <a:rPr lang="en-US" sz="2000" dirty="0">
                <a:latin typeface="Khmer OS System" panose="02000500000000020004" pitchFamily="2" charset="0"/>
                <a:cs typeface="Khmer OS System" panose="02000500000000020004" pitchFamily="2" charset="0"/>
              </a:rPr>
              <a:t>Primary Key</a:t>
            </a:r>
            <a:endParaRPr lang="km-KH" sz="2000" dirty="0">
              <a:latin typeface="Khmer OS System" panose="02000500000000020004" pitchFamily="2" charset="0"/>
              <a:cs typeface="Khmer OS System" panose="02000500000000020004" pitchFamily="2" charset="0"/>
            </a:endParaRPr>
          </a:p>
          <a:p>
            <a:pPr marL="0" indent="0">
              <a:lnSpc>
                <a:spcPct val="160000"/>
              </a:lnSpc>
              <a:spcBef>
                <a:spcPts val="0"/>
              </a:spcBef>
              <a:buNone/>
            </a:pPr>
            <a:r>
              <a:rPr lang="km-KH" sz="2000" dirty="0">
                <a:latin typeface="Khmer OS System" panose="02000500000000020004" pitchFamily="2" charset="0"/>
                <a:cs typeface="Khmer OS System" panose="02000500000000020004" pitchFamily="2" charset="0"/>
              </a:rPr>
              <a:t>		</a:t>
            </a:r>
            <a:r>
              <a:rPr lang="en-US" sz="2000" dirty="0" err="1">
                <a:latin typeface="Khmer OS System" panose="02000500000000020004" pitchFamily="2" charset="0"/>
                <a:cs typeface="Khmer OS System" panose="02000500000000020004" pitchFamily="2" charset="0"/>
              </a:rPr>
              <a:t>ToyName</a:t>
            </a:r>
            <a:r>
              <a:rPr lang="en-US" sz="2000" dirty="0">
                <a:latin typeface="Khmer OS System" panose="02000500000000020004" pitchFamily="2" charset="0"/>
                <a:cs typeface="Khmer OS System" panose="02000500000000020004" pitchFamily="2" charset="0"/>
              </a:rPr>
              <a:t> </a:t>
            </a:r>
            <a:r>
              <a:rPr lang="km-KH" sz="2000" dirty="0">
                <a:latin typeface="Khmer OS System" panose="02000500000000020004" pitchFamily="2" charset="0"/>
                <a:cs typeface="Khmer OS System" panose="02000500000000020004" pitchFamily="2" charset="0"/>
              </a:rPr>
              <a:t>មានប្រភេទទិន្នន័យជា </a:t>
            </a:r>
            <a:r>
              <a:rPr lang="en-US" sz="2000" dirty="0">
                <a:latin typeface="Khmer OS System" panose="02000500000000020004" pitchFamily="2" charset="0"/>
                <a:cs typeface="Khmer OS System" panose="02000500000000020004" pitchFamily="2" charset="0"/>
              </a:rPr>
              <a:t>Char(30) </a:t>
            </a:r>
            <a:r>
              <a:rPr lang="km-KH" sz="2000" dirty="0">
                <a:latin typeface="Khmer OS System" panose="02000500000000020004" pitchFamily="2" charset="0"/>
                <a:cs typeface="Khmer OS System" panose="02000500000000020004" pitchFamily="2" charset="0"/>
              </a:rPr>
              <a:t>ហើយ </a:t>
            </a:r>
            <a:r>
              <a:rPr lang="en-US" sz="2000" dirty="0">
                <a:latin typeface="Khmer OS System" panose="02000500000000020004" pitchFamily="2" charset="0"/>
                <a:cs typeface="Khmer OS System" panose="02000500000000020004" pitchFamily="2" charset="0"/>
              </a:rPr>
              <a:t>Not Null</a:t>
            </a:r>
            <a:endParaRPr lang="km-KH" sz="2000" dirty="0">
              <a:latin typeface="Khmer OS System" panose="02000500000000020004" pitchFamily="2" charset="0"/>
              <a:cs typeface="Khmer OS System" panose="02000500000000020004" pitchFamily="2" charset="0"/>
            </a:endParaRPr>
          </a:p>
          <a:p>
            <a:pPr marL="0" indent="0">
              <a:lnSpc>
                <a:spcPct val="160000"/>
              </a:lnSpc>
              <a:spcBef>
                <a:spcPts val="0"/>
              </a:spcBef>
              <a:buNone/>
            </a:pPr>
            <a:r>
              <a:rPr lang="km-KH" sz="2000" dirty="0">
                <a:latin typeface="Khmer OS System" panose="02000500000000020004" pitchFamily="2" charset="0"/>
                <a:cs typeface="Khmer OS System" panose="02000500000000020004" pitchFamily="2" charset="0"/>
              </a:rPr>
              <a:t>		</a:t>
            </a:r>
            <a:r>
              <a:rPr lang="en-US" sz="2000" dirty="0">
                <a:latin typeface="Khmer OS System" panose="02000500000000020004" pitchFamily="2" charset="0"/>
                <a:cs typeface="Khmer OS System" panose="02000500000000020004" pitchFamily="2" charset="0"/>
              </a:rPr>
              <a:t>Price </a:t>
            </a:r>
            <a:r>
              <a:rPr lang="km-KH" sz="2000" dirty="0">
                <a:latin typeface="Khmer OS System" panose="02000500000000020004" pitchFamily="2" charset="0"/>
                <a:cs typeface="Khmer OS System" panose="02000500000000020004" pitchFamily="2" charset="0"/>
              </a:rPr>
              <a:t>មានប្រភេទទិន្នន័យជា </a:t>
            </a:r>
            <a:r>
              <a:rPr lang="en-US" sz="2000" dirty="0">
                <a:latin typeface="Khmer OS System" panose="02000500000000020004" pitchFamily="2" charset="0"/>
                <a:cs typeface="Khmer OS System" panose="02000500000000020004" pitchFamily="2" charset="0"/>
              </a:rPr>
              <a:t>Money </a:t>
            </a:r>
            <a:r>
              <a:rPr lang="km-KH" sz="2000" dirty="0">
                <a:latin typeface="Khmer OS System" panose="02000500000000020004" pitchFamily="2" charset="0"/>
                <a:cs typeface="Khmer OS System" panose="02000500000000020004" pitchFamily="2" charset="0"/>
              </a:rPr>
              <a:t>ហើយ </a:t>
            </a:r>
            <a:r>
              <a:rPr lang="en-US" sz="2000" dirty="0">
                <a:latin typeface="Khmer OS System" panose="02000500000000020004" pitchFamily="2" charset="0"/>
                <a:cs typeface="Khmer OS System" panose="02000500000000020004" pitchFamily="2" charset="0"/>
              </a:rPr>
              <a:t>Not Null</a:t>
            </a:r>
            <a:endParaRPr lang="km-KH" sz="2000" dirty="0">
              <a:latin typeface="Khmer OS System" panose="02000500000000020004" pitchFamily="2" charset="0"/>
              <a:cs typeface="Khmer OS System" panose="02000500000000020004" pitchFamily="2" charset="0"/>
            </a:endParaRPr>
          </a:p>
          <a:p>
            <a:pPr marL="0" indent="0">
              <a:lnSpc>
                <a:spcPct val="160000"/>
              </a:lnSpc>
              <a:spcBef>
                <a:spcPts val="0"/>
              </a:spcBef>
              <a:buNone/>
            </a:pPr>
            <a:r>
              <a:rPr lang="km-KH" sz="2000" dirty="0">
                <a:latin typeface="Khmer OS System" panose="02000500000000020004" pitchFamily="2" charset="0"/>
                <a:cs typeface="Khmer OS System" panose="02000500000000020004" pitchFamily="2" charset="0"/>
              </a:rPr>
              <a:t>		</a:t>
            </a:r>
            <a:r>
              <a:rPr lang="en-US" sz="2000" dirty="0">
                <a:latin typeface="Khmer OS System" panose="02000500000000020004" pitchFamily="2" charset="0"/>
                <a:cs typeface="Khmer OS System" panose="02000500000000020004" pitchFamily="2" charset="0"/>
              </a:rPr>
              <a:t>Description </a:t>
            </a:r>
            <a:r>
              <a:rPr lang="km-KH" sz="2000" dirty="0">
                <a:latin typeface="Khmer OS System" panose="02000500000000020004" pitchFamily="2" charset="0"/>
                <a:cs typeface="Khmer OS System" panose="02000500000000020004" pitchFamily="2" charset="0"/>
              </a:rPr>
              <a:t>មានប្រភេទទិន្នន័យជា</a:t>
            </a:r>
            <a:r>
              <a:rPr lang="en-US" sz="2000" dirty="0">
                <a:latin typeface="Khmer OS System" panose="02000500000000020004" pitchFamily="2" charset="0"/>
                <a:cs typeface="Khmer OS System" panose="02000500000000020004" pitchFamily="2" charset="0"/>
              </a:rPr>
              <a:t> Char(40)</a:t>
            </a:r>
            <a:r>
              <a:rPr lang="km-KH" sz="2000" dirty="0">
                <a:latin typeface="Khmer OS System" panose="02000500000000020004" pitchFamily="2" charset="0"/>
                <a:cs typeface="Khmer OS System" panose="02000500000000020004" pitchFamily="2" charset="0"/>
              </a:rPr>
              <a:t> ហើយអាច </a:t>
            </a:r>
            <a:r>
              <a:rPr lang="en-US" sz="2000" dirty="0">
                <a:latin typeface="Khmer OS System" panose="02000500000000020004" pitchFamily="2" charset="0"/>
                <a:cs typeface="Khmer OS System" panose="02000500000000020004" pitchFamily="2" charset="0"/>
              </a:rPr>
              <a:t>Null</a:t>
            </a:r>
            <a:endParaRPr lang="en-US" dirty="0"/>
          </a:p>
          <a:p>
            <a:pPr marL="0" indent="0">
              <a:buNone/>
            </a:pPr>
            <a:r>
              <a:rPr lang="en-US" dirty="0">
                <a:latin typeface="Times New Roman" panose="02020603050405020304" pitchFamily="18" charset="0"/>
                <a:cs typeface="Times New Roman" panose="02020603050405020304" pitchFamily="18" charset="0"/>
              </a:rPr>
              <a:t>	CREATE TABLE Toys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ToyID</a:t>
            </a:r>
            <a:r>
              <a:rPr lang="en-US" dirty="0">
                <a:latin typeface="Times New Roman" panose="02020603050405020304" pitchFamily="18" charset="0"/>
                <a:cs typeface="Times New Roman" panose="02020603050405020304" pitchFamily="18" charset="0"/>
              </a:rPr>
              <a:t> INTEGER CONSTRAINT </a:t>
            </a:r>
            <a:r>
              <a:rPr lang="en-US" dirty="0" err="1">
                <a:latin typeface="Times New Roman" panose="02020603050405020304" pitchFamily="18" charset="0"/>
                <a:cs typeface="Times New Roman" panose="02020603050405020304" pitchFamily="18" charset="0"/>
              </a:rPr>
              <a:t>ToyPk</a:t>
            </a:r>
            <a:r>
              <a:rPr lang="en-US" dirty="0">
                <a:latin typeface="Times New Roman" panose="02020603050405020304" pitchFamily="18" charset="0"/>
                <a:cs typeface="Times New Roman" panose="02020603050405020304" pitchFamily="18" charset="0"/>
              </a:rPr>
              <a:t> PRIMARY KEY,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ToyName</a:t>
            </a:r>
            <a:r>
              <a:rPr lang="en-US" dirty="0">
                <a:latin typeface="Times New Roman" panose="02020603050405020304" pitchFamily="18" charset="0"/>
                <a:cs typeface="Times New Roman" panose="02020603050405020304" pitchFamily="18" charset="0"/>
              </a:rPr>
              <a:t> CHAR (30) NOT NULL,</a:t>
            </a:r>
          </a:p>
          <a:p>
            <a:pPr marL="0" indent="0">
              <a:buNone/>
            </a:pPr>
            <a:r>
              <a:rPr lang="en-US" dirty="0">
                <a:latin typeface="Times New Roman" panose="02020603050405020304" pitchFamily="18" charset="0"/>
                <a:cs typeface="Times New Roman" panose="02020603050405020304" pitchFamily="18" charset="0"/>
              </a:rPr>
              <a:t>		Price MONEY NOT NULL,</a:t>
            </a:r>
          </a:p>
          <a:p>
            <a:pPr marL="0" indent="0">
              <a:buNone/>
            </a:pPr>
            <a:r>
              <a:rPr lang="en-US" dirty="0">
                <a:latin typeface="Times New Roman" panose="02020603050405020304" pitchFamily="18" charset="0"/>
                <a:cs typeface="Times New Roman" panose="02020603050405020304" pitchFamily="18" charset="0"/>
              </a:rPr>
              <a:t>		Description CHAR (40) NULL</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366475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5B4E-C1B7-4B01-8758-40FC65A276D0}"/>
              </a:ext>
            </a:extLst>
          </p:cNvPr>
          <p:cNvSpPr>
            <a:spLocks noGrp="1"/>
          </p:cNvSpPr>
          <p:nvPr>
            <p:ph type="title"/>
          </p:nvPr>
        </p:nvSpPr>
        <p:spPr>
          <a:xfrm>
            <a:off x="2895600" y="11338"/>
            <a:ext cx="8610600" cy="1293028"/>
          </a:xfrm>
        </p:spPr>
        <p:txBody>
          <a:bodyPr/>
          <a:lstStyle/>
          <a:p>
            <a:r>
              <a:rPr lang="en-US" dirty="0"/>
              <a:t>Example 3</a:t>
            </a:r>
          </a:p>
        </p:txBody>
      </p:sp>
      <p:sp>
        <p:nvSpPr>
          <p:cNvPr id="3" name="Content Placeholder 2">
            <a:extLst>
              <a:ext uri="{FF2B5EF4-FFF2-40B4-BE49-F238E27FC236}">
                <a16:creationId xmlns:a16="http://schemas.microsoft.com/office/drawing/2014/main" id="{B2CABCD5-06A7-439E-A175-BA23C2F0188D}"/>
              </a:ext>
            </a:extLst>
          </p:cNvPr>
          <p:cNvSpPr>
            <a:spLocks noGrp="1"/>
          </p:cNvSpPr>
          <p:nvPr>
            <p:ph idx="1"/>
          </p:nvPr>
        </p:nvSpPr>
        <p:spPr>
          <a:xfrm>
            <a:off x="0" y="1304366"/>
            <a:ext cx="12192000" cy="5553634"/>
          </a:xfrm>
        </p:spPr>
        <p:txBody>
          <a:bodyPr>
            <a:normAutofit fontScale="92500"/>
          </a:bodyPr>
          <a:lstStyle/>
          <a:p>
            <a:pPr marL="0" indent="0">
              <a:lnSpc>
                <a:spcPct val="160000"/>
              </a:lnSpc>
              <a:spcBef>
                <a:spcPts val="0"/>
              </a:spcBef>
              <a:buNone/>
            </a:pPr>
            <a:r>
              <a:rPr lang="en-US" sz="2000" dirty="0">
                <a:latin typeface="Khmer OS System" panose="02000500000000020004" pitchFamily="2" charset="0"/>
                <a:cs typeface="Khmer OS System" panose="02000500000000020004" pitchFamily="2" charset="0"/>
              </a:rPr>
              <a:t>	</a:t>
            </a:r>
            <a:r>
              <a:rPr lang="km-KH" sz="2000" dirty="0">
                <a:latin typeface="Khmer OS System" panose="02000500000000020004" pitchFamily="2" charset="0"/>
                <a:cs typeface="Khmer OS System" panose="02000500000000020004" pitchFamily="2" charset="0"/>
              </a:rPr>
              <a:t>ចូរបង្កើត </a:t>
            </a:r>
            <a:r>
              <a:rPr lang="en-US" sz="2000" dirty="0">
                <a:latin typeface="Khmer OS System" panose="02000500000000020004" pitchFamily="2" charset="0"/>
                <a:cs typeface="Khmer OS System" panose="02000500000000020004" pitchFamily="2" charset="0"/>
              </a:rPr>
              <a:t>Table </a:t>
            </a:r>
            <a:r>
              <a:rPr lang="km-KH" sz="2000" dirty="0">
                <a:latin typeface="Khmer OS System" panose="02000500000000020004" pitchFamily="2" charset="0"/>
                <a:cs typeface="Khmer OS System" panose="02000500000000020004" pitchFamily="2" charset="0"/>
              </a:rPr>
              <a:t>មួយដែលមានឈ្មោះ </a:t>
            </a:r>
            <a:r>
              <a:rPr lang="en-US" sz="2000" dirty="0">
                <a:latin typeface="Khmer OS System" panose="02000500000000020004" pitchFamily="2" charset="0"/>
                <a:cs typeface="Khmer OS System" panose="02000500000000020004" pitchFamily="2" charset="0"/>
              </a:rPr>
              <a:t>Manufacturers </a:t>
            </a:r>
            <a:r>
              <a:rPr lang="km-KH" sz="2000" dirty="0">
                <a:latin typeface="Khmer OS System" panose="02000500000000020004" pitchFamily="2" charset="0"/>
                <a:cs typeface="Khmer OS System" panose="02000500000000020004" pitchFamily="2" charset="0"/>
              </a:rPr>
              <a:t>។​ ដែល </a:t>
            </a:r>
            <a:r>
              <a:rPr lang="en-US" sz="2000" dirty="0">
                <a:latin typeface="Khmer OS System" panose="02000500000000020004" pitchFamily="2" charset="0"/>
                <a:cs typeface="Khmer OS System" panose="02000500000000020004" pitchFamily="2" charset="0"/>
              </a:rPr>
              <a:t>Table Manufacturers </a:t>
            </a:r>
            <a:r>
              <a:rPr lang="km-KH" sz="2000" dirty="0">
                <a:latin typeface="Khmer OS System" panose="02000500000000020004" pitchFamily="2" charset="0"/>
                <a:cs typeface="Khmer OS System" panose="02000500000000020004" pitchFamily="2" charset="0"/>
              </a:rPr>
              <a:t>មាន </a:t>
            </a:r>
            <a:r>
              <a:rPr lang="en-US" sz="2000" dirty="0">
                <a:latin typeface="Khmer OS System" panose="02000500000000020004" pitchFamily="2" charset="0"/>
                <a:cs typeface="Khmer OS System" panose="02000500000000020004" pitchFamily="2" charset="0"/>
              </a:rPr>
              <a:t>Columns</a:t>
            </a:r>
          </a:p>
          <a:p>
            <a:pPr marL="0" indent="0">
              <a:lnSpc>
                <a:spcPct val="160000"/>
              </a:lnSpc>
              <a:spcBef>
                <a:spcPts val="0"/>
              </a:spcBef>
              <a:buNone/>
            </a:pPr>
            <a:r>
              <a:rPr lang="km-KH" sz="2000" dirty="0">
                <a:latin typeface="Khmer OS System" panose="02000500000000020004" pitchFamily="2" charset="0"/>
                <a:cs typeface="Khmer OS System" panose="02000500000000020004" pitchFamily="2" charset="0"/>
              </a:rPr>
              <a:t>ដូចជា៖ </a:t>
            </a:r>
          </a:p>
          <a:p>
            <a:pPr marL="0" indent="0">
              <a:lnSpc>
                <a:spcPct val="150000"/>
              </a:lnSpc>
              <a:spcBef>
                <a:spcPts val="0"/>
              </a:spcBef>
              <a:buNone/>
            </a:pPr>
            <a:r>
              <a:rPr lang="km-KH" sz="2000" dirty="0">
                <a:latin typeface="Khmer OS System" panose="02000500000000020004" pitchFamily="2" charset="0"/>
                <a:cs typeface="Khmer OS System" panose="02000500000000020004" pitchFamily="2" charset="0"/>
              </a:rPr>
              <a:t>	</a:t>
            </a:r>
            <a:r>
              <a:rPr lang="en-US" dirty="0" err="1">
                <a:latin typeface="Khmer OS System" panose="02000500000000020004" pitchFamily="2" charset="0"/>
                <a:cs typeface="Khmer OS System" panose="02000500000000020004" pitchFamily="2" charset="0"/>
              </a:rPr>
              <a:t>ManufacturerID</a:t>
            </a:r>
            <a:r>
              <a:rPr lang="en-US"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INTEGER </a:t>
            </a:r>
            <a:r>
              <a:rPr lang="km-KH" dirty="0">
                <a:latin typeface="Khmer OS System" panose="02000500000000020004" pitchFamily="2" charset="0"/>
                <a:cs typeface="Khmer OS System" panose="02000500000000020004" pitchFamily="2" charset="0"/>
              </a:rPr>
              <a:t>ហើយជា</a:t>
            </a:r>
            <a:r>
              <a:rPr lang="en-US" dirty="0">
                <a:latin typeface="Khmer OS System" panose="02000500000000020004" pitchFamily="2" charset="0"/>
                <a:cs typeface="Khmer OS System" panose="02000500000000020004" pitchFamily="2" charset="0"/>
              </a:rPr>
              <a:t> PRIMARY KEY</a:t>
            </a: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a:t>
            </a:r>
            <a:r>
              <a:rPr lang="en-US" dirty="0" err="1">
                <a:latin typeface="Khmer OS System" panose="02000500000000020004" pitchFamily="2" charset="0"/>
                <a:cs typeface="Khmer OS System" panose="02000500000000020004" pitchFamily="2" charset="0"/>
              </a:rPr>
              <a:t>ToyID</a:t>
            </a:r>
            <a:r>
              <a:rPr lang="km-KH"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INTEGER </a:t>
            </a:r>
            <a:r>
              <a:rPr lang="km-KH" dirty="0">
                <a:latin typeface="Khmer OS System" panose="02000500000000020004" pitchFamily="2" charset="0"/>
                <a:cs typeface="Khmer OS System" panose="02000500000000020004" pitchFamily="2" charset="0"/>
              </a:rPr>
              <a:t>ហើយ </a:t>
            </a:r>
            <a:r>
              <a:rPr lang="en-US" dirty="0">
                <a:latin typeface="Khmer OS System" panose="02000500000000020004" pitchFamily="2" charset="0"/>
                <a:cs typeface="Khmer OS System" panose="02000500000000020004" pitchFamily="2" charset="0"/>
              </a:rPr>
              <a:t>NOT NULL</a:t>
            </a:r>
            <a:r>
              <a:rPr lang="km-KH" dirty="0">
                <a:latin typeface="Khmer OS System" panose="02000500000000020004" pitchFamily="2" charset="0"/>
                <a:cs typeface="Khmer OS System" panose="02000500000000020004" pitchFamily="2" charset="0"/>
              </a:rPr>
              <a:t> និង ជា </a:t>
            </a:r>
            <a:r>
              <a:rPr lang="en-US" dirty="0">
                <a:latin typeface="Khmer OS System" panose="02000500000000020004" pitchFamily="2" charset="0"/>
                <a:cs typeface="Khmer OS System" panose="02000500000000020004" pitchFamily="2" charset="0"/>
              </a:rPr>
              <a:t>Foreign Key </a:t>
            </a:r>
            <a:r>
              <a:rPr lang="km-KH" dirty="0">
                <a:latin typeface="Khmer OS System" panose="02000500000000020004" pitchFamily="2" charset="0"/>
                <a:cs typeface="Khmer OS System" panose="02000500000000020004" pitchFamily="2" charset="0"/>
              </a:rPr>
              <a:t>មកពី </a:t>
            </a:r>
            <a:r>
              <a:rPr lang="en-US" dirty="0">
                <a:latin typeface="Khmer OS System" panose="02000500000000020004" pitchFamily="2" charset="0"/>
                <a:cs typeface="Khmer OS System" panose="02000500000000020004" pitchFamily="2" charset="0"/>
              </a:rPr>
              <a:t>Table Toys</a:t>
            </a: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CompanyName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CHAR </a:t>
            </a:r>
            <a:r>
              <a:rPr lang="km-KH" dirty="0">
                <a:latin typeface="Khmer OS System" panose="02000500000000020004" pitchFamily="2" charset="0"/>
                <a:cs typeface="Khmer OS System" panose="02000500000000020004" pitchFamily="2" charset="0"/>
              </a:rPr>
              <a:t>ហើយ </a:t>
            </a:r>
            <a:r>
              <a:rPr lang="en-US" dirty="0">
                <a:latin typeface="Khmer OS System" panose="02000500000000020004" pitchFamily="2" charset="0"/>
                <a:cs typeface="Khmer OS System" panose="02000500000000020004" pitchFamily="2" charset="0"/>
              </a:rPr>
              <a:t>(50) NOT NULL </a:t>
            </a: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Address</a:t>
            </a:r>
            <a:r>
              <a:rPr lang="km-KH"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CHAR (50)</a:t>
            </a:r>
            <a:r>
              <a:rPr lang="km-KH" dirty="0">
                <a:latin typeface="Khmer OS System" panose="02000500000000020004" pitchFamily="2" charset="0"/>
                <a:cs typeface="Khmer OS System" panose="02000500000000020004" pitchFamily="2" charset="0"/>
              </a:rPr>
              <a:t> ហើយ</a:t>
            </a:r>
            <a:r>
              <a:rPr lang="en-US" dirty="0">
                <a:latin typeface="Khmer OS System" panose="02000500000000020004" pitchFamily="2" charset="0"/>
                <a:cs typeface="Khmer OS System" panose="02000500000000020004" pitchFamily="2" charset="0"/>
              </a:rPr>
              <a:t> NOT NULL</a:t>
            </a:r>
            <a:endParaRPr lang="km-KH" dirty="0">
              <a:latin typeface="Khmer OS System" panose="02000500000000020004" pitchFamily="2" charset="0"/>
              <a:cs typeface="Khmer OS System" panose="02000500000000020004" pitchFamily="2" charset="0"/>
            </a:endParaRPr>
          </a:p>
          <a:p>
            <a:pPr marL="0" indent="0">
              <a:lnSpc>
                <a:spcPct val="150000"/>
              </a:lnSpc>
              <a:spcBef>
                <a:spcPts val="0"/>
              </a:spcBef>
              <a:buNone/>
            </a:pPr>
            <a:r>
              <a:rPr lang="km-KH" dirty="0">
                <a:latin typeface="Khmer OS System" panose="02000500000000020004" pitchFamily="2" charset="0"/>
                <a:cs typeface="Khmer OS System" panose="02000500000000020004" pitchFamily="2" charset="0"/>
              </a:rPr>
              <a:t>	</a:t>
            </a:r>
            <a:r>
              <a:rPr lang="en-US" dirty="0">
                <a:latin typeface="Khmer OS System" panose="02000500000000020004" pitchFamily="2" charset="0"/>
                <a:cs typeface="Khmer OS System" panose="02000500000000020004" pitchFamily="2" charset="0"/>
              </a:rPr>
              <a:t>City</a:t>
            </a:r>
            <a:r>
              <a:rPr lang="km-KH"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CHAR (20)</a:t>
            </a:r>
            <a:r>
              <a:rPr lang="km-KH" dirty="0">
                <a:latin typeface="Khmer OS System" panose="02000500000000020004" pitchFamily="2" charset="0"/>
                <a:cs typeface="Khmer OS System" panose="02000500000000020004" pitchFamily="2" charset="0"/>
              </a:rPr>
              <a:t> ហើយ</a:t>
            </a:r>
            <a:r>
              <a:rPr lang="en-US" dirty="0">
                <a:latin typeface="Khmer OS System" panose="02000500000000020004" pitchFamily="2" charset="0"/>
                <a:cs typeface="Khmer OS System" panose="02000500000000020004" pitchFamily="2" charset="0"/>
              </a:rPr>
              <a:t> NOT NULL</a:t>
            </a: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State</a:t>
            </a:r>
            <a:r>
              <a:rPr lang="km-KH"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CHAR (2) </a:t>
            </a:r>
            <a:r>
              <a:rPr lang="km-KH" dirty="0">
                <a:latin typeface="Khmer OS System" panose="02000500000000020004" pitchFamily="2" charset="0"/>
                <a:cs typeface="Khmer OS System" panose="02000500000000020004" pitchFamily="2" charset="0"/>
              </a:rPr>
              <a:t>ហើយ </a:t>
            </a:r>
            <a:r>
              <a:rPr lang="en-US" dirty="0">
                <a:latin typeface="Khmer OS System" panose="02000500000000020004" pitchFamily="2" charset="0"/>
                <a:cs typeface="Khmer OS System" panose="02000500000000020004" pitchFamily="2" charset="0"/>
              </a:rPr>
              <a:t>NOT NULL</a:t>
            </a: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a:t>
            </a:r>
            <a:r>
              <a:rPr lang="en-US" dirty="0" err="1">
                <a:latin typeface="Khmer OS System" panose="02000500000000020004" pitchFamily="2" charset="0"/>
                <a:cs typeface="Khmer OS System" panose="02000500000000020004" pitchFamily="2" charset="0"/>
              </a:rPr>
              <a:t>PostalCode</a:t>
            </a:r>
            <a:r>
              <a:rPr lang="km-KH"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CHAR (5)</a:t>
            </a:r>
            <a:r>
              <a:rPr lang="km-KH" dirty="0">
                <a:latin typeface="Khmer OS System" panose="02000500000000020004" pitchFamily="2" charset="0"/>
                <a:cs typeface="Khmer OS System" panose="02000500000000020004" pitchFamily="2" charset="0"/>
              </a:rPr>
              <a:t> ហើយ</a:t>
            </a:r>
            <a:r>
              <a:rPr lang="en-US" dirty="0">
                <a:latin typeface="Khmer OS System" panose="02000500000000020004" pitchFamily="2" charset="0"/>
                <a:cs typeface="Khmer OS System" panose="02000500000000020004" pitchFamily="2" charset="0"/>
              </a:rPr>
              <a:t> NOT NULL </a:t>
            </a: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a:t>
            </a:r>
            <a:r>
              <a:rPr lang="en-US" dirty="0" err="1">
                <a:latin typeface="Khmer OS System" panose="02000500000000020004" pitchFamily="2" charset="0"/>
                <a:cs typeface="Khmer OS System" panose="02000500000000020004" pitchFamily="2" charset="0"/>
              </a:rPr>
              <a:t>AreaCode</a:t>
            </a:r>
            <a:r>
              <a:rPr lang="km-KH"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CHAR (3)</a:t>
            </a:r>
            <a:r>
              <a:rPr lang="km-KH" dirty="0">
                <a:latin typeface="Khmer OS System" panose="02000500000000020004" pitchFamily="2" charset="0"/>
                <a:cs typeface="Khmer OS System" panose="02000500000000020004" pitchFamily="2" charset="0"/>
              </a:rPr>
              <a:t> ហើយ</a:t>
            </a:r>
            <a:r>
              <a:rPr lang="en-US" dirty="0">
                <a:latin typeface="Khmer OS System" panose="02000500000000020004" pitchFamily="2" charset="0"/>
                <a:cs typeface="Khmer OS System" panose="02000500000000020004" pitchFamily="2" charset="0"/>
              </a:rPr>
              <a:t> NOT NULL, </a:t>
            </a:r>
          </a:p>
          <a:p>
            <a:pPr marL="0" indent="0">
              <a:lnSpc>
                <a:spcPct val="150000"/>
              </a:lnSpc>
              <a:spcBef>
                <a:spcPts val="0"/>
              </a:spcBef>
              <a:buNone/>
            </a:pPr>
            <a:r>
              <a:rPr lang="en-US" dirty="0">
                <a:latin typeface="Khmer OS System" panose="02000500000000020004" pitchFamily="2" charset="0"/>
                <a:cs typeface="Khmer OS System" panose="02000500000000020004" pitchFamily="2" charset="0"/>
              </a:rPr>
              <a:t>	</a:t>
            </a:r>
            <a:r>
              <a:rPr lang="en-US" dirty="0" err="1">
                <a:latin typeface="Khmer OS System" panose="02000500000000020004" pitchFamily="2" charset="0"/>
                <a:cs typeface="Khmer OS System" panose="02000500000000020004" pitchFamily="2" charset="0"/>
              </a:rPr>
              <a:t>PhoneNumber</a:t>
            </a:r>
            <a:r>
              <a:rPr lang="km-KH" dirty="0">
                <a:latin typeface="Khmer OS System" panose="02000500000000020004" pitchFamily="2" charset="0"/>
                <a:cs typeface="Khmer OS System" panose="02000500000000020004" pitchFamily="2" charset="0"/>
              </a:rPr>
              <a:t> </a:t>
            </a:r>
            <a:r>
              <a:rPr lang="km-KH" sz="2400" dirty="0">
                <a:latin typeface="Khmer OS System" panose="02000500000000020004" pitchFamily="2" charset="0"/>
                <a:cs typeface="Khmer OS System" panose="02000500000000020004" pitchFamily="2" charset="0"/>
              </a:rPr>
              <a:t>មានប្រភេទទិន្នន័យជា</a:t>
            </a:r>
            <a:r>
              <a:rPr lang="en-US" dirty="0">
                <a:latin typeface="Khmer OS System" panose="02000500000000020004" pitchFamily="2" charset="0"/>
                <a:cs typeface="Khmer OS System" panose="02000500000000020004" pitchFamily="2" charset="0"/>
              </a:rPr>
              <a:t> CHAR (8) </a:t>
            </a:r>
            <a:r>
              <a:rPr lang="km-KH" dirty="0">
                <a:latin typeface="Khmer OS System" panose="02000500000000020004" pitchFamily="2" charset="0"/>
                <a:cs typeface="Khmer OS System" panose="02000500000000020004" pitchFamily="2" charset="0"/>
              </a:rPr>
              <a:t>ហើយ </a:t>
            </a:r>
            <a:r>
              <a:rPr lang="en-US" dirty="0">
                <a:latin typeface="Khmer OS System" panose="02000500000000020004" pitchFamily="2" charset="0"/>
                <a:cs typeface="Khmer OS System" panose="02000500000000020004" pitchFamily="2" charset="0"/>
              </a:rPr>
              <a:t>NOT NULL</a:t>
            </a:r>
            <a:r>
              <a:rPr lang="km-KH" dirty="0">
                <a:latin typeface="Khmer OS System" panose="02000500000000020004" pitchFamily="2" charset="0"/>
                <a:cs typeface="Khmer OS System" panose="02000500000000020004" pitchFamily="2" charset="0"/>
              </a:rPr>
              <a:t> និងជា</a:t>
            </a:r>
            <a:r>
              <a:rPr lang="en-US" dirty="0">
                <a:latin typeface="Khmer OS System" panose="02000500000000020004" pitchFamily="2" charset="0"/>
                <a:cs typeface="Khmer OS System" panose="02000500000000020004" pitchFamily="2" charset="0"/>
              </a:rPr>
              <a:t> UNIQUE</a:t>
            </a:r>
          </a:p>
          <a:p>
            <a:pPr marL="0" indent="0">
              <a:lnSpc>
                <a:spcPct val="150000"/>
              </a:lnSpc>
              <a:spcBef>
                <a:spcPts val="0"/>
              </a:spcBef>
              <a:buNone/>
            </a:pPr>
            <a:endParaRPr lang="en-US" dirty="0">
              <a:latin typeface="Khmer OS System" panose="02000500000000020004" pitchFamily="2" charset="0"/>
              <a:cs typeface="Khmer OS System" panose="02000500000000020004" pitchFamily="2" charset="0"/>
            </a:endParaRPr>
          </a:p>
          <a:p>
            <a:pPr marL="0" indent="0">
              <a:lnSpc>
                <a:spcPct val="160000"/>
              </a:lnSpc>
              <a:spcBef>
                <a:spcPts val="0"/>
              </a:spcBef>
              <a:buNone/>
            </a:pPr>
            <a:endParaRPr lang="en-US" dirty="0"/>
          </a:p>
        </p:txBody>
      </p:sp>
    </p:spTree>
    <p:extLst>
      <p:ext uri="{BB962C8B-B14F-4D97-AF65-F5344CB8AC3E}">
        <p14:creationId xmlns:p14="http://schemas.microsoft.com/office/powerpoint/2010/main" val="28862745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212</TotalTime>
  <Words>530</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Khmer Muol</vt:lpstr>
      <vt:lpstr>Khmer OS System</vt:lpstr>
      <vt:lpstr>Times New Roman</vt:lpstr>
      <vt:lpstr>Vapor Trail</vt:lpstr>
      <vt:lpstr>Chapter 2  basic data definition language</vt:lpstr>
      <vt:lpstr>2.1 data definition language (DDL)</vt:lpstr>
      <vt:lpstr>2.2 Common Microsoft Access data types</vt:lpstr>
      <vt:lpstr>Cont’d</vt:lpstr>
      <vt:lpstr>Cont’d</vt:lpstr>
      <vt:lpstr>Example 1</vt:lpstr>
      <vt:lpstr>2.3 constraints</vt:lpstr>
      <vt:lpstr>Example 2</vt:lpstr>
      <vt:lpstr>Example 3</vt:lpstr>
      <vt:lpstr>Cont’d</vt:lpstr>
      <vt:lpstr>2.4 create index</vt:lpstr>
      <vt:lpstr>PowerPoint Presentation</vt:lpstr>
      <vt:lpstr>Example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  data definition language</dc:title>
  <dc:creator>Var Sovanndara</dc:creator>
  <cp:lastModifiedBy>Var Sovanndara</cp:lastModifiedBy>
  <cp:revision>30</cp:revision>
  <dcterms:created xsi:type="dcterms:W3CDTF">2019-08-05T08:26:45Z</dcterms:created>
  <dcterms:modified xsi:type="dcterms:W3CDTF">2019-08-12T01:55:00Z</dcterms:modified>
</cp:coreProperties>
</file>