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6F0726-BEBF-482A-8AF0-D2A1A10B9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247" y="1803400"/>
            <a:ext cx="10768405" cy="2413598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5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basic data manipulation language</a:t>
            </a:r>
            <a:br>
              <a:rPr lang="en-US" sz="4400" dirty="0"/>
            </a:br>
            <a:r>
              <a:rPr lang="en-US" sz="4400" dirty="0"/>
              <a:t>(where comparison operators)</a:t>
            </a:r>
          </a:p>
        </p:txBody>
      </p:sp>
    </p:spTree>
    <p:extLst>
      <p:ext uri="{BB962C8B-B14F-4D97-AF65-F5344CB8AC3E}">
        <p14:creationId xmlns:p14="http://schemas.microsoft.com/office/powerpoint/2010/main" val="2679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2FFA-7AFB-4F32-9257-99B780A0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4B81-3331-4C7B-A9FA-EADB68D6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ឧបមាថាអ្នកចង់បង្ហាញព័ត៌មានពីក្នុងតារាង</a:t>
            </a:r>
            <a:r>
              <a:rPr lang="en-US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 Tools </a:t>
            </a:r>
            <a:r>
              <a:rPr lang="km-KH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ខាងក្រោម ដើម្បីរកឧបករណ៍</a:t>
            </a:r>
            <a:r>
              <a:rPr lang="en-US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 Manufacturer </a:t>
            </a:r>
            <a:r>
              <a:rPr lang="km-KH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ចាប់ផ្តើមដោយអក្សរ </a:t>
            </a:r>
            <a:r>
              <a:rPr lang="en-US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D </a:t>
            </a:r>
            <a:r>
              <a:rPr lang="km-KH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ហើយ</a:t>
            </a:r>
            <a:r>
              <a:rPr lang="en-US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 Location </a:t>
            </a:r>
            <a:r>
              <a:rPr lang="km-KH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ពី </a:t>
            </a:r>
            <a:r>
              <a:rPr lang="en-US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A </a:t>
            </a:r>
            <a:r>
              <a:rPr lang="km-KH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រហូតដល់ </a:t>
            </a:r>
            <a:r>
              <a:rPr lang="en-US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C </a:t>
            </a:r>
            <a:r>
              <a:rPr lang="km-KH" sz="51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sz="3800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buNone/>
            </a:pPr>
            <a:r>
              <a:rPr lang="en-US" sz="4400" dirty="0"/>
              <a:t>SELECT *</a:t>
            </a:r>
          </a:p>
          <a:p>
            <a:pPr marL="0" indent="0">
              <a:buNone/>
            </a:pPr>
            <a:r>
              <a:rPr lang="en-US" sz="4400" dirty="0"/>
              <a:t>FROM Tools</a:t>
            </a:r>
          </a:p>
          <a:p>
            <a:pPr marL="0" indent="0">
              <a:buNone/>
            </a:pPr>
            <a:r>
              <a:rPr lang="en-US" sz="4400" dirty="0"/>
              <a:t>WHERE Manufacturer LIKE ‘D%’ </a:t>
            </a:r>
            <a:endParaRPr lang="km-KH" sz="4400" dirty="0"/>
          </a:p>
          <a:p>
            <a:pPr marL="0" indent="0">
              <a:buNone/>
            </a:pPr>
            <a:r>
              <a:rPr lang="en-US" sz="4400" dirty="0"/>
              <a:t>AND Location LIKE '[A-C]'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sz="26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5100" dirty="0">
                <a:latin typeface="+mj-lt"/>
                <a:cs typeface="Khmer OS System" panose="02000500000000020004" pitchFamily="2" charset="0"/>
              </a:rPr>
              <a:t>Result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				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            </a:t>
            </a:r>
            <a:r>
              <a:rPr lang="en-US" sz="4200" i="1" dirty="0">
                <a:latin typeface="+mj-lt"/>
                <a:cs typeface="Khmer OS System" panose="02000500000000020004" pitchFamily="2" charset="0"/>
              </a:rPr>
              <a:t>Table: Tools</a:t>
            </a:r>
            <a:endParaRPr lang="en-US" i="1" dirty="0">
              <a:latin typeface="+mj-lt"/>
              <a:cs typeface="Khmer OS System" panose="02000500000000020004" pitchFamily="2" charset="0"/>
            </a:endParaRPr>
          </a:p>
        </p:txBody>
      </p:sp>
      <p:pic>
        <p:nvPicPr>
          <p:cNvPr id="5" name="image64.png">
            <a:extLst>
              <a:ext uri="{FF2B5EF4-FFF2-40B4-BE49-F238E27FC236}">
                <a16:creationId xmlns:a16="http://schemas.microsoft.com/office/drawing/2014/main" id="{8E2A22A6-2C2F-4A63-804F-795A5063F4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286726"/>
            <a:ext cx="5981867" cy="3457856"/>
          </a:xfrm>
          <a:prstGeom prst="rect">
            <a:avLst/>
          </a:prstGeom>
        </p:spPr>
      </p:pic>
      <p:pic>
        <p:nvPicPr>
          <p:cNvPr id="6" name="image65.png">
            <a:extLst>
              <a:ext uri="{FF2B5EF4-FFF2-40B4-BE49-F238E27FC236}">
                <a16:creationId xmlns:a16="http://schemas.microsoft.com/office/drawing/2014/main" id="{EBB35ABE-5651-4986-BDD9-AB9B9056585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133" y="4075514"/>
            <a:ext cx="5028022" cy="14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5683-BC7D-4D7E-9249-8D382A0A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5304" y="0"/>
            <a:ext cx="12267304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Example 3</a:t>
            </a:r>
          </a:p>
          <a:p>
            <a:pPr marL="0" indent="0">
              <a:buNone/>
            </a:pPr>
            <a:r>
              <a:rPr lang="en-US" dirty="0"/>
              <a:t>To retrieve manufacturers that end with the letter H, type the following:</a:t>
            </a:r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Tools</a:t>
            </a:r>
          </a:p>
          <a:p>
            <a:pPr marL="0" indent="0">
              <a:buNone/>
            </a:pPr>
            <a:r>
              <a:rPr lang="en-US" dirty="0"/>
              <a:t>WHERE Manufacturer LIKE ‘%H';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Example 4</a:t>
            </a:r>
          </a:p>
          <a:p>
            <a:pPr marL="0" indent="0">
              <a:buNone/>
            </a:pPr>
            <a:r>
              <a:rPr lang="en-US" dirty="0"/>
              <a:t>To retrieve any occurrence of the word </a:t>
            </a:r>
            <a:r>
              <a:rPr lang="en-US" dirty="0" err="1"/>
              <a:t>Dewalt</a:t>
            </a:r>
            <a:r>
              <a:rPr lang="en-US" dirty="0"/>
              <a:t> within the name of the manufacturer, type the following:</a:t>
            </a:r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Tools</a:t>
            </a:r>
          </a:p>
          <a:p>
            <a:pPr marL="0" indent="0">
              <a:buNone/>
            </a:pPr>
            <a:r>
              <a:rPr lang="en-US" dirty="0"/>
              <a:t>WHERE Manufacturer LIKE ‘%</a:t>
            </a:r>
            <a:r>
              <a:rPr lang="en-US" dirty="0" err="1"/>
              <a:t>Dewalt</a:t>
            </a:r>
            <a:r>
              <a:rPr lang="en-US" dirty="0"/>
              <a:t>%';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Example 5</a:t>
            </a:r>
          </a:p>
          <a:p>
            <a:pPr marL="0" indent="0">
              <a:buNone/>
            </a:pPr>
            <a:r>
              <a:rPr lang="en-US" dirty="0"/>
              <a:t>To retrieve data that matches a single character in the Manufacturer column, type the following:</a:t>
            </a:r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Tools</a:t>
            </a:r>
          </a:p>
          <a:p>
            <a:pPr marL="0" indent="0">
              <a:buNone/>
            </a:pPr>
            <a:r>
              <a:rPr lang="en-US" dirty="0"/>
              <a:t>WHERE Manufacturer LIKE ‘</a:t>
            </a:r>
            <a:r>
              <a:rPr lang="en-US" dirty="0" err="1"/>
              <a:t>Bos!h</a:t>
            </a:r>
            <a:r>
              <a:rPr lang="en-US" dirty="0"/>
              <a:t>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8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EDB4-6ABF-4AE9-BD0D-B97DF9BD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Example 6</a:t>
            </a:r>
          </a:p>
          <a:p>
            <a:pPr marL="0" indent="0">
              <a:buNone/>
            </a:pPr>
            <a:r>
              <a:rPr lang="en-US" dirty="0"/>
              <a:t>To retrieve data that matches a single digit in the </a:t>
            </a:r>
            <a:r>
              <a:rPr lang="en-US" dirty="0" err="1"/>
              <a:t>ToolID</a:t>
            </a:r>
            <a:r>
              <a:rPr lang="en-US" dirty="0"/>
              <a:t> col- </a:t>
            </a:r>
            <a:r>
              <a:rPr lang="en-US" dirty="0" err="1"/>
              <a:t>umn</a:t>
            </a:r>
            <a:r>
              <a:rPr lang="en-US" dirty="0"/>
              <a:t>, type the following:</a:t>
            </a:r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Tools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ToolID</a:t>
            </a:r>
            <a:r>
              <a:rPr lang="en-US" dirty="0"/>
              <a:t> LIKE ‘1%’</a:t>
            </a:r>
          </a:p>
          <a:p>
            <a:pPr marL="0" indent="0">
              <a:buNone/>
            </a:pPr>
            <a:r>
              <a:rPr lang="en-US" b="1" dirty="0"/>
              <a:t>Example 7</a:t>
            </a:r>
          </a:p>
          <a:p>
            <a:pPr marL="0" indent="0">
              <a:buNone/>
            </a:pPr>
            <a:r>
              <a:rPr lang="en-US" dirty="0"/>
              <a:t>To retrieve warehouse locations that are not A to C, type the following:</a:t>
            </a:r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Tools</a:t>
            </a:r>
          </a:p>
          <a:p>
            <a:pPr marL="0" indent="0">
              <a:buNone/>
            </a:pPr>
            <a:r>
              <a:rPr lang="en-US" dirty="0"/>
              <a:t>WHERE Location LIKE '[!A-C]’</a:t>
            </a:r>
          </a:p>
          <a:p>
            <a:pPr marL="0" indent="0">
              <a:buNone/>
            </a:pPr>
            <a:r>
              <a:rPr lang="en-US" b="1" dirty="0"/>
              <a:t>Example 8</a:t>
            </a:r>
          </a:p>
          <a:p>
            <a:pPr marL="0" indent="0">
              <a:buNone/>
            </a:pPr>
            <a:r>
              <a:rPr lang="en-US" dirty="0"/>
              <a:t>To retrieve characters that are not digits from 1 to 5, type the following:</a:t>
            </a:r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Tools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ToolID</a:t>
            </a:r>
            <a:r>
              <a:rPr lang="en-US" dirty="0"/>
              <a:t> LIKE '[!1-5]';</a:t>
            </a:r>
          </a:p>
          <a:p>
            <a:pPr marL="0" indent="0">
              <a:buNone/>
            </a:pPr>
            <a:r>
              <a:rPr lang="en-US" b="1" dirty="0"/>
              <a:t>Example 9</a:t>
            </a:r>
          </a:p>
          <a:p>
            <a:pPr marL="0" indent="0">
              <a:buNone/>
            </a:pPr>
            <a:r>
              <a:rPr lang="en-US" dirty="0"/>
              <a:t>To retrieve a combination of characters and digits, type the following:</a:t>
            </a:r>
          </a:p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Computers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SerialNum</a:t>
            </a:r>
            <a:r>
              <a:rPr lang="en-US" dirty="0"/>
              <a:t> LIKE ‘m%[1-9]';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7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5BF-5A07-4C3D-8295-F3D59AD2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095"/>
            <a:ext cx="8610600" cy="1293028"/>
          </a:xfrm>
        </p:spPr>
        <p:txBody>
          <a:bodyPr/>
          <a:lstStyle/>
          <a:p>
            <a:r>
              <a:rPr lang="en-US" dirty="0"/>
              <a:t>5.1.3 The BETWEEN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0AE8-AA5B-4EB2-8060-105DFA30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15124"/>
            <a:ext cx="10820400" cy="554287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BETWEEN Operator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ត្រូវបានប្រើដើម្បីកំណត់ថាតើតម្លៃនៃកន្សោមមួយស្ថិតនៅក្នុងជួរនៃតម្លៃដែលបានបញ្ជាក់។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latin typeface="Khmer OS System" panose="02000500000000020004" pitchFamily="2" charset="0"/>
                <a:cs typeface="Khmer OS System" panose="02000500000000020004" pitchFamily="2" charset="0"/>
              </a:rPr>
              <a:t>Tools Table:</a:t>
            </a:r>
          </a:p>
        </p:txBody>
      </p:sp>
      <p:pic>
        <p:nvPicPr>
          <p:cNvPr id="4" name="image64.png">
            <a:extLst>
              <a:ext uri="{FF2B5EF4-FFF2-40B4-BE49-F238E27FC236}">
                <a16:creationId xmlns:a16="http://schemas.microsoft.com/office/drawing/2014/main" id="{5777D6EC-DA23-4C4D-B6B4-001665BC12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348" y="2921430"/>
            <a:ext cx="6921370" cy="3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AA0D-7AA1-4265-9CE7-34E453DF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8D36-22B6-4F41-9BED-7A40766A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ឧបមាថាយើងចង់សាកសួរ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Tools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ដើម្បីរកលេខសម្គាល់ឧបករណ៍ដែលស្មើរឺចន្លោះពី ៣ ទៅ ១០ 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Tools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3 AND 10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i="1" dirty="0">
                <a:cs typeface="Khmer OS System" panose="02000500000000020004" pitchFamily="2" charset="0"/>
              </a:rPr>
              <a:t>Result:</a:t>
            </a:r>
          </a:p>
        </p:txBody>
      </p:sp>
      <p:pic>
        <p:nvPicPr>
          <p:cNvPr id="4" name="image66.png">
            <a:extLst>
              <a:ext uri="{FF2B5EF4-FFF2-40B4-BE49-F238E27FC236}">
                <a16:creationId xmlns:a16="http://schemas.microsoft.com/office/drawing/2014/main" id="{AD73D451-58A2-4A87-B9B2-BEE64D78AD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848604"/>
            <a:ext cx="7586831" cy="30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1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8FE7-2A48-4596-9896-8AD9F5D3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5.1.4 The IN and NOT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6CB1-BF82-4548-8AA0-27E84DB2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 OPERATOR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ត្រូវបានប្រើដើម្បីផ្គូផ្គងលក្ខខណ្ឌក្នុងបញ្ជីកន្សោម។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NOT OPERATOR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ត្រូវបានប្រើដើម្បីផ្គូផ្គងលក្ខខណ្ឌណាមួយដែលផ្ទុយនឹងលក្ខខណ្ឌដែល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បានកំណត់។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Example1: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សន្មតថាយើងចង់សួរ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Tools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ខាងលើដើម្បីទាញយកព័ត៌មាននៅលើឧបករណ៍ទាំងអស់លើកលែងតែឧបករណ៍ដែលបានផលិតដោយ </a:t>
            </a:r>
            <a:r>
              <a:rPr lang="en-US" dirty="0"/>
              <a:t>Bosch, Porter, or Makita</a:t>
            </a:r>
            <a:endParaRPr lang="km-KH" dirty="0"/>
          </a:p>
          <a:p>
            <a:pPr marL="0" indent="0"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/>
              <a:t>SELECT *</a:t>
            </a:r>
            <a:r>
              <a:rPr lang="km-KH" dirty="0"/>
              <a:t> </a:t>
            </a:r>
            <a:r>
              <a:rPr lang="en-US" dirty="0"/>
              <a:t>FROM Tools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WHERE Manufacturer NOT IN ('Bosch', 'Porter', 'Makita’)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i="1" dirty="0">
                <a:cs typeface="Khmer OS System" panose="02000500000000020004" pitchFamily="2" charset="0"/>
              </a:rPr>
              <a:t>Result:</a:t>
            </a:r>
          </a:p>
        </p:txBody>
      </p:sp>
      <p:pic>
        <p:nvPicPr>
          <p:cNvPr id="4" name="image67.png">
            <a:extLst>
              <a:ext uri="{FF2B5EF4-FFF2-40B4-BE49-F238E27FC236}">
                <a16:creationId xmlns:a16="http://schemas.microsoft.com/office/drawing/2014/main" id="{81812087-B095-4540-A4E5-7ED17A0B63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997" y="5647764"/>
            <a:ext cx="5501622" cy="12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4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532-AC6A-4605-A652-D880B400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32D5-F61C-4C04-A96D-2BB4468B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ឧបមាថាយើងចង់យកលេខសម្គាល់ឧបករណ៍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ToolID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២, ៤, ៦ និង ៨ ពីតារាងឧបករណ៍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(Table Tools)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/>
              <a:t>SELECT * FROM Tools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ToolID</a:t>
            </a:r>
            <a:r>
              <a:rPr lang="en-US" dirty="0"/>
              <a:t> IN (2, 4, 6, 8)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Results: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image68.png">
            <a:extLst>
              <a:ext uri="{FF2B5EF4-FFF2-40B4-BE49-F238E27FC236}">
                <a16:creationId xmlns:a16="http://schemas.microsoft.com/office/drawing/2014/main" id="{4AF40849-E6EC-4EFE-A30C-E14A02B109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8366" y="4040360"/>
            <a:ext cx="5392439" cy="16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6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CDBA-A13B-443D-BB3C-AFBF74EE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38"/>
            <a:ext cx="11506200" cy="1293028"/>
          </a:xfrm>
        </p:spPr>
        <p:txBody>
          <a:bodyPr>
            <a:normAutofit/>
          </a:bodyPr>
          <a:lstStyle/>
          <a:p>
            <a:r>
              <a:rPr lang="en-US" dirty="0"/>
              <a:t>5.1.5 The IS NULL and IS NOT NULL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210A-8A1E-49ED-A228-4ED97B9C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4366"/>
            <a:ext cx="11506200" cy="55422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IS NULL Operator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ត្រូវបានប្រើដើម្បីកំណត់ថាតើ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Field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មួយមានទិន្នន័យដែរឬទេ។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IS NOT NULL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ត្រូវបានប្រើដើម្បីកំណត់ប្រសិនបើ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Field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មិនមានទិន្នន័យ។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Friends Table: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FB6A8-F939-4192-89AC-9CC9B186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8" y="3499323"/>
            <a:ext cx="11850762" cy="14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4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4795-92CD-4223-92FB-4D72A25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93BE-1126-4734-A5E3-7188616A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ឧបមាថាយើងចង់រកបុគ្គលដែលមិនមានអាសយដ្ឋានអ៊ីមែលប៉ុន្តែមានលេខទូរស័ព្ទដែលបានចុះបញ្ជីនៅក្នុង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Friends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Areacode</a:t>
            </a:r>
            <a:r>
              <a:rPr lang="en-US" dirty="0"/>
              <a:t>, </a:t>
            </a:r>
            <a:r>
              <a:rPr lang="en-US" dirty="0" err="1"/>
              <a:t>PhoneNumber</a:t>
            </a:r>
            <a:r>
              <a:rPr lang="en-US" dirty="0"/>
              <a:t>, Email </a:t>
            </a:r>
          </a:p>
          <a:p>
            <a:pPr marL="0" indent="0">
              <a:buNone/>
            </a:pPr>
            <a:r>
              <a:rPr lang="en-US" dirty="0"/>
              <a:t>	FROM Friends</a:t>
            </a:r>
          </a:p>
          <a:p>
            <a:pPr marL="0" indent="0">
              <a:buNone/>
            </a:pPr>
            <a:r>
              <a:rPr lang="en-US" dirty="0"/>
              <a:t>	WHERE Email IS NULL AND </a:t>
            </a:r>
            <a:r>
              <a:rPr lang="en-US" dirty="0" err="1"/>
              <a:t>PhoneNumber</a:t>
            </a:r>
            <a:r>
              <a:rPr lang="en-US" dirty="0"/>
              <a:t> IS NOT NULL</a:t>
            </a:r>
          </a:p>
          <a:p>
            <a:pPr marL="0" indent="0"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i="1" dirty="0">
                <a:cs typeface="Khmer OS System" panose="02000500000000020004" pitchFamily="2" charset="0"/>
              </a:rPr>
              <a:t>Results:</a:t>
            </a:r>
          </a:p>
        </p:txBody>
      </p:sp>
      <p:pic>
        <p:nvPicPr>
          <p:cNvPr id="4" name="image70.png">
            <a:extLst>
              <a:ext uri="{FF2B5EF4-FFF2-40B4-BE49-F238E27FC236}">
                <a16:creationId xmlns:a16="http://schemas.microsoft.com/office/drawing/2014/main" id="{D81FDD84-E5FF-4DAB-97FE-9EE40AE231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0450" y="4477498"/>
            <a:ext cx="6375512" cy="13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7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D17A-C473-40C6-B6F4-3028BE3C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5.2 The ORDER BY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985F-89D4-4DCF-9960-4E5E2B52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ORDER BY 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ច្រើនតែត្រូវបានប្រើនៅក្នុង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SELECT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ដើម្បីតម្រៀបកំណត់ត្រាដែលបានមកវិញតាមលំដាប់ចុះឬឡើង។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Syntax: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</a:t>
            </a:r>
            <a:r>
              <a:rPr lang="en-US" dirty="0"/>
              <a:t>ORDER BY </a:t>
            </a:r>
            <a:r>
              <a:rPr lang="en-US" dirty="0" err="1"/>
              <a:t>ColumnName</a:t>
            </a:r>
            <a:r>
              <a:rPr lang="en-US" dirty="0"/>
              <a:t> ASC | DESC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2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A508-8364-43C4-8FCD-3B5591AB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5.1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300E-594F-4B11-A601-A5BE215D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គឺជាផ្នែកនៃ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SQL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ដែលជួយក្នុងការជ្រើសរើសនិងរៀបចំទិន្នន័យ។ 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WHERE 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ត្រូវបានប្រើជាទូទៅនៅក្នុង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SELECT 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ដើម្បីត្រងកំណត់ត្រាដែលបានមកវិញ។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Where Clause Syntax: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</a:t>
            </a:r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br>
              <a:rPr lang="en-US" dirty="0"/>
            </a:br>
            <a:r>
              <a:rPr lang="en-US" dirty="0"/>
              <a:t>		FROM </a:t>
            </a:r>
            <a:r>
              <a:rPr lang="en-US" i="1" dirty="0" err="1"/>
              <a:t>table_name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		WHERE </a:t>
            </a:r>
            <a:r>
              <a:rPr lang="en-US" i="1" dirty="0"/>
              <a:t>condition(s)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Operator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ផ្សេងគ្នាជាច្រើនដែលអាចត្រូវបានប្រើនៅក្នុង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WHERE 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នៅក្នុងជំពូកនេះយើងនឹងពិភាក្សាអំពី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Operators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ពីរប្រភេទដែលត្រូវបានប្រើជាទូទៅនៅក្នុង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WHERE Clause: Comparison &amp; Logical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0AB4-5D75-4CEE-B6FB-31B962E7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042" y="0"/>
            <a:ext cx="9688158" cy="1293028"/>
          </a:xfrm>
        </p:spPr>
        <p:txBody>
          <a:bodyPr>
            <a:normAutofit/>
          </a:bodyPr>
          <a:lstStyle/>
          <a:p>
            <a:r>
              <a:rPr lang="en-US" dirty="0"/>
              <a:t>5.2.1 Sorting in Descending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7134-B8E8-4DEB-8F0B-16D7941B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Example: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សន្មតថាយើងចង់តម្រៀបជួរឈររបស់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ToyName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Toys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តាមលំដាប់លំដោយពីធំមកតូច។</a:t>
            </a:r>
          </a:p>
          <a:p>
            <a:pPr marL="0" indent="0"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/>
              <a:t>SELECT *</a:t>
            </a:r>
            <a:r>
              <a:rPr lang="km-KH" dirty="0"/>
              <a:t>​ </a:t>
            </a:r>
            <a:r>
              <a:rPr lang="en-US" dirty="0"/>
              <a:t>FROM Toys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ORDER BY </a:t>
            </a:r>
            <a:r>
              <a:rPr lang="en-US" dirty="0" err="1"/>
              <a:t>ToyName</a:t>
            </a:r>
            <a:r>
              <a:rPr lang="en-US" dirty="0"/>
              <a:t> DESC</a:t>
            </a:r>
            <a:endParaRPr lang="km-KH" dirty="0"/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Results: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image38.png">
            <a:extLst>
              <a:ext uri="{FF2B5EF4-FFF2-40B4-BE49-F238E27FC236}">
                <a16:creationId xmlns:a16="http://schemas.microsoft.com/office/drawing/2014/main" id="{8931DF1B-37B4-4CD7-9529-9CE7DAE94D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6508" y="4383256"/>
            <a:ext cx="5803845" cy="24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7544-3C8C-4C86-9FA5-0F318397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9677400" cy="1293028"/>
          </a:xfrm>
        </p:spPr>
        <p:txBody>
          <a:bodyPr>
            <a:normAutofit/>
          </a:bodyPr>
          <a:lstStyle/>
          <a:p>
            <a:r>
              <a:rPr lang="en-US" dirty="0"/>
              <a:t>5.2.2 Sorting in Ascending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7518-E0D1-455F-8DC2-8ABFFADAD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ទោះបីជាពាក្យគន្លឹះ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ASC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ត្រូវបានប្រើដើម្បីតម្រៀបតម្លៃតាមលំដាប់លំដោយក៏ដោយ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វាកម្រនឹងត្រូវបានអនុវត្តណាស់ពីព្រោះ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ORDER BY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ឃ្លាកំណត់លំនាំដើមទៅលំដាប់ឡើងនៅពេលដែលគ្មានលំដាប់តម្រៀបត្រូវបានបញ្ជាក់។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/>
              <a:t>SELECT * FROM Toys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ToyName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SELECT * FROM Toys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ToyName</a:t>
            </a:r>
            <a:r>
              <a:rPr lang="en-US" dirty="0"/>
              <a:t> ASC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39.png">
            <a:extLst>
              <a:ext uri="{FF2B5EF4-FFF2-40B4-BE49-F238E27FC236}">
                <a16:creationId xmlns:a16="http://schemas.microsoft.com/office/drawing/2014/main" id="{F56504D1-80EA-4A3A-93C8-A3B46E5595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8195" y="3236316"/>
            <a:ext cx="6357490" cy="2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1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A690-69B7-482E-8F56-8B44779F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5.2.3 Sorting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ADD-032E-4D85-9525-523E210C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ឧបមាថាយើងចង់សាកសួរតារាង </a:t>
            </a:r>
            <a:r>
              <a:rPr lang="en-US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Employees </a:t>
            </a:r>
            <a:r>
              <a:rPr lang="km-KH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ខាងក្រោមដើម្បីបង្ហាញពី</a:t>
            </a:r>
            <a:r>
              <a:rPr lang="en-US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6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LastName</a:t>
            </a:r>
            <a:r>
              <a:rPr lang="en-US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របស់ </a:t>
            </a:r>
            <a:r>
              <a:rPr lang="en-US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Employees </a:t>
            </a:r>
            <a:r>
              <a:rPr lang="km-KH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ម្នាក់ៗដែលបានតម្រៀបតាមលំដាប់ឡើង។ លើសពីនេះទៀតយើងចង់បង្ហាញ </a:t>
            </a:r>
            <a:r>
              <a:rPr lang="en-US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FirstName </a:t>
            </a:r>
            <a:r>
              <a:rPr lang="km-KH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ដែលបានតម្រៀបតាមលំដាប់ឡើងនៅក្នុង</a:t>
            </a:r>
            <a:r>
              <a:rPr lang="en-US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600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LastName</a:t>
            </a:r>
            <a:r>
              <a:rPr lang="km-KH" sz="26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ស្ទួននីមួយៗ។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Table Employees: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AC5CE-E570-4520-8A99-11F2EC18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49" y="4320613"/>
            <a:ext cx="10849517" cy="16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9CE7-200A-4AA6-BCE2-02A43063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ED1A-613E-4741-9F4B-279EC803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15062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 FROM Employees</a:t>
            </a: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SELECT * FROM Toys</a:t>
            </a:r>
          </a:p>
          <a:p>
            <a:pPr marL="0" indent="0">
              <a:buNone/>
            </a:pPr>
            <a:r>
              <a:rPr lang="en-US" dirty="0"/>
              <a:t>ORDER BY Price ASC, Description DESC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40.png">
            <a:extLst>
              <a:ext uri="{FF2B5EF4-FFF2-40B4-BE49-F238E27FC236}">
                <a16:creationId xmlns:a16="http://schemas.microsoft.com/office/drawing/2014/main" id="{19314DE7-6FA9-4C4E-918C-0FD386FF0E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2224" y="1293028"/>
            <a:ext cx="4212647" cy="2230344"/>
          </a:xfrm>
          <a:prstGeom prst="rect">
            <a:avLst/>
          </a:prstGeom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D14047CD-B141-4A44-B656-AB3D99FD50F6}"/>
              </a:ext>
            </a:extLst>
          </p:cNvPr>
          <p:cNvSpPr/>
          <p:nvPr/>
        </p:nvSpPr>
        <p:spPr>
          <a:xfrm rot="5400000">
            <a:off x="4736980" y="1165445"/>
            <a:ext cx="852550" cy="2711757"/>
          </a:xfrm>
          <a:prstGeom prst="bentUpArrow">
            <a:avLst>
              <a:gd name="adj1" fmla="val 25000"/>
              <a:gd name="adj2" fmla="val 2376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41.png">
            <a:extLst>
              <a:ext uri="{FF2B5EF4-FFF2-40B4-BE49-F238E27FC236}">
                <a16:creationId xmlns:a16="http://schemas.microsoft.com/office/drawing/2014/main" id="{465E700E-7AA6-4665-8BAF-1CF415667F0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2224" y="4088960"/>
            <a:ext cx="5220280" cy="25807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735347E-49AF-4290-956A-76DD4B9602DE}"/>
              </a:ext>
            </a:extLst>
          </p:cNvPr>
          <p:cNvSpPr/>
          <p:nvPr/>
        </p:nvSpPr>
        <p:spPr>
          <a:xfrm>
            <a:off x="5449777" y="5303520"/>
            <a:ext cx="1069357" cy="484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D755-0FFC-49F0-A72D-FF746D80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5.2.3 The TOP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CF9A-2369-4F27-B727-C85B997A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5830"/>
            <a:ext cx="12192000" cy="55721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ពាក្យគន្លឹះ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TOP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ត្រូវបានប្រើដើម្បីបង្ហាញកំណត់ត្រាដែលស្ថិតនៅខាងលើឬខាងក្រោមនៃជួរដែលត្រូវបានបញ្ជាក់ដោយ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ORDER BY 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Table Manufacturers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FAD7D-A483-40E6-869E-6E422F57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" y="2766753"/>
            <a:ext cx="12188913" cy="15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7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7045-7FB0-453C-A3FB-6B1259EF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16F1-DB74-4148-99FC-5BC824AB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ឧបមាថាយើងចង់បង្ហាញឈ្មោះក្រុមហ៊ុនទាំង៣ដែលមានលេខកូដប្រៃសណីយ៍ (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Postal Code)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ខ្ពស់បំផុតពីក្នុងតារាង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Manufacturers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/>
              <a:t>	SELECT TOP 3 CompanyName, </a:t>
            </a:r>
            <a:r>
              <a:rPr lang="en-US" dirty="0" err="1"/>
              <a:t>PostalCode</a:t>
            </a:r>
            <a:r>
              <a:rPr lang="en-US" dirty="0"/>
              <a:t> FROM Manufacturers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PostalCode</a:t>
            </a:r>
            <a:r>
              <a:rPr lang="en-US" dirty="0"/>
              <a:t> DESC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i="1" dirty="0" err="1">
                <a:cs typeface="Khmer OS System" panose="02000500000000020004" pitchFamily="2" charset="0"/>
              </a:rPr>
              <a:t>Resutls</a:t>
            </a:r>
            <a:r>
              <a:rPr lang="en-US" i="1" dirty="0">
                <a:cs typeface="Khmer OS System" panose="02000500000000020004" pitchFamily="2" charset="0"/>
              </a:rPr>
              <a:t>:</a:t>
            </a:r>
          </a:p>
        </p:txBody>
      </p:sp>
      <p:pic>
        <p:nvPicPr>
          <p:cNvPr id="4" name="image45.png">
            <a:extLst>
              <a:ext uri="{FF2B5EF4-FFF2-40B4-BE49-F238E27FC236}">
                <a16:creationId xmlns:a16="http://schemas.microsoft.com/office/drawing/2014/main" id="{8E0C3E95-68D0-4D1F-AA5C-E05B96E57B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646" y="4741974"/>
            <a:ext cx="4892060" cy="20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0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655D-22C9-467F-A1D6-2F45195A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DC96-53DA-447C-AE76-378EA3FD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ឧបមាថាយើងចង់បង្ហាញឈ្មោះក្រុមហ៊ុនទាំង៣ដែលមានលេខកូដប្រៃសណីយ៍ (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Postal Code)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ទាបបំផុតពីក្នុងតារាង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Manufacturers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/>
              <a:t>	SELECT TOP 3 CompanyName, </a:t>
            </a:r>
            <a:r>
              <a:rPr lang="en-US" dirty="0" err="1"/>
              <a:t>PostalCode</a:t>
            </a:r>
            <a:r>
              <a:rPr lang="en-US" dirty="0"/>
              <a:t> FROM Manufacturers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PostalCode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i="1" dirty="0" err="1">
                <a:cs typeface="Khmer OS System" panose="02000500000000020004" pitchFamily="2" charset="0"/>
              </a:rPr>
              <a:t>Resutls</a:t>
            </a:r>
            <a:r>
              <a:rPr lang="en-US" i="1" dirty="0">
                <a:cs typeface="Khmer OS System" panose="02000500000000020004" pitchFamily="2" charset="0"/>
              </a:rPr>
              <a:t>:</a:t>
            </a:r>
            <a:endParaRPr lang="en-US" dirty="0"/>
          </a:p>
        </p:txBody>
      </p:sp>
      <p:pic>
        <p:nvPicPr>
          <p:cNvPr id="4" name="image46.png">
            <a:extLst>
              <a:ext uri="{FF2B5EF4-FFF2-40B4-BE49-F238E27FC236}">
                <a16:creationId xmlns:a16="http://schemas.microsoft.com/office/drawing/2014/main" id="{1C1C6F6B-BE45-4955-A74C-D0CE20042D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655" y="4834218"/>
            <a:ext cx="4773444" cy="192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9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0A98-A11B-4D03-AD6B-4A9E0AAD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5.2.4 The TOP PERCENT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8D43-6705-47A3-B4E4-C7957D61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ពាក្យគន្លឹះ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TOP PERCENT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បង្ហាញភាគរយនៃកំណត់ត្រាដែលស្ថិតនៅផ្នែកខាងលើឬខាងក្រោមនៃជួរដែលត្រូវបានបញ្ជាក់ដោយ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ORDER BY CLAUSE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Example: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ឧបមាថាអ្នកចង់បង្ហាញឈ្មោះក្រុមហ៊ុនចំនួន ៥០% ដែលនៅខាងលើគេបំផុត ពីក្នុងតារាង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Manufacturers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ដោយផ្អែកលើលំដាប់នៃចំនួនឈ្មោះសរុប។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SELECT TOP 50 PERCENT CompanyName FROM Manufacturers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ORDER BY CompanyName</a:t>
            </a:r>
            <a:endParaRPr lang="km-KH" dirty="0"/>
          </a:p>
          <a:p>
            <a:pPr marL="0" indent="0">
              <a:buNone/>
            </a:pPr>
            <a:r>
              <a:rPr lang="km-KH" dirty="0"/>
              <a:t>	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i="1" dirty="0"/>
              <a:t>Results:</a:t>
            </a:r>
            <a:endParaRPr lang="km-KH" i="1" dirty="0"/>
          </a:p>
          <a:p>
            <a:pPr marL="0" indent="0">
              <a:buNone/>
            </a:pPr>
            <a:r>
              <a:rPr lang="en-US" dirty="0"/>
              <a:t>	</a:t>
            </a:r>
            <a:endParaRPr lang="km-KH" dirty="0"/>
          </a:p>
          <a:p>
            <a:pPr marL="0" indent="0">
              <a:buNone/>
            </a:pPr>
            <a:r>
              <a:rPr lang="km-KH" dirty="0"/>
              <a:t>	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4" name="image47.png">
            <a:extLst>
              <a:ext uri="{FF2B5EF4-FFF2-40B4-BE49-F238E27FC236}">
                <a16:creationId xmlns:a16="http://schemas.microsoft.com/office/drawing/2014/main" id="{ECBFC5A4-A7F5-4FD3-ADCB-F0F89C9841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756" y="5053461"/>
            <a:ext cx="3567486" cy="16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4CD1-E65F-4F71-8D57-AA2DB936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9EFB-97A3-4470-A5B7-DD4A4325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Example: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ឧបមាថាអ្នកចង់បង្ហាញឈ្មោះក្រុមហ៊ុនចំនួន ៥០% ដែលនៅខាងក្រោមគេបំផុត ពីក្នុងតារាង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Manufacturers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ដោយផ្អែកលើលំដាប់នៃចំនួនឈ្មោះសរុប។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SELECT TOP 50 PERCENT CompanyName FROM Manufacturers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/>
              <a:t>ORDER BY CompanyName</a:t>
            </a:r>
            <a:r>
              <a:rPr lang="km-KH" dirty="0"/>
              <a:t>​ </a:t>
            </a:r>
            <a:r>
              <a:rPr lang="en-US" dirty="0"/>
              <a:t>DESC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Results:</a:t>
            </a:r>
            <a:endParaRPr lang="km-KH" i="1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image48.png">
            <a:extLst>
              <a:ext uri="{FF2B5EF4-FFF2-40B4-BE49-F238E27FC236}">
                <a16:creationId xmlns:a16="http://schemas.microsoft.com/office/drawing/2014/main" id="{6A147E22-138C-4450-8ADB-B76A3A9A16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755" y="4075514"/>
            <a:ext cx="3535214" cy="14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3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5437-B45D-4074-B680-6DA4505C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5.1.1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A98D-3C47-4F7E-8675-FA000355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5830"/>
            <a:ext cx="12192000" cy="55721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Comparison Operators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ត្រូវបានប្រើដើម្បីអនុវត្តការប្រៀបធៀបក្នុងចំណោមកន្សោម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(expression)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កន្សោម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(expression)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គឺជាប្រភេទទិន្នន័យណាដែលត្រឡប់តម្លៃ។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b="1" i="1" dirty="0">
                <a:cs typeface="Khmer OS System" panose="02000500000000020004" pitchFamily="2" charset="0"/>
              </a:rPr>
              <a:t>Comparison Operator Symbol: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A20CEC-3DB9-4018-8E17-BFA655A3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447740"/>
              </p:ext>
            </p:extLst>
          </p:nvPr>
        </p:nvGraphicFramePr>
        <p:xfrm>
          <a:off x="1011218" y="2850776"/>
          <a:ext cx="7777780" cy="350699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163210">
                  <a:extLst>
                    <a:ext uri="{9D8B030D-6E8A-4147-A177-3AD203B41FA5}">
                      <a16:colId xmlns:a16="http://schemas.microsoft.com/office/drawing/2014/main" val="1315856173"/>
                    </a:ext>
                  </a:extLst>
                </a:gridCol>
                <a:gridCol w="3614570">
                  <a:extLst>
                    <a:ext uri="{9D8B030D-6E8A-4147-A177-3AD203B41FA5}">
                      <a16:colId xmlns:a16="http://schemas.microsoft.com/office/drawing/2014/main" val="3741159487"/>
                    </a:ext>
                  </a:extLst>
                </a:gridCol>
              </a:tblGrid>
              <a:tr h="508299">
                <a:tc>
                  <a:txBody>
                    <a:bodyPr/>
                    <a:lstStyle/>
                    <a:p>
                      <a:pPr marL="72390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</a:rPr>
                        <a:t>Name</a:t>
                      </a:r>
                      <a:endParaRPr lang="en-US" sz="2200" b="1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</a:rPr>
                        <a:t>Symbol</a:t>
                      </a:r>
                      <a:endParaRPr lang="en-US" sz="2200" b="1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192222"/>
                  </a:ext>
                </a:extLst>
              </a:tr>
              <a:tr h="508299">
                <a:tc>
                  <a:txBody>
                    <a:bodyPr/>
                    <a:lstStyle/>
                    <a:p>
                      <a:pPr marL="7239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</a:rPr>
                        <a:t>Greater Than</a:t>
                      </a:r>
                      <a:endParaRPr lang="en-US" sz="2200" b="0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</a:rPr>
                        <a:t>&gt; </a:t>
                      </a:r>
                      <a:endParaRPr lang="en-US" sz="2200" b="0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8732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239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</a:rPr>
                        <a:t>Greater Than or Equal To</a:t>
                      </a:r>
                      <a:endParaRPr lang="en-US" sz="2200" b="0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+mn-lt"/>
                        </a:rPr>
                        <a:t>&gt;=</a:t>
                      </a:r>
                      <a:endParaRPr lang="en-US" sz="2200" b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075191"/>
                  </a:ext>
                </a:extLst>
              </a:tr>
              <a:tr h="508299">
                <a:tc>
                  <a:txBody>
                    <a:bodyPr/>
                    <a:lstStyle/>
                    <a:p>
                      <a:pPr marL="7239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</a:rPr>
                        <a:t>Equal</a:t>
                      </a:r>
                      <a:endParaRPr lang="en-US" sz="2200" b="0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+mn-lt"/>
                        </a:rPr>
                        <a:t>=</a:t>
                      </a:r>
                      <a:endParaRPr lang="en-US" sz="2200" b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484087"/>
                  </a:ext>
                </a:extLst>
              </a:tr>
              <a:tr h="508299">
                <a:tc>
                  <a:txBody>
                    <a:bodyPr/>
                    <a:lstStyle/>
                    <a:p>
                      <a:pPr marL="7239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</a:rPr>
                        <a:t>Less Than</a:t>
                      </a:r>
                      <a:endParaRPr lang="en-US" sz="2200" b="0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+mn-lt"/>
                        </a:rPr>
                        <a:t>&lt; </a:t>
                      </a:r>
                      <a:endParaRPr lang="en-US" sz="2200" b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20998"/>
                  </a:ext>
                </a:extLst>
              </a:tr>
              <a:tr h="508299">
                <a:tc>
                  <a:txBody>
                    <a:bodyPr/>
                    <a:lstStyle/>
                    <a:p>
                      <a:pPr marL="7239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</a:rPr>
                        <a:t>Less Than or Equal To</a:t>
                      </a:r>
                      <a:endParaRPr lang="en-US" sz="2200" b="0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</a:rPr>
                        <a:t>&lt;=</a:t>
                      </a:r>
                      <a:endParaRPr lang="en-US" sz="2200" b="0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532529"/>
                  </a:ext>
                </a:extLst>
              </a:tr>
              <a:tr h="508299">
                <a:tc>
                  <a:txBody>
                    <a:bodyPr/>
                    <a:lstStyle/>
                    <a:p>
                      <a:pPr marL="7239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</a:rPr>
                        <a:t>Not Equal</a:t>
                      </a:r>
                      <a:endParaRPr lang="en-US" sz="2200" b="0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</a:rPr>
                        <a:t>&lt;&gt; </a:t>
                      </a:r>
                      <a:endParaRPr lang="en-US" sz="2200" b="0" dirty="0">
                        <a:effectLst/>
                        <a:latin typeface="+mn-lt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927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1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BA2B-B946-4F21-A0C1-416CD5BB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067456-02E0-4016-A480-E52B1D29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48529"/>
              </p:ext>
            </p:extLst>
          </p:nvPr>
        </p:nvGraphicFramePr>
        <p:xfrm>
          <a:off x="1271177" y="1841042"/>
          <a:ext cx="9649646" cy="50169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80976">
                  <a:extLst>
                    <a:ext uri="{9D8B030D-6E8A-4147-A177-3AD203B41FA5}">
                      <a16:colId xmlns:a16="http://schemas.microsoft.com/office/drawing/2014/main" val="1060538974"/>
                    </a:ext>
                  </a:extLst>
                </a:gridCol>
                <a:gridCol w="7268670">
                  <a:extLst>
                    <a:ext uri="{9D8B030D-6E8A-4147-A177-3AD203B41FA5}">
                      <a16:colId xmlns:a16="http://schemas.microsoft.com/office/drawing/2014/main" val="1694243274"/>
                    </a:ext>
                  </a:extLst>
                </a:gridCol>
              </a:tblGrid>
              <a:tr h="476927">
                <a:tc>
                  <a:txBody>
                    <a:bodyPr/>
                    <a:lstStyle/>
                    <a:p>
                      <a:pPr marL="72390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Operator</a:t>
                      </a:r>
                      <a:endParaRPr lang="en-US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Description</a:t>
                      </a:r>
                      <a:endParaRPr lang="en-US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51834"/>
                  </a:ext>
                </a:extLst>
              </a:tr>
              <a:tr h="1187194">
                <a:tc>
                  <a:txBody>
                    <a:bodyPr/>
                    <a:lstStyle/>
                    <a:p>
                      <a:pPr marL="7239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BETWEEN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7945" marR="9715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ea typeface="Arial" panose="020B0604020202020204" pitchFamily="34" charset="0"/>
                          <a:cs typeface="Khmer OS System" panose="02000500000000020004" pitchFamily="2" charset="0"/>
                        </a:rPr>
                        <a:t>ប្រើដើម្បីកំណត់ថាតើតម្លៃនៃកន្សោមមួយស្ថិតនៅក្នុងចន្លោះនៃតម្លៃដែលបានបញ្ជាក់</a:t>
                      </a:r>
                      <a:endParaRPr lang="en-US" sz="2200" b="0" dirty="0">
                        <a:effectLst/>
                        <a:latin typeface="Khmer OS System" panose="02000500000000020004" pitchFamily="2" charset="0"/>
                        <a:ea typeface="Arial" panose="020B0604020202020204" pitchFamily="34" charset="0"/>
                        <a:cs typeface="Khmer OS System" panose="02000500000000020004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953173"/>
                  </a:ext>
                </a:extLst>
              </a:tr>
              <a:tr h="842701">
                <a:tc>
                  <a:txBody>
                    <a:bodyPr/>
                    <a:lstStyle/>
                    <a:p>
                      <a:pPr marL="7239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IN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ប្រើដើម្បីផ្គូផ្គងលក្ខខណ្ឌក្នុងបញ្ជីកន្សោម</a:t>
                      </a:r>
                      <a:endParaRPr lang="en-US" sz="2200" b="0" dirty="0">
                        <a:effectLst/>
                        <a:latin typeface="Khmer OS System" panose="02000500000000020004" pitchFamily="2" charset="0"/>
                        <a:ea typeface="Arial" panose="020B0604020202020204" pitchFamily="34" charset="0"/>
                        <a:cs typeface="Khmer OS System" panose="02000500000000020004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115268"/>
                  </a:ext>
                </a:extLst>
              </a:tr>
              <a:tr h="824734">
                <a:tc>
                  <a:txBody>
                    <a:bodyPr/>
                    <a:lstStyle/>
                    <a:p>
                      <a:pPr marL="7239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LIKE</a:t>
                      </a:r>
                      <a:endParaRPr lang="en-US" sz="2200" b="0">
                        <a:effectLst/>
                        <a:latin typeface="Khmer OS System" panose="02000500000000020004" pitchFamily="2" charset="0"/>
                        <a:ea typeface="Arial" panose="020B0604020202020204" pitchFamily="34" charset="0"/>
                        <a:cs typeface="Khmer OS System" panose="02000500000000020004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ប្រើដើម្បីផ្គូផ្គងលំនាំទិន្នន័យ។</a:t>
                      </a:r>
                      <a:endParaRPr lang="en-US" sz="2200" b="0" dirty="0">
                        <a:effectLst/>
                        <a:latin typeface="Khmer OS System" panose="02000500000000020004" pitchFamily="2" charset="0"/>
                        <a:ea typeface="Arial" panose="020B0604020202020204" pitchFamily="34" charset="0"/>
                        <a:cs typeface="Khmer OS System" panose="02000500000000020004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280212"/>
                  </a:ext>
                </a:extLst>
              </a:tr>
              <a:tr h="842701">
                <a:tc>
                  <a:txBody>
                    <a:bodyPr/>
                    <a:lstStyle/>
                    <a:p>
                      <a:pPr marL="7239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IS NULL</a:t>
                      </a:r>
                      <a:endParaRPr lang="en-US" sz="22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ប្រើដើម្បីកំណត់ថាតើ </a:t>
                      </a:r>
                      <a:r>
                        <a:rPr lang="en-US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Column </a:t>
                      </a: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មួយមានទិន្នន័យដែរឬទេ</a:t>
                      </a:r>
                      <a:endParaRPr lang="en-US" sz="2200" b="0" dirty="0">
                        <a:effectLst/>
                        <a:latin typeface="Khmer OS System" panose="02000500000000020004" pitchFamily="2" charset="0"/>
                        <a:ea typeface="Arial" panose="020B0604020202020204" pitchFamily="34" charset="0"/>
                        <a:cs typeface="Khmer OS System" panose="02000500000000020004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115787"/>
                  </a:ext>
                </a:extLst>
              </a:tr>
              <a:tr h="842701">
                <a:tc>
                  <a:txBody>
                    <a:bodyPr/>
                    <a:lstStyle/>
                    <a:p>
                      <a:pPr marL="7239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IS NOT NULL</a:t>
                      </a:r>
                      <a:endParaRPr lang="en-US" sz="22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ប្រើដើម្បីកំណត់ថាតើ</a:t>
                      </a:r>
                      <a:r>
                        <a:rPr lang="en-US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Column </a:t>
                      </a: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មួយមិនមានទិន្នន័យ</a:t>
                      </a:r>
                      <a:endParaRPr lang="en-US" sz="2200" b="0" dirty="0">
                        <a:effectLst/>
                        <a:latin typeface="Khmer OS System" panose="02000500000000020004" pitchFamily="2" charset="0"/>
                        <a:ea typeface="Arial" panose="020B0604020202020204" pitchFamily="34" charset="0"/>
                        <a:cs typeface="Khmer OS System" panose="02000500000000020004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10957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6152971-B051-4805-ABC6-E9190F12EF01}"/>
              </a:ext>
            </a:extLst>
          </p:cNvPr>
          <p:cNvSpPr/>
          <p:nvPr/>
        </p:nvSpPr>
        <p:spPr>
          <a:xfrm>
            <a:off x="1187170" y="1285829"/>
            <a:ext cx="3938899" cy="453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cs typeface="Khmer OS System" panose="02000500000000020004" pitchFamily="2" charset="0"/>
              </a:rPr>
              <a:t>Additional 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275502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409D-783C-49C7-AAF0-689AA8AE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5.1.2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20EE-7A7D-4F2B-842E-ADAB3D8C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Logical Operators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ត្រូវបានប្រើដើម្បីសាកល្បងភាពពិតនៃលក្ខខណ្ឌមួយចំនួន។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b="1" i="1" dirty="0">
                <a:cs typeface="Khmer OS System" panose="02000500000000020004" pitchFamily="2" charset="0"/>
              </a:rPr>
              <a:t>Logical Operators: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8A3AD8-4140-4633-A25A-C21B9F935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72908"/>
              </p:ext>
            </p:extLst>
          </p:nvPr>
        </p:nvGraphicFramePr>
        <p:xfrm>
          <a:off x="1656678" y="2388197"/>
          <a:ext cx="9187029" cy="37769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65485">
                  <a:extLst>
                    <a:ext uri="{9D8B030D-6E8A-4147-A177-3AD203B41FA5}">
                      <a16:colId xmlns:a16="http://schemas.microsoft.com/office/drawing/2014/main" val="3850001638"/>
                    </a:ext>
                  </a:extLst>
                </a:gridCol>
                <a:gridCol w="7521544">
                  <a:extLst>
                    <a:ext uri="{9D8B030D-6E8A-4147-A177-3AD203B41FA5}">
                      <a16:colId xmlns:a16="http://schemas.microsoft.com/office/drawing/2014/main" val="2493365435"/>
                    </a:ext>
                  </a:extLst>
                </a:gridCol>
              </a:tblGrid>
              <a:tr h="451861">
                <a:tc>
                  <a:txBody>
                    <a:bodyPr/>
                    <a:lstStyle/>
                    <a:p>
                      <a:pPr marL="72390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Operator</a:t>
                      </a:r>
                      <a:endParaRPr lang="en-US" sz="2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</a:rPr>
                        <a:t>Description</a:t>
                      </a:r>
                      <a:endParaRPr lang="en-US" sz="2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799452"/>
                  </a:ext>
                </a:extLst>
              </a:tr>
              <a:tr h="1162143">
                <a:tc>
                  <a:txBody>
                    <a:bodyPr/>
                    <a:lstStyle/>
                    <a:p>
                      <a:pPr marL="7239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AND</a:t>
                      </a:r>
                      <a:endParaRPr lang="en-US" sz="22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7945" marR="30289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ទាមទារឱ្យ </a:t>
                      </a:r>
                      <a:r>
                        <a:rPr lang="en-US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Expression </a:t>
                      </a: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ដែលនៅសងខាង </a:t>
                      </a:r>
                      <a:r>
                        <a:rPr lang="en-US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AND “</a:t>
                      </a: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ពិត</a:t>
                      </a:r>
                      <a:r>
                        <a:rPr lang="en-US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” </a:t>
                      </a: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ដើម្បីឱ្យទិន្នន័យត្រឡប់មកវិញ</a:t>
                      </a:r>
                      <a:endParaRPr lang="en-US" sz="2200" b="0" dirty="0">
                        <a:effectLst/>
                        <a:latin typeface="Khmer OS System" panose="02000500000000020004" pitchFamily="2" charset="0"/>
                        <a:ea typeface="Arial" panose="020B0604020202020204" pitchFamily="34" charset="0"/>
                        <a:cs typeface="Khmer OS System" panose="02000500000000020004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705228"/>
                  </a:ext>
                </a:extLst>
              </a:tr>
              <a:tr h="1199044">
                <a:tc>
                  <a:txBody>
                    <a:bodyPr/>
                    <a:lstStyle/>
                    <a:p>
                      <a:pPr marL="7239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OR</a:t>
                      </a:r>
                      <a:endParaRPr lang="en-US" sz="22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7945" marR="6604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ត្រូវការយ៉ាងហោចណាស់</a:t>
                      </a:r>
                      <a:r>
                        <a:rPr lang="en-US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 Expression </a:t>
                      </a: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មួយដែលនៅសងខាង </a:t>
                      </a:r>
                      <a:r>
                        <a:rPr lang="en-US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OR “</a:t>
                      </a: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ពិត</a:t>
                      </a:r>
                      <a:r>
                        <a:rPr lang="en-US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” </a:t>
                      </a: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cs typeface="Khmer OS System" panose="02000500000000020004" pitchFamily="2" charset="0"/>
                        </a:rPr>
                        <a:t>ដើម្បីឱ្យទិន្នន័យត្រឡប់មកវិញ។</a:t>
                      </a:r>
                      <a:endParaRPr lang="en-US" sz="2200" b="0" dirty="0">
                        <a:effectLst/>
                        <a:latin typeface="Khmer OS System" panose="02000500000000020004" pitchFamily="2" charset="0"/>
                        <a:ea typeface="Arial" panose="020B0604020202020204" pitchFamily="34" charset="0"/>
                        <a:cs typeface="Khmer OS System" panose="02000500000000020004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518076"/>
                  </a:ext>
                </a:extLst>
              </a:tr>
              <a:tr h="790763">
                <a:tc>
                  <a:txBody>
                    <a:bodyPr/>
                    <a:lstStyle/>
                    <a:p>
                      <a:pPr marL="7239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NOT</a:t>
                      </a:r>
                      <a:endParaRPr lang="en-US" sz="22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DaunPenh" panose="01010101010101010101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7945" marR="302895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m-KH" sz="2200" b="0" dirty="0">
                          <a:effectLst/>
                          <a:latin typeface="Khmer OS System" panose="02000500000000020004" pitchFamily="2" charset="0"/>
                          <a:ea typeface="Arial" panose="020B0604020202020204" pitchFamily="34" charset="0"/>
                          <a:cs typeface="Khmer OS System" panose="02000500000000020004" pitchFamily="2" charset="0"/>
                        </a:rPr>
                        <a:t>ប្រើដើម្បីផ្គូផ្គងលក្ខខណ្ឌណាមួយដែលផ្ទុយនឹងលក្ខខណ្ឌដែលបានកំណត់។</a:t>
                      </a:r>
                      <a:endParaRPr lang="en-US" sz="2200" b="0" dirty="0">
                        <a:effectLst/>
                        <a:latin typeface="Khmer OS System" panose="02000500000000020004" pitchFamily="2" charset="0"/>
                        <a:ea typeface="Arial" panose="020B0604020202020204" pitchFamily="34" charset="0"/>
                        <a:cs typeface="Khmer OS System" panose="02000500000000020004" pitchFamily="2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25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66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EA16-C95C-4D66-81A2-60D5A2AF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Note: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2140-D5CB-43E7-8B2D-C800F267E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នៅពេលដែល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Operator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ជាច្រើនត្រូវបានប្រើនៅក្នុងឃ្លា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WHERE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អទិភាពជាអ្នកកំណត់កំណត់លំដាប់ដែល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Operators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ត្រូវបានអនុវត្ត។ បញ្ជីខាងក្រោមបង្ហាញពីលំដាប់នៃការវាយតម្លៃក្នុងចំណោម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Operators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ពីកម្រិតខ្ពស់បំផុត (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Operator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ដែលត្រូវបានអនុវត្តដំបូង) ទៅកម្រិតទាបបំផុតនៃការចង (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Operator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ដែលត្រូវបានអនុវត្តចុងក្រោយ) 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lvl="1"/>
            <a:r>
              <a:rPr lang="en-US" sz="4000" dirty="0"/>
              <a:t>=, &gt;, &lt;, &gt;=, &lt;=, &lt;&gt;</a:t>
            </a:r>
          </a:p>
          <a:p>
            <a:pPr lvl="1"/>
            <a:r>
              <a:rPr lang="en-US" sz="4000" dirty="0"/>
              <a:t>AND, OR</a:t>
            </a:r>
          </a:p>
          <a:p>
            <a:pPr lvl="1"/>
            <a:r>
              <a:rPr lang="en-US" sz="4000" dirty="0"/>
              <a:t>NOT</a:t>
            </a:r>
          </a:p>
          <a:p>
            <a:pPr lvl="1"/>
            <a:r>
              <a:rPr lang="en-US" sz="4000" dirty="0"/>
              <a:t>BETWEEN, IN, LIKE, IS NULL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6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F57B-D2AB-4B94-955A-C7618193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8"/>
            <a:ext cx="8610600" cy="1293028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AC59-0B15-41A9-BC15-BE661C13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4366"/>
            <a:ext cx="12192000" cy="554229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ឧបមាថាអ្នកចង់សាកសួរតារាងកុំព្យូទ័រក្នុងតារាងខាងក្រោម។ អ្នកចង់បង្ហាញ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SerialNum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Brand, Department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OfficeNumber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លេខតូចជាង ១៣០ និងមាន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Brand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ជា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Dell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ឬក៏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Gateway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latin typeface="+mj-lt"/>
                <a:cs typeface="Khmer OS System" panose="02000500000000020004" pitchFamily="2" charset="0"/>
              </a:rPr>
              <a:t>Table: Computers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>
              <a:latin typeface="+mj-lt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>
              <a:latin typeface="+mj-lt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>
              <a:latin typeface="+mj-lt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SerialNum</a:t>
            </a:r>
            <a:r>
              <a:rPr lang="en-US" dirty="0"/>
              <a:t>, Brand, Department FROM Computers</a:t>
            </a:r>
          </a:p>
          <a:p>
            <a:pPr marL="0" indent="0">
              <a:buNone/>
            </a:pPr>
            <a:r>
              <a:rPr lang="en-US" dirty="0"/>
              <a:t>WHERE (Brand = 'Dell' OR Brand = 'Gateway') AND </a:t>
            </a:r>
            <a:r>
              <a:rPr lang="en-US" dirty="0" err="1"/>
              <a:t>OfficeNumber</a:t>
            </a:r>
            <a:r>
              <a:rPr lang="en-US" dirty="0"/>
              <a:t> &lt; 130;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km-KH" i="1" dirty="0">
              <a:latin typeface="+mj-lt"/>
              <a:cs typeface="Khmer OS System" panose="02000500000000020004" pitchFamily="2" charset="0"/>
            </a:endParaRPr>
          </a:p>
        </p:txBody>
      </p:sp>
      <p:pic>
        <p:nvPicPr>
          <p:cNvPr id="4" name="image57.png">
            <a:extLst>
              <a:ext uri="{FF2B5EF4-FFF2-40B4-BE49-F238E27FC236}">
                <a16:creationId xmlns:a16="http://schemas.microsoft.com/office/drawing/2014/main" id="{CF73C1A0-5394-42CA-94D8-5784A3901A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99" y="3307573"/>
            <a:ext cx="5970401" cy="1501095"/>
          </a:xfrm>
          <a:prstGeom prst="rect">
            <a:avLst/>
          </a:prstGeom>
        </p:spPr>
      </p:pic>
      <p:pic>
        <p:nvPicPr>
          <p:cNvPr id="5" name="image59.png">
            <a:extLst>
              <a:ext uri="{FF2B5EF4-FFF2-40B4-BE49-F238E27FC236}">
                <a16:creationId xmlns:a16="http://schemas.microsoft.com/office/drawing/2014/main" id="{4935C0FF-A6F8-4FEA-A384-4F68FD3584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598" y="5791480"/>
            <a:ext cx="5866411" cy="10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A530-4504-417D-AB0E-9413C543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5.1.2 The LIKE Operator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179F-83C6-4687-89A3-2C4DF1FB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Operator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LIKE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ប្រើតួអក្សរជំនួស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(Wildcard Characters)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ដើម្បីផ្គូផ្គងលំនាំក្នុងទិន្នន័យ។ ទាំងនេះគឺជាតួអក្សរពិសេសដែលត្រូវបានប្រើដើម្បីផ្គូផ្គងផ្នែកនៃតម្លៃ។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3243E-E157-4E70-B205-3585047DE3B2}"/>
              </a:ext>
            </a:extLst>
          </p:cNvPr>
          <p:cNvSpPr/>
          <p:nvPr/>
        </p:nvSpPr>
        <p:spPr>
          <a:xfrm>
            <a:off x="204395" y="2667471"/>
            <a:ext cx="118226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ca-ES" sz="2400" dirty="0">
                <a:ea typeface="Times New Roman" panose="02020603050405020304" pitchFamily="18" charset="0"/>
              </a:rPr>
              <a:t>Syntax:</a:t>
            </a:r>
            <a:endParaRPr lang="en-US" sz="2400" dirty="0"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ca-ES" sz="2400" dirty="0">
                <a:ea typeface="Times New Roman" panose="02020603050405020304" pitchFamily="18" charset="0"/>
              </a:rPr>
              <a:t>	SELECT </a:t>
            </a:r>
            <a:r>
              <a:rPr lang="ca-ES" sz="2400" i="1" dirty="0">
                <a:ea typeface="Times New Roman" panose="02020603050405020304" pitchFamily="18" charset="0"/>
              </a:rPr>
              <a:t>columns 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457200" indent="457200" algn="just">
              <a:spcAft>
                <a:spcPts val="0"/>
              </a:spcAft>
            </a:pPr>
            <a:r>
              <a:rPr lang="ca-ES" sz="2400" dirty="0">
                <a:ea typeface="Times New Roman" panose="02020603050405020304" pitchFamily="18" charset="0"/>
              </a:rPr>
              <a:t>FROM </a:t>
            </a:r>
            <a:r>
              <a:rPr lang="ca-ES" sz="2400" i="1" dirty="0">
                <a:ea typeface="Times New Roman" panose="02020603050405020304" pitchFamily="18" charset="0"/>
              </a:rPr>
              <a:t>table</a:t>
            </a:r>
            <a:endParaRPr lang="en-US" sz="2400" dirty="0"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ca-ES" sz="2400" i="1" dirty="0">
                <a:ea typeface="Times New Roman" panose="02020603050405020304" pitchFamily="18" charset="0"/>
              </a:rPr>
              <a:t>	</a:t>
            </a:r>
            <a:r>
              <a:rPr lang="ca-ES" sz="2400" dirty="0">
                <a:ea typeface="Times New Roman" panose="02020603050405020304" pitchFamily="18" charset="0"/>
              </a:rPr>
              <a:t>WHERE </a:t>
            </a:r>
            <a:r>
              <a:rPr lang="ca-ES" sz="2400" i="1" dirty="0">
                <a:ea typeface="Times New Roman" panose="02020603050405020304" pitchFamily="18" charset="0"/>
              </a:rPr>
              <a:t>test_column </a:t>
            </a:r>
            <a:r>
              <a:rPr lang="ca-ES" sz="2400" dirty="0">
                <a:ea typeface="Times New Roman" panose="02020603050405020304" pitchFamily="18" charset="0"/>
              </a:rPr>
              <a:t>[NOT]</a:t>
            </a:r>
            <a:r>
              <a:rPr lang="ca-ES" sz="2400" i="1" dirty="0">
                <a:ea typeface="Times New Roman" panose="02020603050405020304" pitchFamily="18" charset="0"/>
              </a:rPr>
              <a:t> </a:t>
            </a:r>
            <a:r>
              <a:rPr lang="ca-ES" sz="2400" dirty="0">
                <a:ea typeface="Times New Roman" panose="02020603050405020304" pitchFamily="18" charset="0"/>
              </a:rPr>
              <a:t>LIKE ‘pattern’</a:t>
            </a:r>
            <a:r>
              <a:rPr lang="ca-ES" sz="2400" i="1" dirty="0">
                <a:ea typeface="Times New Roman" panose="02020603050405020304" pitchFamily="18" charset="0"/>
              </a:rPr>
              <a:t>;	</a:t>
            </a: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025" name="Picture 1" descr="Like">
            <a:extLst>
              <a:ext uri="{FF2B5EF4-FFF2-40B4-BE49-F238E27FC236}">
                <a16:creationId xmlns:a16="http://schemas.microsoft.com/office/drawing/2014/main" id="{4F16B1F5-5D54-4D6D-8E93-AD5FD285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76" y="4237130"/>
            <a:ext cx="7407365" cy="262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91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CA56-FF02-485D-A580-6BAE88F4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99"/>
            <a:ext cx="12192000" cy="1293028"/>
          </a:xfrm>
        </p:spPr>
        <p:txBody>
          <a:bodyPr/>
          <a:lstStyle/>
          <a:p>
            <a:r>
              <a:rPr lang="en-US" dirty="0"/>
              <a:t>Example of [] and [!] patterns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7989BB-83E1-42FD-8391-404AE9906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96679"/>
              </p:ext>
            </p:extLst>
          </p:nvPr>
        </p:nvGraphicFramePr>
        <p:xfrm>
          <a:off x="182880" y="1285829"/>
          <a:ext cx="11647543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611386314"/>
                    </a:ext>
                  </a:extLst>
                </a:gridCol>
                <a:gridCol w="10367383">
                  <a:extLst>
                    <a:ext uri="{9D8B030D-6E8A-4147-A177-3AD203B41FA5}">
                      <a16:colId xmlns:a16="http://schemas.microsoft.com/office/drawing/2014/main" val="132771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1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‘[a-c]at’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‘bat’ and ‘cat’ but not ‘fat’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0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‘[</a:t>
                      </a:r>
                      <a:r>
                        <a:rPr lang="en-US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bcf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]at’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‘bat’, ‘cat’, and ‘fat’ but not ‘eat’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6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‘[!c]at’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‘bat’ and ‘fat’ but not ‘cat’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2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‘se[!n]%’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string of length &gt;=2 that begin with ‘se’ and whose third character isn’t ‘n’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9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‘A%’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 string of length &gt;=2 that begins with ‘A’, including the single letter ‘A’. Matches ‘A’, ‘Anonymous’, and ‘AC/DC’.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14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‘%s’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 string of length &gt;=1 the ends with ‘s’, including the single letter ‘s’. A string with trailing spaces (after the s) won’t match. </a:t>
                      </a:r>
                      <a:r>
                        <a:rPr lang="en-US" dirty="0" err="1"/>
                        <a:t>Maches</a:t>
                      </a:r>
                      <a:r>
                        <a:rPr lang="en-US" dirty="0"/>
                        <a:t> ‘s’, ‘</a:t>
                      </a:r>
                      <a:r>
                        <a:rPr lang="en-US" dirty="0" err="1"/>
                        <a:t>Victorial</a:t>
                      </a:r>
                      <a:r>
                        <a:rPr lang="en-US" dirty="0"/>
                        <a:t> Falls’, and ‘DBMSs’.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‘%in%’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 string of length &gt;=2 that contains in anywhere. Matches ‘in’, ‘inch’, ‘Pine’, ‘Linchpin’, and ‘Lynchpin’.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6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‘_ _ _ _’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four-character string. Matches ‘ABCD’, ‘I am’, and ‘John’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9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‘Qua_ _’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five-character string that begin with ‘Qua’.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‘_re_’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four-character. Matches ‘Tree’, ‘area’, and ‘fret’.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1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‘_re%’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 string of length &gt;=3 that begins with any character and has ‘re’ as its second and third characters. Matches ‘Tree’, ‘area’, ‘fret’, ‘are’, and ‘fretful’.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4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2107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594</TotalTime>
  <Words>697</Words>
  <Application>Microsoft Office PowerPoint</Application>
  <PresentationFormat>Widescreen</PresentationFormat>
  <Paragraphs>264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 Light</vt:lpstr>
      <vt:lpstr>Century Gothic</vt:lpstr>
      <vt:lpstr>Khmer OS System</vt:lpstr>
      <vt:lpstr>Times New Roman</vt:lpstr>
      <vt:lpstr>Vapor Trail</vt:lpstr>
      <vt:lpstr>Chapter 5  basic data manipulation language (where comparison operators)</vt:lpstr>
      <vt:lpstr>5.1 Where clause</vt:lpstr>
      <vt:lpstr>5.1.1 Comparison Operators</vt:lpstr>
      <vt:lpstr>Cont’d</vt:lpstr>
      <vt:lpstr>5.1.2 Logical operators</vt:lpstr>
      <vt:lpstr>Note: Operator Precedence</vt:lpstr>
      <vt:lpstr>Example 1</vt:lpstr>
      <vt:lpstr>5.1.2 The LIKE Operator </vt:lpstr>
      <vt:lpstr>Example of [] and [!] patterns</vt:lpstr>
      <vt:lpstr>Example 2</vt:lpstr>
      <vt:lpstr>PowerPoint Presentation</vt:lpstr>
      <vt:lpstr>PowerPoint Presentation</vt:lpstr>
      <vt:lpstr>5.1.3 The BETWEEN Operator</vt:lpstr>
      <vt:lpstr>Example</vt:lpstr>
      <vt:lpstr>5.1.4 The IN and NOT Operators</vt:lpstr>
      <vt:lpstr>Example 2</vt:lpstr>
      <vt:lpstr>5.1.5 The IS NULL and IS NOT NULL Operators</vt:lpstr>
      <vt:lpstr>Example</vt:lpstr>
      <vt:lpstr>5.2 The ORDER BY Clause</vt:lpstr>
      <vt:lpstr>5.2.1 Sorting in Descending Order</vt:lpstr>
      <vt:lpstr>5.2.2 Sorting in Ascending Order</vt:lpstr>
      <vt:lpstr>5.2.3 Sorting Multiple Columns</vt:lpstr>
      <vt:lpstr>Cont’d</vt:lpstr>
      <vt:lpstr>5.2.3 The TOP Keyword</vt:lpstr>
      <vt:lpstr>Example</vt:lpstr>
      <vt:lpstr>Example</vt:lpstr>
      <vt:lpstr>5.2.4 The TOP PERCENT Keywords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basic data manipulation language (where comparison operators)</dc:title>
  <dc:creator>Var Sovanndara</dc:creator>
  <cp:lastModifiedBy>Var Sovanndara</cp:lastModifiedBy>
  <cp:revision>37</cp:revision>
  <dcterms:created xsi:type="dcterms:W3CDTF">2019-08-20T06:52:27Z</dcterms:created>
  <dcterms:modified xsi:type="dcterms:W3CDTF">2019-09-16T07:12:16Z</dcterms:modified>
</cp:coreProperties>
</file>