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0FA6-1E76-417F-8F16-159AD1D78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br>
              <a:rPr lang="en-US" dirty="0"/>
            </a:br>
            <a:r>
              <a:rPr lang="en-US" sz="4900" dirty="0"/>
              <a:t>Creating Table Joins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D0F2-9A3B-4A49-B3D5-D7887931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6.3 Self Join (Recursive join)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6941-9650-45A3-BEAB-8AD6351F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93028"/>
            <a:ext cx="12192001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ប្រភេទទីពីរនៃការ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Selft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-Join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Self-Join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ជួយឱ្យយើង​អាច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Join 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ណាមួយជាមួយនិង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ខ្លួនឯង។ ពួកវាមានប្រយោជន៍នៅពេលអ្នកចង់ស្វែងរក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Records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ដែលមានតម្លៃដូចគ្នាជាមួយជួរផ្សេងទៀតនៅក្នុងតារាងតែមួយ។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>
                <a:cs typeface="Khmer OS System" panose="02000500000000020004" pitchFamily="2" charset="0"/>
              </a:rPr>
              <a:t>Table </a:t>
            </a:r>
            <a:r>
              <a:rPr lang="en-US" i="1" dirty="0" err="1">
                <a:cs typeface="Khmer OS System" panose="02000500000000020004" pitchFamily="2" charset="0"/>
              </a:rPr>
              <a:t>tbEmployees</a:t>
            </a:r>
            <a:r>
              <a:rPr lang="en-US" i="1" dirty="0">
                <a:cs typeface="Khmer OS System" panose="02000500000000020004" pitchFamily="2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39C5-9C15-4C03-87D2-D575C28B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5" y="3850686"/>
            <a:ext cx="9690231" cy="30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0F9A-A4D9-45B9-BDF1-0E08D52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46C6-99F9-475D-B3A2-97F07603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ឧបមាថាយើងចង់បង្ហាញឈ្មោះរបស់បុគ្គលិក (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firstName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)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ឈ្មោះរបស់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Manager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​ (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firstName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)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ដែលបុគ្គលិកម្នាក់ៗត្រូវធ្វើរបាយការណ៍ជូន។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S.firstName</a:t>
            </a:r>
            <a:r>
              <a:rPr lang="en-US" dirty="0"/>
              <a:t>, </a:t>
            </a:r>
            <a:r>
              <a:rPr lang="en-US" dirty="0" err="1"/>
              <a:t>S.lastName</a:t>
            </a:r>
            <a:r>
              <a:rPr lang="en-US" dirty="0"/>
              <a:t>,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M.firstName</a:t>
            </a:r>
            <a:r>
              <a:rPr lang="en-US" dirty="0"/>
              <a:t> AS </a:t>
            </a:r>
            <a:r>
              <a:rPr lang="en-US" dirty="0" err="1"/>
              <a:t>ManagerFirstName</a:t>
            </a:r>
            <a:r>
              <a:rPr lang="en-US" dirty="0"/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M.lastName</a:t>
            </a:r>
            <a:r>
              <a:rPr lang="en-US" dirty="0"/>
              <a:t> AS </a:t>
            </a:r>
            <a:r>
              <a:rPr lang="en-US" dirty="0" err="1"/>
              <a:t>ManagerLastName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tbEmployees</a:t>
            </a:r>
            <a:r>
              <a:rPr lang="en-US" dirty="0"/>
              <a:t> S INNER JOIN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tbEmployees</a:t>
            </a:r>
            <a:r>
              <a:rPr lang="en-US" dirty="0"/>
              <a:t> AS M ON </a:t>
            </a:r>
            <a:r>
              <a:rPr lang="en-US" dirty="0" err="1"/>
              <a:t>S.reportsTo</a:t>
            </a:r>
            <a:r>
              <a:rPr lang="en-US" dirty="0"/>
              <a:t> = M.ID;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93454-4C6B-4CDA-84C1-24115133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57" y="2904997"/>
            <a:ext cx="6304156" cy="21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7755-22C0-429B-AA70-7B9B1AA0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80BF-CEBA-4733-A00D-CD606EBA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ឧបមាថាអ្នកចង់សាកសួរ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Customers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ដើម្បីរក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firstName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customerID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ដែលរស់នៅក្នុង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State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ដូចនិង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State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របស់អតិថិជនដែលមាន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customerID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=2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SELECT C1.Lastname, C1.Firstname,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C1.CustomerID, C1.State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FROM Customers AS C1 INNER JOIN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Customers AS C2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ON C1.State = C2.State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WHERE C2.CustomerID = 2;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94F-93DE-4442-996E-72136535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5" y="3429000"/>
            <a:ext cx="6883149" cy="183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6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3AB2-4E54-41D2-8461-0F306E04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6.4 the outer join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D64F-6353-4BF4-9869-024FB45B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OUTER JOIN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ត្រូវបានប្រើដើម្បីទាញយកកំណត់ត្រាទាំងអស់ពី 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ច្រើនទោះបីមិនមានកំណត់ត្រាត្រូវគ្នានៅក្នុង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ដែលចូលរួមក៏ដោយ។ យើងអាចនិយាយបានម្យ៉ាងទៀតថា លទ្ធផលនៃ 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OUTER JOIN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នឹងក្លាយជាកំណត់ត្រាលទ្ធផលនៃ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INNER JOIN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បូកនិងកំណត់ត្រាដែលមិនមានកំណត់ត្រាដែលត្រូវគ្នានៅក្នុង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ទីពីរ។ 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OUTER JOIN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មានពីរប្រភេទដែលត្រូវបានប្រើនៅក្នុង 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SQL: RIGHT OUTER JOIN 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និង </a:t>
            </a:r>
            <a:r>
              <a:rPr lang="en-US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LEFT OUTER JOIN</a:t>
            </a:r>
            <a:r>
              <a:rPr lang="km-KH" sz="3200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sz="32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8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7E1A-F99A-48B9-8ACC-F274277A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6.4.1 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DE80-85FE-4E6A-8165-F020D3CA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5830"/>
            <a:ext cx="121920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RIGHT OUTER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ជ្រើសរើសរាល់កំណត់ត្រាទាំងអស់ពី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ដែលបានបញ្ជាក់ទៅខាងស្តាំពាក្យគន្លឹះ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RIGHT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Table Customers2: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9254D-A1B0-42C5-B30D-6A8CF295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6" y="2902162"/>
            <a:ext cx="11304361" cy="267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FCC2-7A20-4A20-AD6F-743DA03A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338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5EC3-E3E7-4BFA-9D34-AFA6EA17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4366"/>
            <a:ext cx="12192000" cy="55536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Table Transactions: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ឧបមាថាអ្នកចង់សាកសួរ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Customers2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និង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Transactions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ដើម្បីបង្ហាញអតិថិជននិងព័ត៌មានអំពីការទិញរបស់ពួកគេ។ លើសពីនេះទៀតអ្នកចង់បង្ហាញអតិថិជនដែលមាននៅក្នុង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Customers2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ដែលមិនទាន់បានធ្វើការទិញ។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4248B-F590-44A7-8969-D5E864D95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05" y="1735921"/>
            <a:ext cx="4826928" cy="27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73ED-21A1-4830-B62D-DC5A7E93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85A6-BB2D-4916-9E1A-50439CE9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T.ProductID</a:t>
            </a:r>
            <a:r>
              <a:rPr lang="en-US" dirty="0"/>
              <a:t>, </a:t>
            </a:r>
            <a:r>
              <a:rPr lang="en-US" dirty="0" err="1"/>
              <a:t>T.DateSold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Transactions T RIGHT JOIN Customers2 C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T.CustomerID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C.CustomerID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8CBC1-634F-4FB9-A43E-7B6F59C9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4" y="2224757"/>
            <a:ext cx="6271708" cy="45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D8CE-553C-4310-8586-CE00DAA3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6.4.2 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44AE-2947-4764-8B8D-F9CFE7788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Left Outer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ដំណើរការបានច្រើនដូចជា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Right Outer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លើកលែងតែវាជ្រើសរើសរាល់កំណត់ត្រាទាំងអស់ពី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ដែលបានបញ្ជាក់ទៅខាងឆ្វេងនៃពាក្យគន្លឹះ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LEFT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Example: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ឧបមាថាយើងចង់សាកសួរ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Customers2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និង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Transactions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ដើម្បីបង្ហាញអតិថិជននិងព័ត៌មានអំពីការទិញរបស់ពួកគេ។ លើសពីនេះទៀតអ្នកចង់បង្ហាញអតិថិជននៅក្នុង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Customers2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ដែលមិនទាន់បានធ្វើការទិញ។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0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A27F-ABBB-44EF-A7FC-1EA2EB17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3E77-A72A-4E9C-A7CE-590CD122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T.ProductID</a:t>
            </a:r>
            <a:r>
              <a:rPr lang="en-US" dirty="0"/>
              <a:t>, </a:t>
            </a:r>
            <a:r>
              <a:rPr lang="en-US" dirty="0" err="1"/>
              <a:t>T.DateSold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FROM Customers2 C LEFT JOIN Transactions T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T.CustomerID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ORDER BY </a:t>
            </a:r>
            <a:r>
              <a:rPr lang="en-US" dirty="0" err="1"/>
              <a:t>C.CustomerID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99AC2-110B-45B7-A835-52395FBE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4" y="2224757"/>
            <a:ext cx="6271708" cy="45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9B8A-D346-43C6-A02C-E6F2F369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6.4.3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A758-5A29-4740-91DC-7498DF56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Full Outer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គឺជាការបញ្ចូលគ្នានៃលទ្ធផល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Right Join &amp; Left Join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ត្រឡប់មកវិញទាំងអស់ (ត្រូវគ្នាឬមិនត្រូវគ្នា) ពី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ទាំងពីរ។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F4FFF-888D-4A10-8D2A-B5154FF6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58" y="2389409"/>
            <a:ext cx="4474312" cy="44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C0FE-741F-49A0-8FF5-F8842E60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01" y="0"/>
            <a:ext cx="9042699" cy="1293028"/>
          </a:xfrm>
        </p:spPr>
        <p:txBody>
          <a:bodyPr/>
          <a:lstStyle/>
          <a:p>
            <a:r>
              <a:rPr lang="en-US" dirty="0"/>
              <a:t>6.1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លក្ខណៈទូទៅរបស់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6953-17F5-4305-899C-E52162FC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93028"/>
            <a:ext cx="12274475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Table-Joins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ផ្តល់នូវមុខងារដ៏មានឥទ្ធិពលបំផុតមួយនៅក្នុង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SQL Query Language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។ ការ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Join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អាចឱ្យយើងសរសេរ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SELECT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Statement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តែមួយដើម្បីទាយយកទិន្នន័យពីក្នុង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មួយឬច្រើន មកបង្ហាញរួមគ្នា។ ការ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មាន ៣ ប្រភេទសំខាន់ៗក្នុង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Access SQL: </a:t>
            </a:r>
            <a:r>
              <a:rPr lang="en-US" dirty="0"/>
              <a:t>inner join, self join, and outer join</a:t>
            </a:r>
            <a:endParaRPr lang="km-KH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>
                <a:cs typeface="Khmer OS System" panose="02000500000000020004" pitchFamily="2" charset="0"/>
              </a:rPr>
              <a:t>SELECT Column(s)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FROM Table1 </a:t>
            </a:r>
            <a:r>
              <a:rPr lang="en-US" dirty="0" err="1">
                <a:cs typeface="Khmer OS System" panose="02000500000000020004" pitchFamily="2" charset="0"/>
              </a:rPr>
              <a:t>Join_Type</a:t>
            </a:r>
            <a:r>
              <a:rPr lang="en-US" dirty="0">
                <a:cs typeface="Khmer OS System" panose="02000500000000020004" pitchFamily="2" charset="0"/>
              </a:rPr>
              <a:t> Table2 ON </a:t>
            </a:r>
            <a:r>
              <a:rPr lang="en-US" dirty="0" err="1">
                <a:cs typeface="Khmer OS System" panose="02000500000000020004" pitchFamily="2" charset="0"/>
              </a:rPr>
              <a:t>Join_Condition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To qualify a column name: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		</a:t>
            </a:r>
            <a:r>
              <a:rPr lang="en-US" dirty="0" err="1">
                <a:cs typeface="Khmer OS System" panose="02000500000000020004" pitchFamily="2" charset="0"/>
              </a:rPr>
              <a:t>Table.Column</a:t>
            </a:r>
            <a:endParaRPr lang="en-US" dirty="0"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197A-AF64-48A6-BDEB-27A259D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F3B0-96FB-45E5-B04E-F7337776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4932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err="1"/>
              <a:t>Client_First_Name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 err="1"/>
              <a:t>Client_Last_Name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91B03-1964-4571-9A46-13EDEF13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9" y="1674230"/>
            <a:ext cx="3316827" cy="2073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FCBE7-9D5D-4A28-BB64-EAF9A176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09" y="4704289"/>
            <a:ext cx="3392131" cy="20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37CA-AEFC-40F2-A4C5-B78F25F9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68C3-B958-4803-9310-2091C084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58" y="1293028"/>
            <a:ext cx="12192000" cy="5564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F.ClientID</a:t>
            </a:r>
            <a:r>
              <a:rPr lang="en-US" dirty="0"/>
              <a:t>, </a:t>
            </a:r>
            <a:r>
              <a:rPr lang="en-US" dirty="0" err="1"/>
              <a:t>F.FirstName</a:t>
            </a:r>
            <a:r>
              <a:rPr lang="en-US" dirty="0"/>
              <a:t>, </a:t>
            </a:r>
            <a:r>
              <a:rPr lang="en-US" dirty="0" err="1"/>
              <a:t>L.LastName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Client_First_Name</a:t>
            </a:r>
            <a:r>
              <a:rPr lang="en-US" dirty="0"/>
              <a:t> F LEFT JOIN </a:t>
            </a:r>
            <a:r>
              <a:rPr lang="en-US" dirty="0" err="1"/>
              <a:t>Client_Last_Name</a:t>
            </a:r>
            <a:r>
              <a:rPr lang="en-US" dirty="0"/>
              <a:t> L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L.ClientID</a:t>
            </a:r>
            <a:r>
              <a:rPr lang="en-US" dirty="0"/>
              <a:t>=</a:t>
            </a:r>
            <a:r>
              <a:rPr lang="en-US" dirty="0" err="1"/>
              <a:t>F.ClientID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L.ClientID</a:t>
            </a:r>
            <a:r>
              <a:rPr lang="en-US" dirty="0"/>
              <a:t>, </a:t>
            </a:r>
            <a:r>
              <a:rPr lang="en-US" dirty="0" err="1"/>
              <a:t>F.FirstName</a:t>
            </a:r>
            <a:r>
              <a:rPr lang="en-US" dirty="0"/>
              <a:t>, </a:t>
            </a:r>
            <a:r>
              <a:rPr lang="en-US" dirty="0" err="1"/>
              <a:t>L.LastName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Client_First_Name</a:t>
            </a:r>
            <a:r>
              <a:rPr lang="en-US" dirty="0"/>
              <a:t> F RIGHT JOIN </a:t>
            </a:r>
            <a:r>
              <a:rPr lang="en-US" dirty="0" err="1"/>
              <a:t>Client_Last_Name</a:t>
            </a:r>
            <a:r>
              <a:rPr lang="en-US" dirty="0"/>
              <a:t> L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L.ClientID</a:t>
            </a:r>
            <a:r>
              <a:rPr lang="en-US" dirty="0"/>
              <a:t>=</a:t>
            </a:r>
            <a:r>
              <a:rPr lang="en-US" dirty="0" err="1"/>
              <a:t>F.ClientID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31DEB-5C49-40A7-BB8F-6FEA6BFC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9" y="2172659"/>
            <a:ext cx="4613067" cy="25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4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8508-D343-49E9-9CEC-403709C6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7199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6.2 The INNER JOIN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7E13-98D9-4CD0-A66E-CFA4E0B10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85830"/>
            <a:ext cx="10820400" cy="55721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ពាក្យគន្លឹះ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INNER JOIN 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ជ្រើសរើសកំណត់ត្រាដែលមានតម្លៃត្រូវគ្នានៅក្នុងតារាងទាំងពីរ។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cs typeface="Khmer OS System" panose="02000500000000020004" pitchFamily="2" charset="0"/>
              </a:rPr>
              <a:t>Inner Join 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/>
              <a:t> 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	</a:t>
            </a:r>
            <a:r>
              <a:rPr lang="en-US" dirty="0"/>
              <a:t>FROM </a:t>
            </a:r>
            <a:r>
              <a:rPr lang="en-US" i="1" dirty="0"/>
              <a:t>table1 </a:t>
            </a:r>
            <a:r>
              <a:rPr lang="en-US" dirty="0"/>
              <a:t>INNER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i="1" dirty="0"/>
              <a:t>		</a:t>
            </a: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56590D-06E4-4E3F-8850-C7A8D11F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73" y="4518212"/>
            <a:ext cx="5709342" cy="23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8B4-E81F-4FFB-8A5E-DE8D291C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 Join two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87D8-205C-404C-A8CE-F655F039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035"/>
            <a:ext cx="12192000" cy="6104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Customers: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Transactions:</a:t>
            </a:r>
          </a:p>
        </p:txBody>
      </p:sp>
      <p:pic>
        <p:nvPicPr>
          <p:cNvPr id="5" name="image102.png">
            <a:extLst>
              <a:ext uri="{FF2B5EF4-FFF2-40B4-BE49-F238E27FC236}">
                <a16:creationId xmlns:a16="http://schemas.microsoft.com/office/drawing/2014/main" id="{17E0B3F8-848B-4AA8-9AEB-EA7E5E5AE2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69" y="1183341"/>
            <a:ext cx="10454697" cy="2610260"/>
          </a:xfrm>
          <a:prstGeom prst="rect">
            <a:avLst/>
          </a:prstGeom>
        </p:spPr>
      </p:pic>
      <p:pic>
        <p:nvPicPr>
          <p:cNvPr id="6" name="image91.png">
            <a:extLst>
              <a:ext uri="{FF2B5EF4-FFF2-40B4-BE49-F238E27FC236}">
                <a16:creationId xmlns:a16="http://schemas.microsoft.com/office/drawing/2014/main" id="{008A64B4-8297-4282-A2B4-DC8895239E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70" y="4219594"/>
            <a:ext cx="5301783" cy="26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B799-AA11-43AC-BF15-9A616A8C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6A13-EC6A-4EB6-A635-8DDD1BA6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15062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ឧបមាថាអ្នកចង់បង្ហាញព័ត៌មានពីក្នុង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Customers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និង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Transactions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ចំពោះអតិថិជនទាំងឡាយណាដែលបានទិញទំនិញ។ ដែលព័ត៌មានមានដូចជា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CustomerID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ProductID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DateSold</a:t>
            </a:r>
            <a:endParaRPr lang="km-KH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km-KH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SELECT </a:t>
            </a:r>
            <a:r>
              <a:rPr lang="en-US" dirty="0" err="1">
                <a:cs typeface="Khmer OS System" panose="02000500000000020004" pitchFamily="2" charset="0"/>
              </a:rPr>
              <a:t>Customers.Lastname</a:t>
            </a:r>
            <a:r>
              <a:rPr lang="en-US" dirty="0">
                <a:cs typeface="Khmer OS System" panose="02000500000000020004" pitchFamily="2" charset="0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cs typeface="Khmer OS System" panose="02000500000000020004" pitchFamily="2" charset="0"/>
              </a:rPr>
              <a:t>Customers.Firstname</a:t>
            </a:r>
            <a:r>
              <a:rPr lang="en-US" dirty="0">
                <a:cs typeface="Khmer OS System" panose="02000500000000020004" pitchFamily="2" charset="0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cs typeface="Khmer OS System" panose="02000500000000020004" pitchFamily="2" charset="0"/>
              </a:rPr>
              <a:t>Transactions.ProductID</a:t>
            </a:r>
            <a:r>
              <a:rPr lang="en-US" dirty="0">
                <a:cs typeface="Khmer OS System" panose="02000500000000020004" pitchFamily="2" charset="0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cs typeface="Khmer OS System" panose="02000500000000020004" pitchFamily="2" charset="0"/>
              </a:rPr>
              <a:t>Transactions.DateSold</a:t>
            </a:r>
            <a:endParaRPr lang="en-US" dirty="0"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FROM Customers INNER JOIN Transactions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cs typeface="Khmer OS System" panose="02000500000000020004" pitchFamily="2" charset="0"/>
              </a:rPr>
              <a:t>ON </a:t>
            </a:r>
            <a:r>
              <a:rPr lang="en-US" dirty="0" err="1">
                <a:cs typeface="Khmer OS System" panose="02000500000000020004" pitchFamily="2" charset="0"/>
              </a:rPr>
              <a:t>Customers.CustomerID</a:t>
            </a:r>
            <a:r>
              <a:rPr lang="en-US" dirty="0">
                <a:cs typeface="Khmer OS System" panose="02000500000000020004" pitchFamily="2" charset="0"/>
              </a:rPr>
              <a:t> = </a:t>
            </a:r>
            <a:r>
              <a:rPr lang="en-US" dirty="0" err="1">
                <a:cs typeface="Khmer OS System" panose="02000500000000020004" pitchFamily="2" charset="0"/>
              </a:rPr>
              <a:t>Transactions.CustomerID</a:t>
            </a:r>
            <a:endParaRPr lang="en-US" dirty="0">
              <a:cs typeface="Khmer OS System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B4A20-C2B4-458B-A5A1-43ECC3E2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03" y="2586056"/>
            <a:ext cx="5568797" cy="31883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1041CF-FF86-4673-AD26-19A23D93F30B}"/>
              </a:ext>
            </a:extLst>
          </p:cNvPr>
          <p:cNvSpPr/>
          <p:nvPr/>
        </p:nvSpPr>
        <p:spPr>
          <a:xfrm>
            <a:off x="5109882" y="3980329"/>
            <a:ext cx="1269403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715-5B80-4FC0-A5AC-DDECCA7E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D710-A053-4847-998B-61A493D4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C.Lastname</a:t>
            </a:r>
            <a:r>
              <a:rPr lang="en-US" dirty="0"/>
              <a:t>, </a:t>
            </a:r>
            <a:r>
              <a:rPr lang="en-US" dirty="0" err="1"/>
              <a:t>C.Firstname</a:t>
            </a:r>
            <a:r>
              <a:rPr lang="en-US" dirty="0"/>
              <a:t>, </a:t>
            </a:r>
            <a:r>
              <a:rPr lang="en-US" dirty="0" err="1"/>
              <a:t>T.ProductID</a:t>
            </a:r>
            <a:r>
              <a:rPr lang="en-US" dirty="0"/>
              <a:t>, </a:t>
            </a:r>
            <a:r>
              <a:rPr lang="en-US" dirty="0" err="1"/>
              <a:t>T.DateSold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Customers C INNER JOIN Transactions T</a:t>
            </a:r>
          </a:p>
          <a:p>
            <a:pPr marL="0" indent="0">
              <a:buNone/>
            </a:pPr>
            <a:r>
              <a:rPr lang="en-US" dirty="0"/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T.CustomerID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49CED-A274-4243-A18D-F0835BDD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03" y="3429000"/>
            <a:ext cx="5568797" cy="318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BD11-B995-4501-A9D0-DEE57A7F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Example: Join three tables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65B4AF-F25C-47FB-B545-DB985D41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3035"/>
            <a:ext cx="12192000" cy="6104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Customers: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Transactions:</a:t>
            </a:r>
          </a:p>
        </p:txBody>
      </p:sp>
      <p:pic>
        <p:nvPicPr>
          <p:cNvPr id="5" name="image102.png">
            <a:extLst>
              <a:ext uri="{FF2B5EF4-FFF2-40B4-BE49-F238E27FC236}">
                <a16:creationId xmlns:a16="http://schemas.microsoft.com/office/drawing/2014/main" id="{0901D59B-50D9-4993-BB78-DBBCCAA004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69" y="1183341"/>
            <a:ext cx="10454697" cy="2610260"/>
          </a:xfrm>
          <a:prstGeom prst="rect">
            <a:avLst/>
          </a:prstGeom>
        </p:spPr>
      </p:pic>
      <p:pic>
        <p:nvPicPr>
          <p:cNvPr id="6" name="image91.png">
            <a:extLst>
              <a:ext uri="{FF2B5EF4-FFF2-40B4-BE49-F238E27FC236}">
                <a16:creationId xmlns:a16="http://schemas.microsoft.com/office/drawing/2014/main" id="{E5141777-1005-43B6-832B-33B695EB44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70" y="4219594"/>
            <a:ext cx="5301783" cy="26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1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2BCF-4A8F-45B8-9869-5279BCD6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6729-A86F-4D8B-AAFA-976DBC0C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Products Table: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43.png">
            <a:extLst>
              <a:ext uri="{FF2B5EF4-FFF2-40B4-BE49-F238E27FC236}">
                <a16:creationId xmlns:a16="http://schemas.microsoft.com/office/drawing/2014/main" id="{DF11976F-5154-41FF-82F8-58DDF556E9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91" y="1769745"/>
            <a:ext cx="8712780" cy="50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7B92-2841-404A-A16F-F8AF85E5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9AF5-52D2-4100-B3D4-4BBE0D92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3028"/>
            <a:ext cx="12192000" cy="55649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ឧបមាថាអ្នកចង់បង្ហាញព័ត៌មានពីក្នុង 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Table Customers, Products, Transactions</a:t>
            </a:r>
            <a:r>
              <a:rPr lang="km-KH" dirty="0">
                <a:latin typeface="Khmer OS System" panose="02000500000000020004" pitchFamily="2" charset="0"/>
                <a:cs typeface="Khmer OS System" panose="02000500000000020004" pitchFamily="2" charset="0"/>
              </a:rPr>
              <a:t> ចំពោះអតិថិជនទាំងឡាយណាដែលបានទិញទំនិញ។ ដែលព័ត៌មានមានដូចជា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CustomerID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LastName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ProductID</a:t>
            </a:r>
            <a:r>
              <a:rPr lang="en-US" dirty="0">
                <a:latin typeface="Khmer OS System" panose="02000500000000020004" pitchFamily="2" charset="0"/>
                <a:cs typeface="Khmer OS System" panose="02000500000000020004" pitchFamily="2" charset="0"/>
              </a:rPr>
              <a:t>, ProductName, </a:t>
            </a:r>
            <a:r>
              <a:rPr lang="en-US" dirty="0" err="1">
                <a:latin typeface="Khmer OS System" panose="02000500000000020004" pitchFamily="2" charset="0"/>
                <a:cs typeface="Khmer OS System" panose="02000500000000020004" pitchFamily="2" charset="0"/>
              </a:rPr>
              <a:t>DateSold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C.LastName</a:t>
            </a:r>
            <a:r>
              <a:rPr lang="en-US" dirty="0"/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 </a:t>
            </a:r>
            <a:r>
              <a:rPr lang="en-US" dirty="0" err="1"/>
              <a:t>T.DateSold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FROM Customers C INNER JOIN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(Products P INNER JOIN Transactions 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P.ProductID</a:t>
            </a:r>
            <a:r>
              <a:rPr lang="en-US" dirty="0"/>
              <a:t>=</a:t>
            </a:r>
            <a:r>
              <a:rPr lang="en-US" dirty="0" err="1"/>
              <a:t>T.ProductID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T.CustomerID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3D839-3112-4035-8708-57300572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85" y="4405256"/>
            <a:ext cx="6475515" cy="23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4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37FA34BD21174CA0304DEF8700C1F1" ma:contentTypeVersion="10" ma:contentTypeDescription="Create a new document." ma:contentTypeScope="" ma:versionID="aaa273dadf26bd2fab282cf6731fcd1c">
  <xsd:schema xmlns:xsd="http://www.w3.org/2001/XMLSchema" xmlns:xs="http://www.w3.org/2001/XMLSchema" xmlns:p="http://schemas.microsoft.com/office/2006/metadata/properties" xmlns:ns3="83ceda7d-e142-4271-bd52-7d4c02a3686a" xmlns:ns4="c27f2d51-4352-49d5-ba0a-2410b3b00439" targetNamespace="http://schemas.microsoft.com/office/2006/metadata/properties" ma:root="true" ma:fieldsID="67eccb73ee5645dab0b625097833ffd8" ns3:_="" ns4:_="">
    <xsd:import namespace="83ceda7d-e142-4271-bd52-7d4c02a3686a"/>
    <xsd:import namespace="c27f2d51-4352-49d5-ba0a-2410b3b004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eda7d-e142-4271-bd52-7d4c02a36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f2d51-4352-49d5-ba0a-2410b3b004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F09377-950B-4251-A462-C694005F302A}">
  <ds:schemaRefs>
    <ds:schemaRef ds:uri="http://schemas.microsoft.com/office/infopath/2007/PartnerControls"/>
    <ds:schemaRef ds:uri="c27f2d51-4352-49d5-ba0a-2410b3b00439"/>
    <ds:schemaRef ds:uri="83ceda7d-e142-4271-bd52-7d4c02a3686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CA7979-03D3-486F-AB5A-0F493E9BA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eda7d-e142-4271-bd52-7d4c02a3686a"/>
    <ds:schemaRef ds:uri="c27f2d51-4352-49d5-ba0a-2410b3b00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320062-AA9A-4A35-98E5-00B0251D6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1085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Khmer OS System</vt:lpstr>
      <vt:lpstr>Vapor Trail</vt:lpstr>
      <vt:lpstr>Chapter 6  Creating Table Joins </vt:lpstr>
      <vt:lpstr>6.1 លក្ខណៈទូទៅរបស់ Table JOINS</vt:lpstr>
      <vt:lpstr>6.2 The INNER JOIN keyword</vt:lpstr>
      <vt:lpstr>Example: Join two tables</vt:lpstr>
      <vt:lpstr>Cont’d</vt:lpstr>
      <vt:lpstr>Cont’d</vt:lpstr>
      <vt:lpstr>Example: Join three tables</vt:lpstr>
      <vt:lpstr>Cont’d</vt:lpstr>
      <vt:lpstr>Cont’d</vt:lpstr>
      <vt:lpstr>6.3 Self Join (Recursive join)</vt:lpstr>
      <vt:lpstr>Example</vt:lpstr>
      <vt:lpstr>Example</vt:lpstr>
      <vt:lpstr>6.4 the outer join keyword</vt:lpstr>
      <vt:lpstr>6.4.1 Right Outer Join</vt:lpstr>
      <vt:lpstr>Cont’d</vt:lpstr>
      <vt:lpstr>Cont’d</vt:lpstr>
      <vt:lpstr>6.4.2 Left outer join</vt:lpstr>
      <vt:lpstr>Cont’d</vt:lpstr>
      <vt:lpstr>6.4.3 full outer join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Creating Table Joins</dc:title>
  <dc:creator>Var Sovanndara</dc:creator>
  <cp:lastModifiedBy>Var Sovanndara</cp:lastModifiedBy>
  <cp:revision>27</cp:revision>
  <dcterms:created xsi:type="dcterms:W3CDTF">2019-09-16T07:12:28Z</dcterms:created>
  <dcterms:modified xsi:type="dcterms:W3CDTF">2019-12-07T07:36:59Z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0x0101005037FA34BD21174CA0304DEF8700C1F1</vt:lpwstr>
  </property>
</Properties>
</file>