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EE0966-4618-465E-90A5-FCB0131A0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739324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7</a:t>
            </a:r>
            <a:br>
              <a:rPr lang="en-US" dirty="0"/>
            </a:br>
            <a:br>
              <a:rPr lang="en-US" dirty="0"/>
            </a:br>
            <a:r>
              <a:rPr lang="en-US" sz="4900" dirty="0"/>
              <a:t>Aggregate functions, </a:t>
            </a:r>
            <a:br>
              <a:rPr lang="en-US" sz="4900" dirty="0"/>
            </a:br>
            <a:r>
              <a:rPr lang="en-US" sz="4900" dirty="0"/>
              <a:t>Group by &amp; </a:t>
            </a:r>
            <a:br>
              <a:rPr lang="en-US" sz="4900" dirty="0"/>
            </a:br>
            <a:r>
              <a:rPr lang="en-US" sz="4900" dirty="0"/>
              <a:t>having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0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2B0A-89F9-43A8-896D-00F4907A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7.3 Having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E61C-F063-4927-99DA-1F281DCA7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79" y="1293028"/>
            <a:ext cx="11043621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HAVING CLAUSE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ត្រូវបានប្រើជាមួយ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GROUP BY clause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ដើម្បីកំណត់លក្ខខណ្ឌលើក្រុមនៃទិន្នន័យដែលបានគណនាដោយប្រើប្រាស់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Aggregate Functions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HAVING CLAUSE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ប្រើសញ្ញាប្រមាណវិធីដូចគ្នានឹងឃ្លា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WHERE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i="1" dirty="0">
                <a:latin typeface="Khmer OS System" panose="02000500000000020004" pitchFamily="2" charset="0"/>
                <a:cs typeface="Khmer OS System" panose="02000500000000020004" pitchFamily="2" charset="0"/>
              </a:rPr>
              <a:t>Having Syntax: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>
                <a:latin typeface="Khmer OS System" panose="02000500000000020004" pitchFamily="2" charset="0"/>
                <a:cs typeface="Khmer OS System" panose="02000500000000020004" pitchFamily="2" charset="0"/>
              </a:rPr>
              <a:t>		</a:t>
            </a:r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/>
              <a:t>		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		GROUP BY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i="1" dirty="0"/>
            </a:br>
            <a:r>
              <a:rPr lang="en-US" i="1" dirty="0"/>
              <a:t>		</a:t>
            </a:r>
            <a:r>
              <a:rPr lang="en-US" dirty="0"/>
              <a:t>HAVING </a:t>
            </a:r>
            <a:r>
              <a:rPr lang="en-US" i="1" dirty="0"/>
              <a:t>condition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43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5108-1D46-4386-9F40-19CD3820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1338"/>
            <a:ext cx="8610600" cy="129302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0435-8341-4167-8B1D-2CFB6F281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04366"/>
            <a:ext cx="10820400" cy="554229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បមាថាអ្នកចង់បង្ហាញលេខសម្គាល់អតិថិជននិងចំនួនផលិតផលសរុបដែលបានទិញសម្រាប់អតិថិជនដែលបានទិញផលិតផលពីរឬច្រើន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>
                <a:cs typeface="Khmer OS System" panose="02000500000000020004" pitchFamily="2" charset="0"/>
              </a:rPr>
              <a:t>SELECT </a:t>
            </a:r>
            <a:r>
              <a:rPr lang="en-US" dirty="0" err="1">
                <a:cs typeface="Khmer OS System" panose="02000500000000020004" pitchFamily="2" charset="0"/>
              </a:rPr>
              <a:t>CustomerID</a:t>
            </a:r>
            <a:r>
              <a:rPr lang="en-US" dirty="0">
                <a:cs typeface="Khmer OS System" panose="02000500000000020004" pitchFamily="2" charset="0"/>
              </a:rPr>
              <a:t>, COUNT (</a:t>
            </a:r>
            <a:r>
              <a:rPr lang="en-US" dirty="0" err="1">
                <a:cs typeface="Khmer OS System" panose="02000500000000020004" pitchFamily="2" charset="0"/>
              </a:rPr>
              <a:t>ProductID</a:t>
            </a:r>
            <a:r>
              <a:rPr lang="en-US" dirty="0">
                <a:cs typeface="Khmer OS System" panose="02000500000000020004" pitchFamily="2" charset="0"/>
              </a:rPr>
              <a:t>) AS Total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	FROM Transactions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	GROUP BY </a:t>
            </a:r>
            <a:r>
              <a:rPr lang="en-US" dirty="0" err="1">
                <a:cs typeface="Khmer OS System" panose="02000500000000020004" pitchFamily="2" charset="0"/>
              </a:rPr>
              <a:t>CustomerID</a:t>
            </a:r>
            <a:endParaRPr lang="en-US" dirty="0"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	HAVING COUNT(</a:t>
            </a:r>
            <a:r>
              <a:rPr lang="en-US" dirty="0" err="1">
                <a:cs typeface="Khmer OS System" panose="02000500000000020004" pitchFamily="2" charset="0"/>
              </a:rPr>
              <a:t>ProductID</a:t>
            </a:r>
            <a:r>
              <a:rPr lang="en-US" dirty="0">
                <a:cs typeface="Khmer OS System" panose="02000500000000020004" pitchFamily="2" charset="0"/>
              </a:rPr>
              <a:t>)&gt;=2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999F6-F128-4699-8D0F-2444EB5F9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991" y="4504184"/>
            <a:ext cx="4763485" cy="19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2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16B6-5ABA-485E-8BC2-5ADDD966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486672"/>
          </a:xfrm>
        </p:spPr>
        <p:txBody>
          <a:bodyPr>
            <a:normAutofit/>
          </a:bodyPr>
          <a:lstStyle/>
          <a:p>
            <a:r>
              <a:rPr lang="en-US" dirty="0"/>
              <a:t>Example: Using the HAVING Clause with the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B9AA-A524-4C58-84DF-013FBEE0D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6672"/>
            <a:ext cx="10820400" cy="53713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WHERE CLAUSE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អាចត្រូវបានប្រើជាមួយ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HAVING CLAUSE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WHERE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CLAUSE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ធ្វើការស្រង់យកទិន្នន័យមិនទាន់ធ្វើការ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Group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ចូលគ្នា។ បន្ទាប់មក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HAVING CLAUSE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ធ្វើការស្រង់យកទិន្នន័យដែលបានធ្វើការ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Group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ចូលគ្នា។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ឧបមាថាអ្នកចង់រាប់ចំនួនផលិតផលសរុបដែលបានកំណត់សម្រាប់អតិថិជនដែលមានលេខសំគាល់តូចជាងឬស្មើ ៦ ជាមួយនឹងចំនួនផលិតផលសរុបដែលបានទិញដែលធំជាងឬស្មើ ២ 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5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7237-F799-431B-B240-6A990CF0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77A9-3FB1-4A27-9CA7-B7B3783A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CustomerID</a:t>
            </a:r>
            <a:r>
              <a:rPr lang="en-US" dirty="0"/>
              <a:t>, COUNT (</a:t>
            </a:r>
            <a:r>
              <a:rPr lang="en-US" dirty="0" err="1"/>
              <a:t>ProductID</a:t>
            </a:r>
            <a:r>
              <a:rPr lang="en-US" dirty="0"/>
              <a:t>) AS Total </a:t>
            </a:r>
          </a:p>
          <a:p>
            <a:pPr marL="0" indent="0">
              <a:buNone/>
            </a:pPr>
            <a:r>
              <a:rPr lang="en-US" dirty="0"/>
              <a:t>	FROM Transactions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CustomerID</a:t>
            </a:r>
            <a:r>
              <a:rPr lang="en-US" dirty="0"/>
              <a:t>&lt;=6</a:t>
            </a:r>
          </a:p>
          <a:p>
            <a:pPr marL="0" indent="0">
              <a:buNone/>
            </a:pPr>
            <a:r>
              <a:rPr lang="en-US" dirty="0"/>
              <a:t>	GROUP BY </a:t>
            </a:r>
            <a:r>
              <a:rPr lang="en-US" dirty="0" err="1"/>
              <a:t>CustomerID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HAVING COUNT(</a:t>
            </a:r>
            <a:r>
              <a:rPr lang="en-US" dirty="0" err="1"/>
              <a:t>ProductID</a:t>
            </a:r>
            <a:r>
              <a:rPr lang="en-US" dirty="0"/>
              <a:t>)&gt;=2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5DC54-F8BB-4E2F-BC28-7976740C8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169" y="4024277"/>
            <a:ext cx="4908538" cy="19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1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0C4D-B14A-4353-905A-E55F5689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293028"/>
          </a:xfrm>
        </p:spPr>
        <p:txBody>
          <a:bodyPr/>
          <a:lstStyle/>
          <a:p>
            <a:r>
              <a:rPr lang="en-US" dirty="0"/>
              <a:t>7.1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020F-854C-4D6C-BECD-9A01F9357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5830"/>
            <a:ext cx="10820400" cy="557217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Aggregate Functions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ត្រូវបានប្រើដើម្បីអនុវត្តការគណនាគណិតវិទ្យាផងដែរ។ ពួកវាដំណើរការលើជួរដេកជាច្រើនក្នុងពេលតែមួយ ហើយត្រូវបានប្រើដើម្បីប្រគល់តម្លៃតែមួយដោយផ្អែកលើតម្លៃដែលរក្សាទុកក្នុងជួរឈរ។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i="1" dirty="0">
                <a:cs typeface="Khmer OS System" panose="02000500000000020004" pitchFamily="2" charset="0"/>
              </a:rPr>
              <a:t>Table - Aggregate Functions:</a:t>
            </a:r>
            <a:endParaRPr lang="en-US" dirty="0">
              <a:cs typeface="Khmer OS System" panose="02000500000000020004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2DCF94-4910-4A2D-9434-846D3AEC5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90304"/>
              </p:ext>
            </p:extLst>
          </p:nvPr>
        </p:nvGraphicFramePr>
        <p:xfrm>
          <a:off x="1698512" y="3429000"/>
          <a:ext cx="852125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363">
                  <a:extLst>
                    <a:ext uri="{9D8B030D-6E8A-4147-A177-3AD203B41FA5}">
                      <a16:colId xmlns:a16="http://schemas.microsoft.com/office/drawing/2014/main" val="3208725914"/>
                    </a:ext>
                  </a:extLst>
                </a:gridCol>
                <a:gridCol w="6174890">
                  <a:extLst>
                    <a:ext uri="{9D8B030D-6E8A-4147-A177-3AD203B41FA5}">
                      <a16:colId xmlns:a16="http://schemas.microsoft.com/office/drawing/2014/main" val="3252844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88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AVG()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ប្រើដើម្បីត្រឡប់តម្លៃមធ្យមដែលរក្សាទុកក្នុងជួរឈរ។</a:t>
                      </a:r>
                      <a:endParaRPr lang="en-US" sz="1600" dirty="0">
                        <a:latin typeface="Khmer OS System" panose="02000500000000020004" pitchFamily="2" charset="0"/>
                        <a:cs typeface="Khmer OS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5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Count(*)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ប្រើដើម្បីរាប់ជួរដេកក្នុងតារាងរួមទាំងតម្លៃ </a:t>
                      </a:r>
                      <a:r>
                        <a:rPr lang="en-US" sz="1600" dirty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NULL </a:t>
                      </a:r>
                      <a:r>
                        <a:rPr lang="km-KH" sz="1600" dirty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។</a:t>
                      </a:r>
                      <a:endParaRPr lang="en-US" sz="1600" dirty="0">
                        <a:latin typeface="Khmer OS System" panose="02000500000000020004" pitchFamily="2" charset="0"/>
                        <a:cs typeface="Khmer OS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9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Count(</a:t>
                      </a:r>
                      <a:r>
                        <a:rPr lang="en-US" sz="1600" dirty="0" err="1"/>
                        <a:t>ColumnName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ប្រើដើម្បីរាប់ជួរដេកក្នុងជួរឈរដោយមិនរាប់បញ្ចូលតម្លៃ </a:t>
                      </a:r>
                      <a:r>
                        <a:rPr lang="en-US" sz="1600" dirty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NULL </a:t>
                      </a:r>
                      <a:r>
                        <a:rPr lang="km-KH" sz="1600" dirty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។</a:t>
                      </a:r>
                      <a:endParaRPr lang="en-US" sz="1600" dirty="0">
                        <a:latin typeface="Khmer OS System" panose="02000500000000020004" pitchFamily="2" charset="0"/>
                        <a:cs typeface="Khmer OS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6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ត្រូវបានប្រើដើម្បីប្រគល់តម្លៃខ្ពស់បំផុតដែលបានរក្សាទុកក្នុងជួរឈរ។</a:t>
                      </a:r>
                      <a:endParaRPr lang="en-US" sz="1600" dirty="0">
                        <a:latin typeface="Khmer OS System" panose="02000500000000020004" pitchFamily="2" charset="0"/>
                        <a:cs typeface="Khmer OS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ត្រូវបានប្រើដើម្បីប្រគល់តម្លៃទាបបំផុតដែលបានរក្សាទុកក្នុងជួរឈរ។</a:t>
                      </a:r>
                      <a:endParaRPr lang="en-US" sz="1600" dirty="0">
                        <a:latin typeface="Khmer OS System" panose="02000500000000020004" pitchFamily="2" charset="0"/>
                        <a:cs typeface="Khmer OS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8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ប្រើដើម្បីត្រឡប់ផលបូកនៃតម្លៃដែលបានរក្សាទុកក្នុងជួរឈរ។</a:t>
                      </a:r>
                      <a:endParaRPr lang="en-US" sz="1600" dirty="0">
                        <a:latin typeface="Khmer OS System" panose="02000500000000020004" pitchFamily="2" charset="0"/>
                        <a:cs typeface="Khmer OS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723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02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CD6B-CC9F-471C-82C0-5067211B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644"/>
            <a:ext cx="12192000" cy="1293028"/>
          </a:xfrm>
        </p:spPr>
        <p:txBody>
          <a:bodyPr>
            <a:noAutofit/>
          </a:bodyPr>
          <a:lstStyle/>
          <a:p>
            <a:r>
              <a:rPr lang="en-US" dirty="0"/>
              <a:t>Example: Using the AVG (),  SUM (), MAX ()</a:t>
            </a:r>
            <a:br>
              <a:rPr lang="en-US" dirty="0"/>
            </a:br>
            <a:r>
              <a:rPr lang="en-US" dirty="0"/>
              <a:t>,and MIN ()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FC9B-7CA6-415E-87D2-5F97C1C0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405" y="2056684"/>
            <a:ext cx="5852795" cy="3236077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ឧបមាថាអ្នកចង់ប្រើតារាង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Numbers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ដើម្បីឱ្យតម្លៃមធ្យមដែលបានរក្សាក្នុង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ColumnOne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បូកបញ្ចូលតម្លៃដែលបានរក្សាទុកក្នុង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ColumnTwo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ហើយរកតម្លៃខ្ពស់បំផុតនិងទាបបំផុត ពីក្នុង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ColumnThree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2A6D9-513E-48E1-B611-F7603162A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" y="2056685"/>
            <a:ext cx="5166995" cy="32360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3DCBDD-FB06-42C3-98FD-04F73F4CCF02}"/>
              </a:ext>
            </a:extLst>
          </p:cNvPr>
          <p:cNvSpPr txBox="1">
            <a:spLocks/>
          </p:cNvSpPr>
          <p:nvPr/>
        </p:nvSpPr>
        <p:spPr>
          <a:xfrm>
            <a:off x="243205" y="1486671"/>
            <a:ext cx="5166995" cy="369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1" dirty="0"/>
              <a:t>Table-Numbers</a:t>
            </a:r>
          </a:p>
        </p:txBody>
      </p:sp>
    </p:spTree>
    <p:extLst>
      <p:ext uri="{BB962C8B-B14F-4D97-AF65-F5344CB8AC3E}">
        <p14:creationId xmlns:p14="http://schemas.microsoft.com/office/powerpoint/2010/main" val="306972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8181-EC5A-4DA1-AD24-4D3BC0C3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84DA-AAF0-4350-BF04-513AA16A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SELECT AVG (</a:t>
            </a:r>
            <a:r>
              <a:rPr lang="en-US" dirty="0" err="1"/>
              <a:t>ColumnOne</a:t>
            </a:r>
            <a:r>
              <a:rPr lang="en-US" dirty="0"/>
              <a:t>) AS Average, SUM (</a:t>
            </a:r>
            <a:r>
              <a:rPr lang="en-US" dirty="0" err="1"/>
              <a:t>ColumnTwo</a:t>
            </a:r>
            <a:r>
              <a:rPr lang="en-US" dirty="0"/>
              <a:t>) AS Summed,</a:t>
            </a:r>
          </a:p>
          <a:p>
            <a:pPr marL="0" indent="0">
              <a:buNone/>
            </a:pPr>
            <a:r>
              <a:rPr lang="en-US" dirty="0"/>
              <a:t>	MAX (</a:t>
            </a:r>
            <a:r>
              <a:rPr lang="en-US" dirty="0" err="1"/>
              <a:t>ColumnTwo</a:t>
            </a:r>
            <a:r>
              <a:rPr lang="en-US" dirty="0"/>
              <a:t>) AS Highest, MIN (</a:t>
            </a:r>
            <a:r>
              <a:rPr lang="en-US" dirty="0" err="1"/>
              <a:t>ColumnTwo</a:t>
            </a:r>
            <a:r>
              <a:rPr lang="en-US" dirty="0"/>
              <a:t>) AS Lowest </a:t>
            </a:r>
          </a:p>
          <a:p>
            <a:pPr marL="0" indent="0">
              <a:buNone/>
            </a:pPr>
            <a:r>
              <a:rPr lang="en-US" dirty="0"/>
              <a:t>	FROM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Results:</a:t>
            </a:r>
          </a:p>
          <a:p>
            <a:pPr marL="0" indent="0">
              <a:buNone/>
            </a:pPr>
            <a:r>
              <a:rPr lang="en-US" i="1" dirty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5FBD0-B530-4A27-968F-6D70E9564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77" y="3475514"/>
            <a:ext cx="9041463" cy="98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A2FF-0A16-48FB-B105-705F6419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739" y="0"/>
            <a:ext cx="9763461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Using the COUNT () Function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9B26-280A-4F8A-954C-EADC298B8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Table – Numbers (altered)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COUNT (*) AS </a:t>
            </a:r>
            <a:r>
              <a:rPr lang="en-US" dirty="0" err="1"/>
              <a:t>TableCount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COUNT (</a:t>
            </a:r>
            <a:r>
              <a:rPr lang="en-US" dirty="0" err="1"/>
              <a:t>ColumnThree</a:t>
            </a:r>
            <a:r>
              <a:rPr lang="en-US" dirty="0"/>
              <a:t>) AS </a:t>
            </a:r>
            <a:r>
              <a:rPr lang="en-US" dirty="0" err="1"/>
              <a:t>ColumnCount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Results:</a:t>
            </a:r>
          </a:p>
        </p:txBody>
      </p:sp>
      <p:pic>
        <p:nvPicPr>
          <p:cNvPr id="4" name="image77.png">
            <a:extLst>
              <a:ext uri="{FF2B5EF4-FFF2-40B4-BE49-F238E27FC236}">
                <a16:creationId xmlns:a16="http://schemas.microsoft.com/office/drawing/2014/main" id="{8B37F879-D84B-4AE7-B777-D2979FDDAF3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376" y="1704769"/>
            <a:ext cx="4015292" cy="2264803"/>
          </a:xfrm>
          <a:prstGeom prst="rect">
            <a:avLst/>
          </a:prstGeom>
        </p:spPr>
      </p:pic>
      <p:pic>
        <p:nvPicPr>
          <p:cNvPr id="5" name="image78.png">
            <a:extLst>
              <a:ext uri="{FF2B5EF4-FFF2-40B4-BE49-F238E27FC236}">
                <a16:creationId xmlns:a16="http://schemas.microsoft.com/office/drawing/2014/main" id="{CDC47135-5372-44F8-BEEA-80356038DFD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376" y="6411558"/>
            <a:ext cx="3810897" cy="4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97F7-5BB5-47D4-86EF-AEC4167D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7.2 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9CE36-E9F3-41E9-B5CB-CD9F11866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GROUP BY Statement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មានមុខងារសរុបជួរដេកដែលមានតម្លៃដូចគ្នា ឲ្យទៅជាជួរដេកសរុប "រកចំនួនទំនិញដែលអតិថិជនម្នាក់ៗបានទិញ"។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m-KH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GROUP BY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​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Statement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ត្រូវបានប្រើជាញឹកញាប់ជាមួយមុខងារសរុប (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COUNT, MAX, MIN, SUM, AVG)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ដើម្បីដាក់លទ្ធផលលទ្ធផលតាមជួរឈរមួយឬច្រើន។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ca-ES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ca-ES" dirty="0"/>
              <a:t>		SELECT columns </a:t>
            </a:r>
          </a:p>
          <a:p>
            <a:pPr marL="0" indent="0">
              <a:buNone/>
            </a:pPr>
            <a:r>
              <a:rPr lang="ca-ES" dirty="0"/>
              <a:t>		FROM table</a:t>
            </a:r>
            <a:endParaRPr lang="en-US" dirty="0"/>
          </a:p>
          <a:p>
            <a:pPr marL="0" indent="0">
              <a:buNone/>
            </a:pPr>
            <a:r>
              <a:rPr lang="ca-ES" dirty="0"/>
              <a:t>		GROUP BY grouping_columns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1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D687-603C-4FE3-A3C9-9641893D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7D0FE-1DEA-40E2-B41D-81517158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60" y="1445427"/>
            <a:ext cx="6899687" cy="5299617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ឧបមាថាអ្នកចង់រាប់ចំនួនផលិតផលសរុបដែលអតិថិជនម្នាក់ៗបានទិញ។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SELECT </a:t>
            </a:r>
            <a:r>
              <a:rPr lang="en-US" dirty="0" err="1"/>
              <a:t>CustomerID</a:t>
            </a:r>
            <a:r>
              <a:rPr lang="en-US" dirty="0"/>
              <a:t>, COUNT (</a:t>
            </a:r>
            <a:r>
              <a:rPr lang="en-US" dirty="0" err="1"/>
              <a:t>ProductID</a:t>
            </a:r>
            <a:r>
              <a:rPr lang="en-US" dirty="0"/>
              <a:t>) AS Total FROM Transactions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GROUP BY </a:t>
            </a:r>
            <a:r>
              <a:rPr lang="en-US" dirty="0" err="1"/>
              <a:t>CustomerID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i="1" dirty="0"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>
                <a:cs typeface="Khmer OS System" panose="02000500000000020004" pitchFamily="2" charset="0"/>
              </a:rPr>
              <a:t>Results: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m-KH" i="1" dirty="0"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m-KH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E75024-DE37-459B-99C1-DEC461CD9C8D}"/>
              </a:ext>
            </a:extLst>
          </p:cNvPr>
          <p:cNvSpPr txBox="1">
            <a:spLocks/>
          </p:cNvSpPr>
          <p:nvPr/>
        </p:nvSpPr>
        <p:spPr>
          <a:xfrm>
            <a:off x="440167" y="1445428"/>
            <a:ext cx="4497593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Table – Transactions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91.png">
            <a:extLst>
              <a:ext uri="{FF2B5EF4-FFF2-40B4-BE49-F238E27FC236}">
                <a16:creationId xmlns:a16="http://schemas.microsoft.com/office/drawing/2014/main" id="{16FC4114-B6CA-4EA0-AB22-49CCF0FA1C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921" y="1875005"/>
            <a:ext cx="4132655" cy="3320939"/>
          </a:xfrm>
          <a:prstGeom prst="rect">
            <a:avLst/>
          </a:prstGeom>
        </p:spPr>
      </p:pic>
      <p:pic>
        <p:nvPicPr>
          <p:cNvPr id="7" name="image94.png">
            <a:extLst>
              <a:ext uri="{FF2B5EF4-FFF2-40B4-BE49-F238E27FC236}">
                <a16:creationId xmlns:a16="http://schemas.microsoft.com/office/drawing/2014/main" id="{E002057B-7BD2-4376-A022-32EAAB45FF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4514" y="4960067"/>
            <a:ext cx="4390839" cy="175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0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FF8A-F785-456D-AAE5-93C82AB9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7278"/>
            <a:ext cx="10820400" cy="8606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Using the GROUP BY Clause with the ORDER BY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A677B-3D28-46F2-B4D2-D423C795A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47890"/>
            <a:ext cx="10820400" cy="549715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GROUP BY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ក៏អាចត្រូវបានប្រើរួមគ្នាជាមួយ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ORDER BY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ដើម្បីតម្រៀបលទ្ធផលនៃសំណួរ។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/>
              <a:t>SELECT </a:t>
            </a:r>
            <a:r>
              <a:rPr lang="en-US" dirty="0" err="1"/>
              <a:t>CustomerID</a:t>
            </a:r>
            <a:r>
              <a:rPr lang="en-US" dirty="0"/>
              <a:t>, COUNT (</a:t>
            </a:r>
            <a:r>
              <a:rPr lang="en-US" dirty="0" err="1"/>
              <a:t>ProductID</a:t>
            </a:r>
            <a:r>
              <a:rPr lang="en-US" dirty="0"/>
              <a:t>) AS Total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FROM Transactions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GROUP BY </a:t>
            </a:r>
            <a:r>
              <a:rPr lang="en-US" dirty="0" err="1"/>
              <a:t>CustomerID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ORDER BY COUNT(</a:t>
            </a:r>
            <a:r>
              <a:rPr lang="en-US" dirty="0" err="1"/>
              <a:t>ProductID</a:t>
            </a:r>
            <a:r>
              <a:rPr lang="en-US" dirty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CB9BB-7876-44C6-98EE-F340A75E1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877" y="3571684"/>
            <a:ext cx="4387716" cy="317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8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D20B-D67F-47A1-B640-CA4319AB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021976"/>
          </a:xfrm>
        </p:spPr>
        <p:txBody>
          <a:bodyPr/>
          <a:lstStyle/>
          <a:p>
            <a:r>
              <a:rPr lang="en-US" dirty="0"/>
              <a:t>Example: GROUP BY With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C05D0-AE06-49CC-ACFC-07241207D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68" y="1247887"/>
            <a:ext cx="11704320" cy="5432611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ឧទាហរណ៍ខាងក្រោមគឺបង្ហាញ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FirstName,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LastName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និង រាប់ចំនួនទំនិញដែល អតិថិជនម្នាក់ៗបានទិញ ចេញពីក្នុង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Table Customers &amp; Transactions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>
                <a:cs typeface="Khmer OS System" panose="02000500000000020004" pitchFamily="2" charset="0"/>
              </a:rPr>
              <a:t>SELECT </a:t>
            </a:r>
            <a:r>
              <a:rPr lang="en-US" dirty="0" err="1">
                <a:cs typeface="Khmer OS System" panose="02000500000000020004" pitchFamily="2" charset="0"/>
              </a:rPr>
              <a:t>C.FirstName</a:t>
            </a:r>
            <a:r>
              <a:rPr lang="en-US" dirty="0">
                <a:cs typeface="Khmer OS System" panose="02000500000000020004" pitchFamily="2" charset="0"/>
              </a:rPr>
              <a:t>, </a:t>
            </a:r>
            <a:r>
              <a:rPr lang="en-US" dirty="0" err="1">
                <a:cs typeface="Khmer OS System" panose="02000500000000020004" pitchFamily="2" charset="0"/>
              </a:rPr>
              <a:t>C.LastName</a:t>
            </a:r>
            <a:r>
              <a:rPr lang="en-US" dirty="0">
                <a:cs typeface="Khmer OS System" panose="02000500000000020004" pitchFamily="2" charset="0"/>
              </a:rPr>
              <a:t>, COUNT(</a:t>
            </a:r>
            <a:r>
              <a:rPr lang="en-US" dirty="0" err="1">
                <a:cs typeface="Khmer OS System" panose="02000500000000020004" pitchFamily="2" charset="0"/>
              </a:rPr>
              <a:t>T.ProductID</a:t>
            </a:r>
            <a:r>
              <a:rPr lang="en-US" dirty="0">
                <a:cs typeface="Khmer OS System" panose="02000500000000020004" pitchFamily="2" charset="0"/>
              </a:rPr>
              <a:t>) as </a:t>
            </a:r>
            <a:r>
              <a:rPr lang="en-US" dirty="0" err="1">
                <a:cs typeface="Khmer OS System" panose="02000500000000020004" pitchFamily="2" charset="0"/>
              </a:rPr>
              <a:t>NumPro</a:t>
            </a:r>
            <a:endParaRPr lang="en-US" dirty="0"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cs typeface="Khmer OS System" panose="02000500000000020004" pitchFamily="2" charset="0"/>
              </a:rPr>
              <a:t>	</a:t>
            </a:r>
            <a:r>
              <a:rPr lang="en-US" dirty="0">
                <a:cs typeface="Khmer OS System" panose="02000500000000020004" pitchFamily="2" charset="0"/>
              </a:rPr>
              <a:t>FROM Customers C INNER JOIN Transactions T</a:t>
            </a:r>
            <a:r>
              <a:rPr lang="km-KH" dirty="0">
                <a:cs typeface="Khmer OS System" panose="02000500000000020004" pitchFamily="2" charset="0"/>
              </a:rPr>
              <a:t>​</a:t>
            </a:r>
            <a:r>
              <a:rPr lang="en-US" dirty="0">
                <a:cs typeface="Khmer OS System" panose="02000500000000020004" pitchFamily="2" charset="0"/>
              </a:rPr>
              <a:t>ON </a:t>
            </a:r>
            <a:r>
              <a:rPr lang="en-US" dirty="0" err="1">
                <a:cs typeface="Khmer OS System" panose="02000500000000020004" pitchFamily="2" charset="0"/>
              </a:rPr>
              <a:t>C.CustomerID</a:t>
            </a:r>
            <a:r>
              <a:rPr lang="en-US" dirty="0">
                <a:cs typeface="Khmer OS System" panose="02000500000000020004" pitchFamily="2" charset="0"/>
              </a:rPr>
              <a:t>=</a:t>
            </a:r>
            <a:r>
              <a:rPr lang="en-US" dirty="0" err="1">
                <a:cs typeface="Khmer OS System" panose="02000500000000020004" pitchFamily="2" charset="0"/>
              </a:rPr>
              <a:t>T.CustomerID</a:t>
            </a:r>
            <a:endParaRPr lang="en-US" dirty="0"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cs typeface="Khmer OS System" panose="02000500000000020004" pitchFamily="2" charset="0"/>
              </a:rPr>
              <a:t>	</a:t>
            </a:r>
            <a:r>
              <a:rPr lang="en-US" dirty="0">
                <a:cs typeface="Khmer OS System" panose="02000500000000020004" pitchFamily="2" charset="0"/>
              </a:rPr>
              <a:t>GROUP BY </a:t>
            </a:r>
            <a:r>
              <a:rPr lang="en-US" dirty="0" err="1">
                <a:cs typeface="Khmer OS System" panose="02000500000000020004" pitchFamily="2" charset="0"/>
              </a:rPr>
              <a:t>C.FirstName</a:t>
            </a:r>
            <a:r>
              <a:rPr lang="en-US" dirty="0">
                <a:cs typeface="Khmer OS System" panose="02000500000000020004" pitchFamily="2" charset="0"/>
              </a:rPr>
              <a:t>, </a:t>
            </a:r>
            <a:r>
              <a:rPr lang="en-US" dirty="0" err="1">
                <a:cs typeface="Khmer OS System" panose="02000500000000020004" pitchFamily="2" charset="0"/>
              </a:rPr>
              <a:t>C.LastName</a:t>
            </a:r>
            <a:endParaRPr lang="en-US" dirty="0"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cs typeface="Khmer OS System" panose="02000500000000020004" pitchFamily="2" charset="0"/>
              </a:rPr>
              <a:t>	</a:t>
            </a:r>
            <a:r>
              <a:rPr lang="en-US" dirty="0">
                <a:cs typeface="Khmer OS System" panose="02000500000000020004" pitchFamily="2" charset="0"/>
              </a:rPr>
              <a:t>ORDER BY COUNT(</a:t>
            </a:r>
            <a:r>
              <a:rPr lang="en-US" dirty="0" err="1">
                <a:cs typeface="Khmer OS System" panose="02000500000000020004" pitchFamily="2" charset="0"/>
              </a:rPr>
              <a:t>T.ProductID</a:t>
            </a:r>
            <a:r>
              <a:rPr lang="en-US" dirty="0">
                <a:cs typeface="Khmer OS System" panose="02000500000000020004" pitchFamily="2" charset="0"/>
              </a:rPr>
              <a:t>)</a:t>
            </a:r>
            <a:endParaRPr lang="km-KH" dirty="0"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F7C0D-9324-413D-98EE-684BDC064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828" y="4143714"/>
            <a:ext cx="6047619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963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254</TotalTime>
  <Words>223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Khmer OS System</vt:lpstr>
      <vt:lpstr>Vapor Trail</vt:lpstr>
      <vt:lpstr>Chapter 7  Aggregate functions,  Group by &amp;  having clause</vt:lpstr>
      <vt:lpstr>7.1 Aggregate functions</vt:lpstr>
      <vt:lpstr>Example: Using the AVG (),  SUM (), MAX () ,and MIN () Functions </vt:lpstr>
      <vt:lpstr>Cont’d</vt:lpstr>
      <vt:lpstr>Example: Using the COUNT () Function </vt:lpstr>
      <vt:lpstr>7.2 Group by</vt:lpstr>
      <vt:lpstr>Example:</vt:lpstr>
      <vt:lpstr>Example: Using the GROUP BY Clause with the ORDER BY Clause </vt:lpstr>
      <vt:lpstr>Example: GROUP BY With JOIN</vt:lpstr>
      <vt:lpstr>7.3 Having clause</vt:lpstr>
      <vt:lpstr>Example</vt:lpstr>
      <vt:lpstr>Example: Using the HAVING Clause with the WHERE Clause</vt:lpstr>
      <vt:lpstr>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 Aggregate functions,  Grouping data &amp;  having clause</dc:title>
  <dc:creator>Var Sovanndara</dc:creator>
  <cp:lastModifiedBy>Var Sovanndara</cp:lastModifiedBy>
  <cp:revision>14</cp:revision>
  <dcterms:created xsi:type="dcterms:W3CDTF">2019-10-04T06:46:47Z</dcterms:created>
  <dcterms:modified xsi:type="dcterms:W3CDTF">2019-10-28T02:32:01Z</dcterms:modified>
</cp:coreProperties>
</file>