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2B10-C65E-406D-A2DA-E096C04FD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50367"/>
            <a:ext cx="9448800" cy="1825096"/>
          </a:xfrm>
        </p:spPr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98B3E-8B13-47D4-BA53-AB7A4550C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165710"/>
          </a:xfrm>
        </p:spPr>
        <p:txBody>
          <a:bodyPr>
            <a:normAutofit lnSpcReduction="10000"/>
          </a:bodyPr>
          <a:lstStyle/>
          <a:p>
            <a:r>
              <a:rPr lang="en-US" sz="4400" dirty="0"/>
              <a:t>ADVANCE DATA MANIPULATION LANGUAGE</a:t>
            </a:r>
          </a:p>
        </p:txBody>
      </p:sp>
    </p:spTree>
    <p:extLst>
      <p:ext uri="{BB962C8B-B14F-4D97-AF65-F5344CB8AC3E}">
        <p14:creationId xmlns:p14="http://schemas.microsoft.com/office/powerpoint/2010/main" val="357361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816F-2A2F-4620-A277-6F64A1C1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839D-5E7B-44D7-9DC1-516B0C378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5830"/>
            <a:ext cx="10820400" cy="55721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Student_Name</a:t>
            </a:r>
            <a:r>
              <a:rPr lang="en-US" dirty="0"/>
              <a:t> from </a:t>
            </a:r>
            <a:r>
              <a:rPr lang="en-US" dirty="0" err="1"/>
              <a:t>Art_Student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EXCEPT 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Student_Name</a:t>
            </a:r>
            <a:r>
              <a:rPr lang="en-US" dirty="0"/>
              <a:t> from </a:t>
            </a:r>
            <a:r>
              <a:rPr lang="en-US" dirty="0" err="1"/>
              <a:t>Dance_Student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92743-B9BB-4A33-9BF8-745B61E27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01" y="3069929"/>
            <a:ext cx="4369672" cy="14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3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43D0-4812-43CF-8EE6-707FBDB6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1338"/>
            <a:ext cx="8610600" cy="1293028"/>
          </a:xfrm>
        </p:spPr>
        <p:txBody>
          <a:bodyPr/>
          <a:lstStyle/>
          <a:p>
            <a:r>
              <a:rPr lang="en-US" dirty="0"/>
              <a:t>9.5 minus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01B061-78A3-447F-BC83-A82A70D2E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086" y="1304366"/>
            <a:ext cx="4276725" cy="24860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EB04D3-12DB-47DE-9D07-22E1D439D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86" y="4002275"/>
            <a:ext cx="7275482" cy="2486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5E6A92-4827-4C3D-8326-E709867A0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680" y="1844098"/>
            <a:ext cx="3925775" cy="14065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AF74AA-CB49-4405-B0C7-A0EFE66CF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7894" y="4558983"/>
            <a:ext cx="3921129" cy="116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0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0BC3-6BDB-4F87-8A62-BB428623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9.4 cross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6419-2388-4943-8C96-B015FE29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441259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CROSS JOIN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បានចូលរួមគ្រប់ជួរពីតារាងទីមួយ (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T1)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ជាមួយជួរទាំងអស់ពីតារាងទីពីរ (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T2)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19ECA-6950-4092-AEF9-DCC84FD2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511" y="2037793"/>
            <a:ext cx="6007698" cy="469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8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D6D1-FD91-44EB-A769-1603259C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1D52B-49A7-496E-8227-9B91BFFD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4735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Table: foods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Table: companies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33AF9-AF7E-40B7-8E1E-0BCE05D01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16" y="1747961"/>
            <a:ext cx="4547023" cy="1995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F9FBCD-C114-4110-AEE8-6F50CCEA7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16" y="4317353"/>
            <a:ext cx="4555071" cy="1995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E0C0F-E9D0-4112-81F1-F91440313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903" y="3348199"/>
            <a:ext cx="6248062" cy="118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6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E86F-703E-4A00-9E88-A1B948E6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9.5 Natural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F5198-BC55-416A-907C-3DD991B85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8" y="1293028"/>
            <a:ext cx="11169129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ធ្វើការតែនៅពេល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Table 2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មានជួរឈរមានឈ្មោះនិងប្រភេទដូចគ្នាតែមួយដែលជាកូនសោចូលរួម។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Natural Join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គឺជិតដូចគ្នានឹង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INNER JOIN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លើកលែងតែជួរឈរដដែលៗត្រូវបានជៀសវាង។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នៅពេលប្រើពាក្យ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NATURAL JOIN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ពាក្យគន្លឹះ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ON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និង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USING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មិនគួរត្រូវបានអនុញ្ញាត។</a:t>
            </a:r>
            <a:r>
              <a:rPr lang="en-US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>
                <a:latin typeface="Khmer OS System" panose="02000500000000020004" pitchFamily="2" charset="0"/>
                <a:cs typeface="Khmer OS System" panose="02000500000000020004" pitchFamily="2" charset="0"/>
              </a:rPr>
              <a:t>មិន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មែនគ្រប់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RDBMS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បានអនុវត្ត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NATURAL JOIN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ទេ។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4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9192-3A28-4125-9D96-5AD1BBC7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C308C-BE4E-48B5-BEC2-A80ED43C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Table: Foods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Table: Companies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EE7BF-56BE-4972-AB74-1BF751711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16" y="1758719"/>
            <a:ext cx="4547023" cy="1995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C7F5EE-3934-4847-AB0E-5F3597DBF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16" y="4790533"/>
            <a:ext cx="4555071" cy="1995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4ECAA3-6378-497B-A3FF-36A4614D9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855" y="1747961"/>
            <a:ext cx="6547276" cy="836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DB1FB7-179F-4B75-B3DC-9DF502E8F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903" y="3877319"/>
            <a:ext cx="6657837" cy="149831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A1FEEEF-7BF3-4C66-A4DA-6B0F7AA892D7}"/>
              </a:ext>
            </a:extLst>
          </p:cNvPr>
          <p:cNvSpPr/>
          <p:nvPr/>
        </p:nvSpPr>
        <p:spPr>
          <a:xfrm>
            <a:off x="8426247" y="2745811"/>
            <a:ext cx="728511" cy="997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77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E97F-E894-4CF9-93E5-4329E690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9.6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6C6A7-A4DF-47BE-8447-826F8F2D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Subquery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ឬ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Inner Query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ឬ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Nested Query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គឺជា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query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មួយនៅក្នុង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query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មួយផ្សេងទៀតនិងបង្កប់ក្នុងឃ្លា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WHERE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Subquery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ត្រូវបានប្រើដើម្បីបញ្ជូនទិន្នន័យដែលនឹងត្រូវបានប្រើនៅក្នុងសំណួរចម្បងដែលជាលក្ខខណ្ឌដើម្បីរឹតបន្តឹងទិន្នន័យដែលត្រូវទាញយកមកវិញ។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Subqueries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អាចត្រូវបានប្រើជាមួយ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SELECT, INSERT, UPDATE,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និង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DELETE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រួមជាមួយប្រតិបត្តិករដូចជា =, &lt;,&gt;,&gt; =, &lt;=,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IN, BETWEEN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ល។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>
                <a:cs typeface="Khmer OS System" panose="02000500000000020004" pitchFamily="2" charset="0"/>
              </a:rPr>
              <a:t>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AA967-4EF1-448F-87A8-DE227A75F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79" y="4638002"/>
            <a:ext cx="6309468" cy="221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2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D219-C7C2-454B-8930-5303BD45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67" y="0"/>
            <a:ext cx="9161033" cy="1161826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subqueryies</a:t>
            </a:r>
            <a:r>
              <a:rPr lang="en-US" dirty="0"/>
              <a:t> with </a:t>
            </a:r>
            <a:r>
              <a:rPr lang="en-US" dirty="0" err="1"/>
              <a:t>selete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416CA-3510-48C7-A4DD-648BB52A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Table: Student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Table: Marks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D6E47-F6F5-4901-AB9E-AE6096845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64" y="1663233"/>
            <a:ext cx="2801993" cy="2144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3BA8B3-DB4A-4625-848B-4C945C1DC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64" y="4247252"/>
            <a:ext cx="2778294" cy="1863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3B541F-8FEE-4873-9C49-DD91E1121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226" y="1663232"/>
            <a:ext cx="7169500" cy="2144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89F3E5-5216-4AA9-BD73-003DF8604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962" y="5194768"/>
            <a:ext cx="4043212" cy="1286476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54D10A6F-573D-4A53-A2E7-D71F6CDF56B6}"/>
              </a:ext>
            </a:extLst>
          </p:cNvPr>
          <p:cNvSpPr/>
          <p:nvPr/>
        </p:nvSpPr>
        <p:spPr>
          <a:xfrm>
            <a:off x="6925683" y="3939407"/>
            <a:ext cx="701489" cy="1119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3913-6257-4B78-8DF0-9B2049CA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Example: subqueries with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C3E19-9819-4E0E-AC27-D17E1BEC4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49256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Table: Customers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Table: </a:t>
            </a:r>
            <a:r>
              <a:rPr lang="en-US" dirty="0" err="1"/>
              <a:t>customer_BKP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FCB4D-532D-48EE-8EE9-CD051FA66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26" y="1771857"/>
            <a:ext cx="5816228" cy="2024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E808CA-6B2A-44FE-9E13-273E3745A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26" y="4802532"/>
            <a:ext cx="5848740" cy="500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A65F5-72D9-4EB8-A125-B3A3B3957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0" y="1774356"/>
            <a:ext cx="4636124" cy="16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1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9FDD-AAB7-4C6C-B260-89299054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097280"/>
          </a:xfrm>
        </p:spPr>
        <p:txBody>
          <a:bodyPr/>
          <a:lstStyle/>
          <a:p>
            <a:r>
              <a:rPr lang="en-US" dirty="0"/>
              <a:t>Example: subqueries with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B0219-28F7-40D0-81DB-C3EA248B3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0918"/>
            <a:ext cx="10820400" cy="5567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Table: Customers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UPDATE CUSTOMERS</a:t>
            </a:r>
          </a:p>
          <a:p>
            <a:pPr marL="0" indent="0">
              <a:buNone/>
            </a:pPr>
            <a:r>
              <a:rPr lang="en-US" dirty="0"/>
              <a:t>SET SALARY = SALARY * 0.25 </a:t>
            </a:r>
          </a:p>
          <a:p>
            <a:pPr marL="0" indent="0">
              <a:buNone/>
            </a:pPr>
            <a:r>
              <a:rPr lang="en-US" dirty="0"/>
              <a:t>WHERE AGE IN </a:t>
            </a:r>
          </a:p>
          <a:p>
            <a:pPr marL="0" indent="0">
              <a:buNone/>
            </a:pPr>
            <a:r>
              <a:rPr lang="en-US" dirty="0"/>
              <a:t>(SELECT AGE FROM CUSTOMER_BKP</a:t>
            </a:r>
          </a:p>
          <a:p>
            <a:pPr marL="0" indent="0">
              <a:buNone/>
            </a:pPr>
            <a:r>
              <a:rPr lang="en-US" dirty="0"/>
              <a:t>WHERE AGE &gt;= 27 );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560E3-AA34-4723-8014-3BB2919BA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26" y="1771857"/>
            <a:ext cx="6531662" cy="227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7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707A-2DBA-4542-852C-330FACFD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9.1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7C05-F9E1-4EC6-A5D3-937EF9A07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48429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ពាក្យបញ្ជា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UNION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រួមបញ្ចូលគ្នានូវសំណុំលទ្ធផលនៃ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SELECT Statement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ពីរឬច្រើន (មានតែតម្លៃខុសគ្នាប៉ុណ្ណោះ)។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7ECE8-504D-48BC-BE67-74CAFB07A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2547937"/>
            <a:ext cx="2686050" cy="1762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154A3D-BC2D-4FD6-AC12-062214499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094" y="4682780"/>
            <a:ext cx="4323341" cy="20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07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7154-465E-48E8-95EB-927AD71E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118795"/>
          </a:xfrm>
        </p:spPr>
        <p:txBody>
          <a:bodyPr/>
          <a:lstStyle/>
          <a:p>
            <a:r>
              <a:rPr lang="en-US" dirty="0"/>
              <a:t>Example: subqueries with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6416-036F-4FE6-9425-199AAECEB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58646"/>
            <a:ext cx="10820400" cy="55993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Table: Customers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DELETE FROM CUSTOMERS</a:t>
            </a:r>
          </a:p>
          <a:p>
            <a:pPr marL="0" indent="0">
              <a:buNone/>
            </a:pPr>
            <a:r>
              <a:rPr lang="en-US" dirty="0"/>
              <a:t>WHERE AGE IN (SELECT AGE FROM CUSTOMERS_BKP</a:t>
            </a:r>
          </a:p>
          <a:p>
            <a:pPr marL="0" indent="0">
              <a:buNone/>
            </a:pPr>
            <a:r>
              <a:rPr lang="en-US" dirty="0"/>
              <a:t>WHERE AGE &gt;= 27 );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B779B-1D5F-4075-B8EE-10CE82FC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26" y="1771857"/>
            <a:ext cx="6531662" cy="227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45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4B2D-DFFD-4C06-B3B1-CEA0774A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043492"/>
          </a:xfrm>
        </p:spPr>
        <p:txBody>
          <a:bodyPr/>
          <a:lstStyle/>
          <a:p>
            <a:r>
              <a:rPr lang="en-US" dirty="0"/>
              <a:t>9.7 Correlated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E616-4424-42D9-AF94-9EBD9CE8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37130"/>
            <a:ext cx="10820400" cy="5464884"/>
          </a:xfrm>
        </p:spPr>
        <p:txBody>
          <a:bodyPr>
            <a:normAutofit/>
          </a:bodyPr>
          <a:lstStyle/>
          <a:p>
            <a:r>
              <a:rPr lang="en-US" sz="2800" dirty="0"/>
              <a:t>ALL: Used to retrieve records from the main query that match all of the records in the subquery.</a:t>
            </a:r>
          </a:p>
          <a:p>
            <a:r>
              <a:rPr lang="en-US" sz="2800" dirty="0"/>
              <a:t>ANY: Used to retrieve records from the main query that match any of the records in the subquery.</a:t>
            </a:r>
          </a:p>
          <a:p>
            <a:r>
              <a:rPr lang="en-US" sz="2800" dirty="0"/>
              <a:t>EXISTS: Used to check for the existence of a value in the subquery.</a:t>
            </a:r>
          </a:p>
          <a:p>
            <a:r>
              <a:rPr lang="en-US" sz="2800" dirty="0"/>
              <a:t>IN: Used to compare values in a column against column values in another table or query.</a:t>
            </a:r>
          </a:p>
          <a:p>
            <a:r>
              <a:rPr lang="en-US" sz="2800" dirty="0"/>
              <a:t>NOT: Used to match any condition opposite of the one defined.</a:t>
            </a:r>
          </a:p>
          <a:p>
            <a:r>
              <a:rPr lang="en-US" sz="2800" dirty="0"/>
              <a:t>SOME: Used to retrieve records from the main query that match any of the records in the subquery.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63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0C09-2898-4F63-AB17-53D864A9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9.7.1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D012F-63C7-466A-862A-CA5EF820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452017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2400" dirty="0"/>
              <a:t>Syntax: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/>
              <a:t>		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		WHERE </a:t>
            </a:r>
            <a:r>
              <a:rPr lang="en-US" i="1" dirty="0" err="1"/>
              <a:t>column_name</a:t>
            </a:r>
            <a:r>
              <a:rPr lang="en-US" i="1" dirty="0"/>
              <a:t> operator</a:t>
            </a:r>
            <a:r>
              <a:rPr lang="en-US" dirty="0"/>
              <a:t> ALL</a:t>
            </a:r>
            <a:br>
              <a:rPr lang="en-US" dirty="0"/>
            </a:br>
            <a:r>
              <a:rPr lang="en-US" dirty="0"/>
              <a:t>		(SELECT </a:t>
            </a:r>
            <a:r>
              <a:rPr lang="en-US" i="1" dirty="0" err="1"/>
              <a:t>column_name</a:t>
            </a:r>
            <a:r>
              <a:rPr lang="en-US" i="1" dirty="0"/>
              <a:t> </a:t>
            </a: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i="1" dirty="0"/>
              <a:t> </a:t>
            </a: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Table: Product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5ADAB-642A-46FD-9931-B14E0512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14569"/>
            <a:ext cx="11388159" cy="28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43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788C-F23C-4E31-A8F3-88BEFED0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876748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C627-A6F5-42EC-995F-FD7E79AD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76748"/>
            <a:ext cx="11395038" cy="598125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Suppose you want to query the Products table to retrieve product 	information on products that have less than 20 items in stock. Look at the 	following script: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SELECT </a:t>
            </a:r>
            <a:r>
              <a:rPr lang="en-US" i="1" dirty="0" err="1"/>
              <a:t>ProductID</a:t>
            </a:r>
            <a:r>
              <a:rPr lang="en-US" i="1" dirty="0"/>
              <a:t>, ProductName, </a:t>
            </a:r>
            <a:r>
              <a:rPr lang="en-US" i="1" dirty="0" err="1"/>
              <a:t>InStock</a:t>
            </a:r>
            <a:r>
              <a:rPr lang="en-US" i="1" dirty="0"/>
              <a:t>, </a:t>
            </a:r>
            <a:r>
              <a:rPr lang="en-US" i="1" dirty="0" err="1"/>
              <a:t>OnOrder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i="1" dirty="0"/>
              <a:t>	FROM Products</a:t>
            </a:r>
          </a:p>
          <a:p>
            <a:pPr marL="0" indent="0">
              <a:buNone/>
            </a:pPr>
            <a:r>
              <a:rPr lang="en-US" i="1" dirty="0"/>
              <a:t>	WHERE </a:t>
            </a:r>
            <a:r>
              <a:rPr lang="en-US" i="1" dirty="0" err="1"/>
              <a:t>InStock</a:t>
            </a:r>
            <a:r>
              <a:rPr lang="en-US" i="1" dirty="0"/>
              <a:t> &lt; ALL (SELECT </a:t>
            </a:r>
            <a:r>
              <a:rPr lang="en-US" i="1" dirty="0" err="1"/>
              <a:t>InStock</a:t>
            </a:r>
            <a:r>
              <a:rPr lang="en-US" i="1" dirty="0"/>
              <a:t> FROM Products WHERE </a:t>
            </a:r>
            <a:r>
              <a:rPr lang="en-US" i="1" dirty="0" err="1"/>
              <a:t>InStock</a:t>
            </a:r>
            <a:r>
              <a:rPr lang="en-US" i="1" dirty="0"/>
              <a:t> = 20)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Result: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D0517-DE02-421B-BA97-1DFCBB867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94" y="4214308"/>
            <a:ext cx="7791873" cy="255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60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928A-6DDA-43D6-9844-102B2CF9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889326"/>
          </a:xfrm>
        </p:spPr>
        <p:txBody>
          <a:bodyPr/>
          <a:lstStyle/>
          <a:p>
            <a:r>
              <a:rPr lang="en-US" dirty="0"/>
              <a:t>9.7.2 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FF92-DF53-43E9-9D6C-5DB80874D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82127"/>
            <a:ext cx="11865684" cy="58306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Suppose you want to query the Products table in and the Transactions table to 	display product information on products that have a </a:t>
            </a:r>
            <a:r>
              <a:rPr lang="en-US" dirty="0" err="1"/>
              <a:t>productID</a:t>
            </a:r>
            <a:r>
              <a:rPr lang="en-US" dirty="0"/>
              <a:t> greater than 	any </a:t>
            </a:r>
            <a:r>
              <a:rPr lang="en-US" dirty="0" err="1"/>
              <a:t>productID</a:t>
            </a:r>
            <a:r>
              <a:rPr lang="en-US" dirty="0"/>
              <a:t> sold on February 6, 2007. Look at the following script: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SELECT *</a:t>
            </a:r>
          </a:p>
          <a:p>
            <a:pPr marL="0" indent="0">
              <a:buNone/>
            </a:pPr>
            <a:r>
              <a:rPr lang="en-US" i="1" dirty="0"/>
              <a:t>	FROM Products</a:t>
            </a:r>
          </a:p>
          <a:p>
            <a:pPr marL="0" indent="0">
              <a:buNone/>
            </a:pPr>
            <a:r>
              <a:rPr lang="en-US" i="1" dirty="0"/>
              <a:t>	WHERE </a:t>
            </a:r>
            <a:r>
              <a:rPr lang="en-US" i="1" dirty="0" err="1"/>
              <a:t>ProductID</a:t>
            </a:r>
            <a:r>
              <a:rPr lang="en-US" i="1" dirty="0"/>
              <a:t> &gt; ANY (SELECT </a:t>
            </a:r>
            <a:r>
              <a:rPr lang="en-US" i="1" dirty="0" err="1"/>
              <a:t>ProductID</a:t>
            </a:r>
            <a:r>
              <a:rPr lang="en-US" i="1" dirty="0"/>
              <a:t> FROM Transactions</a:t>
            </a:r>
          </a:p>
          <a:p>
            <a:pPr marL="0" indent="0">
              <a:buNone/>
            </a:pPr>
            <a:r>
              <a:rPr lang="en-US" i="1" dirty="0"/>
              <a:t>	WHERE </a:t>
            </a:r>
            <a:r>
              <a:rPr lang="en-US" i="1" dirty="0" err="1"/>
              <a:t>DateSold</a:t>
            </a:r>
            <a:r>
              <a:rPr lang="en-US" i="1" dirty="0"/>
              <a:t> = #2/6/07#)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Result: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88A6D-34AC-4463-B4FF-B130629F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97" y="4048122"/>
            <a:ext cx="9445565" cy="241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92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1AF1-B140-495F-A692-F8BAF5BB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957431"/>
          </a:xfrm>
        </p:spPr>
        <p:txBody>
          <a:bodyPr/>
          <a:lstStyle/>
          <a:p>
            <a:r>
              <a:rPr lang="en-US" dirty="0"/>
              <a:t>9.7.3 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C372-D20B-465F-911B-CBFA5E278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57432"/>
            <a:ext cx="10820400" cy="57768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Suppose you want to query the Customers table and the Transactions 	table to retrieve </a:t>
            </a:r>
            <a:r>
              <a:rPr lang="en-US" dirty="0" err="1"/>
              <a:t>productIDs</a:t>
            </a:r>
            <a:r>
              <a:rPr lang="en-US" dirty="0"/>
              <a:t> and dates for products purchased by 	customers who live in Florida. Look at the following script: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SELECT </a:t>
            </a:r>
            <a:r>
              <a:rPr lang="en-US" i="1" dirty="0" err="1"/>
              <a:t>ProductID</a:t>
            </a:r>
            <a:r>
              <a:rPr lang="en-US" i="1" dirty="0"/>
              <a:t>, </a:t>
            </a:r>
            <a:r>
              <a:rPr lang="en-US" i="1" dirty="0" err="1"/>
              <a:t>DateSold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i="1" dirty="0"/>
              <a:t>	FROM Transactions</a:t>
            </a:r>
          </a:p>
          <a:p>
            <a:pPr marL="0" indent="0">
              <a:buNone/>
            </a:pPr>
            <a:r>
              <a:rPr lang="en-US" i="1" dirty="0"/>
              <a:t>	WHERE EXISTS (SELECT </a:t>
            </a:r>
            <a:r>
              <a:rPr lang="en-US" i="1" dirty="0" err="1"/>
              <a:t>CustomerID</a:t>
            </a:r>
            <a:r>
              <a:rPr lang="en-US" i="1" dirty="0"/>
              <a:t> FROM Customers</a:t>
            </a:r>
          </a:p>
          <a:p>
            <a:pPr marL="0" indent="0">
              <a:buNone/>
            </a:pPr>
            <a:r>
              <a:rPr lang="en-US" i="1" dirty="0"/>
              <a:t>	WHERE </a:t>
            </a:r>
            <a:r>
              <a:rPr lang="en-US" i="1" dirty="0" err="1"/>
              <a:t>Customers.CustomerID</a:t>
            </a:r>
            <a:r>
              <a:rPr lang="en-US" i="1" dirty="0"/>
              <a:t> = </a:t>
            </a:r>
            <a:r>
              <a:rPr lang="en-US" i="1" dirty="0" err="1"/>
              <a:t>Transactions.CustomerID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i="1" dirty="0"/>
              <a:t>	AND State = 'FL’)</a:t>
            </a:r>
          </a:p>
          <a:p>
            <a:pPr marL="0" indent="0">
              <a:buNone/>
            </a:pPr>
            <a:r>
              <a:rPr lang="en-US" i="1" dirty="0"/>
              <a:t>	Result:</a:t>
            </a:r>
          </a:p>
          <a:p>
            <a:pPr marL="0" indent="0">
              <a:buNone/>
            </a:pPr>
            <a:r>
              <a:rPr lang="en-US" i="1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6A1CB-57FF-4F33-AE2D-9BF63538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952" y="4545436"/>
            <a:ext cx="4040116" cy="218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18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7695-D071-4690-B6F2-76FEE45B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/>
          <a:lstStyle/>
          <a:p>
            <a:r>
              <a:rPr lang="en-US" dirty="0"/>
              <a:t>9.7.4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CF7F-FE95-4E08-9123-DD626145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466" y="1285829"/>
            <a:ext cx="10820400" cy="55721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Suppose you want to query the Customers table and the Sales table in 	to retrieve customers who purchased product ID CT200 or </a:t>
            </a:r>
            <a:r>
              <a:rPr lang="en-US" dirty="0" err="1"/>
              <a:t>productID</a:t>
            </a:r>
            <a:r>
              <a:rPr lang="en-US" dirty="0"/>
              <a:t> 	PO200. Look at the following script: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 FROM Customers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CustomerID</a:t>
            </a:r>
            <a:r>
              <a:rPr lang="en-US" dirty="0"/>
              <a:t> IN</a:t>
            </a:r>
          </a:p>
          <a:p>
            <a:pPr marL="0" indent="0">
              <a:buNone/>
            </a:pPr>
            <a:r>
              <a:rPr lang="en-US" dirty="0"/>
              <a:t>	(SELECT </a:t>
            </a:r>
            <a:r>
              <a:rPr lang="en-US" dirty="0" err="1"/>
              <a:t>CustomerID</a:t>
            </a:r>
            <a:r>
              <a:rPr lang="en-US" dirty="0"/>
              <a:t> FROM Sales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ProductID</a:t>
            </a:r>
            <a:r>
              <a:rPr lang="en-US" dirty="0"/>
              <a:t> = 'CT200' OR </a:t>
            </a:r>
            <a:r>
              <a:rPr lang="en-US" dirty="0" err="1"/>
              <a:t>ProductID</a:t>
            </a:r>
            <a:r>
              <a:rPr lang="en-US" dirty="0"/>
              <a:t> = 'PO200’)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Result: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4F0A6-B19A-4892-A957-4831C5B77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53" y="5320898"/>
            <a:ext cx="5774518" cy="153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50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960F-DB9C-4E78-A147-46062857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/>
          <a:lstStyle/>
          <a:p>
            <a:r>
              <a:rPr lang="en-US" dirty="0"/>
              <a:t>9.8 Nested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CB76-F482-4E1D-B4AC-BCF64909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140311"/>
            <a:ext cx="11298219" cy="5540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Suppose you want to query the Customers table and the Sales table to	 	retrieve the </a:t>
            </a:r>
            <a:r>
              <a:rPr lang="en-US" dirty="0" err="1"/>
              <a:t>customerID</a:t>
            </a:r>
            <a:r>
              <a:rPr lang="en-US" dirty="0"/>
              <a:t> and date of each customer’s first purchase.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CustomerID</a:t>
            </a:r>
            <a:r>
              <a:rPr lang="en-US" dirty="0"/>
              <a:t>, (SELECT MIN (</a:t>
            </a:r>
            <a:r>
              <a:rPr lang="en-US" dirty="0" err="1"/>
              <a:t>DateSold</a:t>
            </a:r>
            <a:r>
              <a:rPr lang="en-US" dirty="0"/>
              <a:t>) FROM Sales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Sales.CustomerID</a:t>
            </a:r>
            <a:r>
              <a:rPr lang="en-US" dirty="0"/>
              <a:t> = </a:t>
            </a:r>
            <a:r>
              <a:rPr lang="en-US" dirty="0" err="1"/>
              <a:t>Customers.CustomerID</a:t>
            </a:r>
            <a:r>
              <a:rPr lang="en-US" dirty="0"/>
              <a:t>) AS </a:t>
            </a:r>
            <a:r>
              <a:rPr lang="en-US" dirty="0" err="1"/>
              <a:t>DateOfFirstPurchase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Customers</a:t>
            </a:r>
          </a:p>
          <a:p>
            <a:pPr marL="0" indent="0">
              <a:buNone/>
            </a:pPr>
            <a:r>
              <a:rPr lang="en-US" dirty="0"/>
              <a:t>	ORDER BY </a:t>
            </a:r>
            <a:r>
              <a:rPr lang="en-US" dirty="0" err="1"/>
              <a:t>CustomerID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Result: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B052E-1E69-412F-8E81-2FD5DF155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35" y="4822326"/>
            <a:ext cx="4532500" cy="200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5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6435-EAC3-43B9-BA66-429A2FB0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E77DC-7B94-4AF2-959B-AE508C3C0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5830"/>
            <a:ext cx="10820400" cy="55721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Table: </a:t>
            </a:r>
            <a:r>
              <a:rPr lang="en-US" dirty="0" err="1"/>
              <a:t>Art_Student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Table: </a:t>
            </a:r>
            <a:r>
              <a:rPr lang="en-US" dirty="0" err="1"/>
              <a:t>Dance_Student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69BD8-FEB3-4ADA-B5F3-F11395D59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41" y="1763646"/>
            <a:ext cx="9736072" cy="1485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18834-1F96-4E5E-8A29-60A325CCF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41" y="4291693"/>
            <a:ext cx="9736072" cy="148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1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DFF2-AC03-4FD0-A87C-CD040EA7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3A807-14C0-4653-BD3C-8DFFE6ACE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4842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Student_Name</a:t>
            </a:r>
            <a:r>
              <a:rPr lang="en-US" dirty="0"/>
              <a:t> from </a:t>
            </a:r>
            <a:r>
              <a:rPr lang="en-US" dirty="0" err="1"/>
              <a:t>Art_Student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UNION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Student_Name</a:t>
            </a:r>
            <a:r>
              <a:rPr lang="en-US" dirty="0"/>
              <a:t> from </a:t>
            </a:r>
            <a:r>
              <a:rPr lang="en-US" dirty="0" err="1"/>
              <a:t>Dance_Student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Result: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5A3D1-4BF5-402E-A7A9-AF7B154B5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62" y="4418704"/>
            <a:ext cx="2340676" cy="191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5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DC94-572C-4425-8ED5-C57E8351F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9.2 union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209C1-76F9-4FA0-A975-97A7B056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បើក្រឡេកមើល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Union vs Union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​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All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អ្វីដែលយើងរកឃើញថាពួកគេមានលក្ខណៈប្រហាក់ប្រហែលគ្នាប៉ុន្តែពួកគេមានភាពខុសគ្នាសំខាន់ៗ។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endParaRPr lang="km-KH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8039D0-C1B5-43B0-B2BA-B5C768C1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198" y="2557462"/>
            <a:ext cx="2714625" cy="174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26E421-5B7E-47EE-94B8-A9E77CCE8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902" y="4362150"/>
            <a:ext cx="4827215" cy="243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3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9CE8-3929-4738-9509-6BFC5D9C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1347-960C-473D-B7FD-28783831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5830"/>
            <a:ext cx="10820400" cy="493285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	</a:t>
            </a:r>
            <a:r>
              <a:rPr lang="en-US" dirty="0"/>
              <a:t>Select </a:t>
            </a:r>
            <a:r>
              <a:rPr lang="en-US" dirty="0" err="1"/>
              <a:t>Student_Name</a:t>
            </a:r>
            <a:r>
              <a:rPr lang="en-US" dirty="0"/>
              <a:t> from </a:t>
            </a:r>
            <a:r>
              <a:rPr lang="en-US" dirty="0" err="1"/>
              <a:t>Art_Student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UNION ALL</a:t>
            </a:r>
          </a:p>
          <a:p>
            <a:pPr marL="0" indent="0">
              <a:buNone/>
            </a:pPr>
            <a:r>
              <a:rPr lang="en-US" dirty="0"/>
              <a:t>		Select </a:t>
            </a:r>
            <a:r>
              <a:rPr lang="en-US" dirty="0" err="1"/>
              <a:t>Student_Name</a:t>
            </a:r>
            <a:r>
              <a:rPr lang="en-US" dirty="0"/>
              <a:t> from </a:t>
            </a:r>
            <a:r>
              <a:rPr lang="en-US" dirty="0" err="1"/>
              <a:t>Dance_Student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CAA76-CD9C-492B-892A-6E7E72F8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16" y="3429000"/>
            <a:ext cx="2215113" cy="24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3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D6C0-2EE3-4CA5-A696-074BC3EE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/>
          <a:lstStyle/>
          <a:p>
            <a:r>
              <a:rPr lang="en-US" dirty="0"/>
              <a:t>9.3 intersect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A5DF4-DF49-4672-B472-5F3A436B2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5830"/>
            <a:ext cx="10820400" cy="557217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INTERSECT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ត្រូវបានប្រើដើម្បីត្រឡប់លទ្ធផលនៃ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SELECT Statement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ចំនួន ២ រឺច្រើន។ ទោះយ៉ាងណាក៏ដោយវាត្រឡប់មកវិញតែជួរដេកទាំងឡាយណាដែល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ទាំងមានដូចគ្នា។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609E0-DD3D-4061-8125-3F92470D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383" y="3200377"/>
            <a:ext cx="2714625" cy="1743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EBF3F3-53A6-4E89-9B81-E55F816D3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217" y="5397369"/>
            <a:ext cx="4110671" cy="129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9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5804-5727-4006-96D7-6289CF47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6839-8E37-4926-8E74-097F82B1C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Student_Name</a:t>
            </a:r>
            <a:r>
              <a:rPr lang="en-US" dirty="0"/>
              <a:t> from </a:t>
            </a:r>
            <a:r>
              <a:rPr lang="en-US" dirty="0" err="1"/>
              <a:t>Art_Student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INTERSECT 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Student_Name</a:t>
            </a:r>
            <a:r>
              <a:rPr lang="en-US" dirty="0"/>
              <a:t> from </a:t>
            </a:r>
            <a:r>
              <a:rPr lang="en-US" dirty="0" err="1"/>
              <a:t>Dance_Student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ACBE8-F4BC-43A1-8B57-862A9664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65" y="3429000"/>
            <a:ext cx="3861032" cy="179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2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C447-3EAD-4A8E-BDD5-B33B5C19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9.4 Except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3A2AB-30D5-4F84-9E29-4BE966B0F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0396" y="1826709"/>
            <a:ext cx="2686050" cy="17716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66934-6163-438A-AA26-28505A7A9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61" y="3998875"/>
            <a:ext cx="6273385" cy="20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615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1835</TotalTime>
  <Words>1030</Words>
  <Application>Microsoft Office PowerPoint</Application>
  <PresentationFormat>Widescreen</PresentationFormat>
  <Paragraphs>180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Khmer OS System</vt:lpstr>
      <vt:lpstr>Vapor Trail</vt:lpstr>
      <vt:lpstr>Chapter 9</vt:lpstr>
      <vt:lpstr>9.1 UNION</vt:lpstr>
      <vt:lpstr>Example:</vt:lpstr>
      <vt:lpstr>Cont’d</vt:lpstr>
      <vt:lpstr>9.2 union all</vt:lpstr>
      <vt:lpstr>Example:</vt:lpstr>
      <vt:lpstr>9.3 intersect</vt:lpstr>
      <vt:lpstr>Example:</vt:lpstr>
      <vt:lpstr>9.4 Except</vt:lpstr>
      <vt:lpstr>Example:</vt:lpstr>
      <vt:lpstr>9.5 minus</vt:lpstr>
      <vt:lpstr>9.4 cross join</vt:lpstr>
      <vt:lpstr>Example:</vt:lpstr>
      <vt:lpstr>9.5 Natural Join</vt:lpstr>
      <vt:lpstr>Example:</vt:lpstr>
      <vt:lpstr>9.6 subqueries</vt:lpstr>
      <vt:lpstr>Example: subqueryies with selete</vt:lpstr>
      <vt:lpstr>Example: subqueries with insert</vt:lpstr>
      <vt:lpstr>Example: subqueries with update</vt:lpstr>
      <vt:lpstr>Example: subqueries with delete</vt:lpstr>
      <vt:lpstr>9.7 Correlated Subqueries</vt:lpstr>
      <vt:lpstr>9.7.1 All</vt:lpstr>
      <vt:lpstr>Example:</vt:lpstr>
      <vt:lpstr>9.7.2 Any</vt:lpstr>
      <vt:lpstr>9.7.3 exists</vt:lpstr>
      <vt:lpstr>9.7.4 IN</vt:lpstr>
      <vt:lpstr>9.8 Nested Subqueries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 Sovanndara</dc:creator>
  <cp:lastModifiedBy>Var Sovanndara</cp:lastModifiedBy>
  <cp:revision>34</cp:revision>
  <dcterms:created xsi:type="dcterms:W3CDTF">2019-08-07T02:58:47Z</dcterms:created>
  <dcterms:modified xsi:type="dcterms:W3CDTF">2020-02-15T09:33:02Z</dcterms:modified>
</cp:coreProperties>
</file>