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3"/>
  </p:notesMasterIdLst>
  <p:handoutMasterIdLst>
    <p:handoutMasterId r:id="rId184"/>
  </p:handoutMasterIdLst>
  <p:sldIdLst>
    <p:sldId id="505" r:id="rId5"/>
    <p:sldId id="506" r:id="rId6"/>
    <p:sldId id="508" r:id="rId7"/>
    <p:sldId id="507" r:id="rId8"/>
    <p:sldId id="512" r:id="rId9"/>
    <p:sldId id="511" r:id="rId10"/>
    <p:sldId id="510" r:id="rId11"/>
    <p:sldId id="509" r:id="rId12"/>
    <p:sldId id="513" r:id="rId13"/>
    <p:sldId id="514" r:id="rId14"/>
    <p:sldId id="516" r:id="rId15"/>
    <p:sldId id="515" r:id="rId16"/>
    <p:sldId id="517" r:id="rId17"/>
    <p:sldId id="258" r:id="rId18"/>
    <p:sldId id="259" r:id="rId19"/>
    <p:sldId id="260" r:id="rId20"/>
    <p:sldId id="274" r:id="rId21"/>
    <p:sldId id="518" r:id="rId22"/>
    <p:sldId id="520" r:id="rId23"/>
    <p:sldId id="519" r:id="rId24"/>
    <p:sldId id="277" r:id="rId25"/>
    <p:sldId id="525" r:id="rId26"/>
    <p:sldId id="523" r:id="rId27"/>
    <p:sldId id="417" r:id="rId28"/>
    <p:sldId id="418" r:id="rId29"/>
    <p:sldId id="419" r:id="rId30"/>
    <p:sldId id="299" r:id="rId31"/>
    <p:sldId id="530" r:id="rId32"/>
    <p:sldId id="531" r:id="rId33"/>
    <p:sldId id="300" r:id="rId34"/>
    <p:sldId id="422" r:id="rId35"/>
    <p:sldId id="423" r:id="rId36"/>
    <p:sldId id="424" r:id="rId37"/>
    <p:sldId id="421" r:id="rId38"/>
    <p:sldId id="302" r:id="rId39"/>
    <p:sldId id="425" r:id="rId40"/>
    <p:sldId id="426" r:id="rId41"/>
    <p:sldId id="427" r:id="rId42"/>
    <p:sldId id="303" r:id="rId43"/>
    <p:sldId id="304" r:id="rId44"/>
    <p:sldId id="305" r:id="rId45"/>
    <p:sldId id="306" r:id="rId46"/>
    <p:sldId id="428" r:id="rId47"/>
    <p:sldId id="307" r:id="rId48"/>
    <p:sldId id="308" r:id="rId49"/>
    <p:sldId id="309" r:id="rId50"/>
    <p:sldId id="429" r:id="rId51"/>
    <p:sldId id="430" r:id="rId52"/>
    <p:sldId id="310" r:id="rId53"/>
    <p:sldId id="311" r:id="rId54"/>
    <p:sldId id="435" r:id="rId55"/>
    <p:sldId id="434" r:id="rId56"/>
    <p:sldId id="436" r:id="rId57"/>
    <p:sldId id="432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8" r:id="rId70"/>
    <p:sldId id="449" r:id="rId71"/>
    <p:sldId id="451" r:id="rId72"/>
    <p:sldId id="452" r:id="rId73"/>
    <p:sldId id="465" r:id="rId74"/>
    <p:sldId id="453" r:id="rId75"/>
    <p:sldId id="454" r:id="rId76"/>
    <p:sldId id="455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64" r:id="rId86"/>
    <p:sldId id="466" r:id="rId87"/>
    <p:sldId id="467" r:id="rId88"/>
    <p:sldId id="468" r:id="rId89"/>
    <p:sldId id="469" r:id="rId90"/>
    <p:sldId id="327" r:id="rId91"/>
    <p:sldId id="470" r:id="rId92"/>
    <p:sldId id="328" r:id="rId93"/>
    <p:sldId id="329" r:id="rId94"/>
    <p:sldId id="331" r:id="rId95"/>
    <p:sldId id="332" r:id="rId96"/>
    <p:sldId id="471" r:id="rId97"/>
    <p:sldId id="472" r:id="rId98"/>
    <p:sldId id="473" r:id="rId99"/>
    <p:sldId id="474" r:id="rId100"/>
    <p:sldId id="475" r:id="rId101"/>
    <p:sldId id="476" r:id="rId102"/>
    <p:sldId id="477" r:id="rId103"/>
    <p:sldId id="478" r:id="rId104"/>
    <p:sldId id="479" r:id="rId105"/>
    <p:sldId id="480" r:id="rId106"/>
    <p:sldId id="481" r:id="rId107"/>
    <p:sldId id="482" r:id="rId108"/>
    <p:sldId id="483" r:id="rId109"/>
    <p:sldId id="484" r:id="rId110"/>
    <p:sldId id="485" r:id="rId111"/>
    <p:sldId id="486" r:id="rId112"/>
    <p:sldId id="487" r:id="rId113"/>
    <p:sldId id="488" r:id="rId114"/>
    <p:sldId id="489" r:id="rId115"/>
    <p:sldId id="490" r:id="rId116"/>
    <p:sldId id="491" r:id="rId117"/>
    <p:sldId id="492" r:id="rId118"/>
    <p:sldId id="494" r:id="rId119"/>
    <p:sldId id="493" r:id="rId120"/>
    <p:sldId id="496" r:id="rId121"/>
    <p:sldId id="497" r:id="rId122"/>
    <p:sldId id="498" r:id="rId123"/>
    <p:sldId id="499" r:id="rId124"/>
    <p:sldId id="501" r:id="rId125"/>
    <p:sldId id="502" r:id="rId126"/>
    <p:sldId id="503" r:id="rId127"/>
    <p:sldId id="343" r:id="rId128"/>
    <p:sldId id="344" r:id="rId129"/>
    <p:sldId id="345" r:id="rId130"/>
    <p:sldId id="346" r:id="rId131"/>
    <p:sldId id="347" r:id="rId132"/>
    <p:sldId id="348" r:id="rId133"/>
    <p:sldId id="355" r:id="rId134"/>
    <p:sldId id="356" r:id="rId135"/>
    <p:sldId id="357" r:id="rId136"/>
    <p:sldId id="358" r:id="rId137"/>
    <p:sldId id="359" r:id="rId138"/>
    <p:sldId id="360" r:id="rId139"/>
    <p:sldId id="361" r:id="rId140"/>
    <p:sldId id="362" r:id="rId141"/>
    <p:sldId id="364" r:id="rId142"/>
    <p:sldId id="363" r:id="rId143"/>
    <p:sldId id="365" r:id="rId144"/>
    <p:sldId id="366" r:id="rId145"/>
    <p:sldId id="367" r:id="rId146"/>
    <p:sldId id="368" r:id="rId147"/>
    <p:sldId id="369" r:id="rId148"/>
    <p:sldId id="370" r:id="rId149"/>
    <p:sldId id="371" r:id="rId150"/>
    <p:sldId id="372" r:id="rId151"/>
    <p:sldId id="373" r:id="rId152"/>
    <p:sldId id="374" r:id="rId153"/>
    <p:sldId id="375" r:id="rId154"/>
    <p:sldId id="376" r:id="rId155"/>
    <p:sldId id="377" r:id="rId156"/>
    <p:sldId id="378" r:id="rId157"/>
    <p:sldId id="379" r:id="rId158"/>
    <p:sldId id="380" r:id="rId159"/>
    <p:sldId id="382" r:id="rId160"/>
    <p:sldId id="383" r:id="rId161"/>
    <p:sldId id="384" r:id="rId162"/>
    <p:sldId id="385" r:id="rId163"/>
    <p:sldId id="386" r:id="rId164"/>
    <p:sldId id="387" r:id="rId165"/>
    <p:sldId id="388" r:id="rId166"/>
    <p:sldId id="389" r:id="rId167"/>
    <p:sldId id="390" r:id="rId168"/>
    <p:sldId id="391" r:id="rId169"/>
    <p:sldId id="392" r:id="rId170"/>
    <p:sldId id="393" r:id="rId171"/>
    <p:sldId id="394" r:id="rId172"/>
    <p:sldId id="395" r:id="rId173"/>
    <p:sldId id="396" r:id="rId174"/>
    <p:sldId id="397" r:id="rId175"/>
    <p:sldId id="398" r:id="rId176"/>
    <p:sldId id="399" r:id="rId177"/>
    <p:sldId id="400" r:id="rId178"/>
    <p:sldId id="401" r:id="rId179"/>
    <p:sldId id="402" r:id="rId180"/>
    <p:sldId id="403" r:id="rId181"/>
    <p:sldId id="404" r:id="rId182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D3943C-AF44-4F0B-B8AA-06AF2D825581}">
          <p14:sldIdLst>
            <p14:sldId id="505"/>
            <p14:sldId id="506"/>
            <p14:sldId id="508"/>
            <p14:sldId id="507"/>
            <p14:sldId id="512"/>
            <p14:sldId id="511"/>
            <p14:sldId id="510"/>
            <p14:sldId id="509"/>
            <p14:sldId id="513"/>
            <p14:sldId id="514"/>
            <p14:sldId id="516"/>
            <p14:sldId id="515"/>
            <p14:sldId id="517"/>
            <p14:sldId id="258"/>
            <p14:sldId id="259"/>
            <p14:sldId id="260"/>
          </p14:sldIdLst>
        </p14:section>
        <p14:section name="Untitled Section" id="{E995A34A-14FA-420B-BD8E-4DFB87C467E6}">
          <p14:sldIdLst/>
        </p14:section>
        <p14:section name="Untitled Section" id="{EE31FACA-1735-4E6C-8223-4E99D63C08C5}">
          <p14:sldIdLst>
            <p14:sldId id="274"/>
            <p14:sldId id="518"/>
            <p14:sldId id="520"/>
            <p14:sldId id="519"/>
            <p14:sldId id="277"/>
            <p14:sldId id="525"/>
            <p14:sldId id="523"/>
            <p14:sldId id="417"/>
            <p14:sldId id="418"/>
            <p14:sldId id="419"/>
            <p14:sldId id="299"/>
            <p14:sldId id="530"/>
            <p14:sldId id="531"/>
            <p14:sldId id="300"/>
            <p14:sldId id="422"/>
            <p14:sldId id="423"/>
            <p14:sldId id="424"/>
            <p14:sldId id="421"/>
            <p14:sldId id="302"/>
            <p14:sldId id="425"/>
            <p14:sldId id="426"/>
            <p14:sldId id="427"/>
            <p14:sldId id="303"/>
            <p14:sldId id="304"/>
            <p14:sldId id="305"/>
            <p14:sldId id="306"/>
            <p14:sldId id="428"/>
            <p14:sldId id="307"/>
            <p14:sldId id="308"/>
            <p14:sldId id="309"/>
            <p14:sldId id="429"/>
            <p14:sldId id="430"/>
            <p14:sldId id="310"/>
            <p14:sldId id="311"/>
            <p14:sldId id="435"/>
            <p14:sldId id="434"/>
            <p14:sldId id="436"/>
            <p14:sldId id="432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1"/>
            <p14:sldId id="452"/>
            <p14:sldId id="465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6"/>
            <p14:sldId id="467"/>
            <p14:sldId id="468"/>
            <p14:sldId id="469"/>
            <p14:sldId id="327"/>
            <p14:sldId id="470"/>
            <p14:sldId id="328"/>
            <p14:sldId id="329"/>
            <p14:sldId id="331"/>
            <p14:sldId id="332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4"/>
            <p14:sldId id="493"/>
            <p14:sldId id="496"/>
            <p14:sldId id="497"/>
            <p14:sldId id="498"/>
            <p14:sldId id="499"/>
            <p14:sldId id="501"/>
            <p14:sldId id="502"/>
            <p14:sldId id="503"/>
            <p14:sldId id="343"/>
            <p14:sldId id="344"/>
            <p14:sldId id="345"/>
            <p14:sldId id="346"/>
            <p14:sldId id="347"/>
            <p14:sldId id="348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A362C-EC66-425D-37B3-BAABB904F355}" v="11" dt="2020-08-28T07:49:47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464" autoAdjust="0"/>
  </p:normalViewPr>
  <p:slideViewPr>
    <p:cSldViewPr>
      <p:cViewPr varScale="1">
        <p:scale>
          <a:sx n="69" d="100"/>
          <a:sy n="69" d="100"/>
        </p:scale>
        <p:origin x="14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0" y="1869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handoutMaster" Target="handoutMasters/handoutMaster1.xml"/><Relationship Id="rId18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0" Type="http://schemas.microsoft.com/office/2015/10/relationships/revisionInfo" Target="revisionInfo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viewProps" Target="viewProps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theme" Target="theme/theme1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na NONG" userId="S::nong.vanna@rupp.edu.kh::35d19437-011a-4cf4-9b70-3eae7cb39063" providerId="AD" clId="Web-{A50A362C-EC66-425D-37B3-BAABB904F355}"/>
    <pc:docChg chg="modSld">
      <pc:chgData name="Vanna NONG" userId="S::nong.vanna@rupp.edu.kh::35d19437-011a-4cf4-9b70-3eae7cb39063" providerId="AD" clId="Web-{A50A362C-EC66-425D-37B3-BAABB904F355}" dt="2020-08-28T07:49:47.357" v="10" actId="20577"/>
      <pc:docMkLst>
        <pc:docMk/>
      </pc:docMkLst>
      <pc:sldChg chg="modSp">
        <pc:chgData name="Vanna NONG" userId="S::nong.vanna@rupp.edu.kh::35d19437-011a-4cf4-9b70-3eae7cb39063" providerId="AD" clId="Web-{A50A362C-EC66-425D-37B3-BAABB904F355}" dt="2020-08-28T07:49:33.044" v="8" actId="20577"/>
        <pc:sldMkLst>
          <pc:docMk/>
          <pc:sldMk cId="3790610389" sldId="329"/>
        </pc:sldMkLst>
        <pc:spChg chg="mod">
          <ac:chgData name="Vanna NONG" userId="S::nong.vanna@rupp.edu.kh::35d19437-011a-4cf4-9b70-3eae7cb39063" providerId="AD" clId="Web-{A50A362C-EC66-425D-37B3-BAABB904F355}" dt="2020-08-28T07:49:33.044" v="8" actId="20577"/>
          <ac:spMkLst>
            <pc:docMk/>
            <pc:sldMk cId="3790610389" sldId="32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315" cy="35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691" y="0"/>
            <a:ext cx="4033314" cy="35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9A06F-5E92-46A4-950D-04C94722801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638"/>
            <a:ext cx="4033315" cy="35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691" y="6699638"/>
            <a:ext cx="4033314" cy="35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4911-30D9-4226-97CB-53AEFF1D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3EFD71-40B2-46CE-8FD1-050F34204D9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7050" y="881063"/>
            <a:ext cx="3175000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1" y="3394383"/>
            <a:ext cx="7447279" cy="2777222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54334D3-ACDA-4DD0-AA25-478AB89E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7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/>
              <a:t>“រ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/>
              <a:t>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/>
              <a:t>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9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/>
              <a:t>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34D3-ACDA-4DD0-AA25-478AB89E068C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5395-5F10-4321-85B6-8D7FFE0C0C45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97A8-A22D-4B54-8DEB-A4201C874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km-KH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អរិយធម៌ខ្មែរ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364163"/>
          </a:xfrm>
        </p:spPr>
        <p:txBody>
          <a:bodyPr>
            <a:normAutofit/>
          </a:bodyPr>
          <a:lstStyle/>
          <a:p>
            <a:r>
              <a:rPr lang="km-KH" sz="24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សញ្ញាណអរិយធម៌ </a:t>
            </a:r>
            <a:endParaRPr lang="en-US" sz="2400" b="1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តើអ្វីទៅដែលហៅថាអរិយធម៌ </a:t>
            </a:r>
            <a:r>
              <a:rPr lang="en-US" sz="24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?</a:t>
            </a:r>
            <a:endParaRPr lang="km-KH" sz="2400" b="1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km-KH" sz="2400" b="1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sz="2400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861059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en-US" b="1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endParaRPr lang="km-KH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b="1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 ជាសញ្ញាណមួយថ្មីក្នុងប្រវត្តិនៃគំនិតរបស់មនស្ស។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 ជាសញ្ញាណស្មុគ្រស្មាញ។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  អរិយធម៌ នីមួយៗមានធាតុផ្សំច្រើនណាស់ ហើយធាតុផ្សំអរិយ </a:t>
            </a: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ធម៌មួយ ទៅអរិយធម៌មួយទៀតមិនដូចគ្នាទេ។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  អរិយធម៌ បានកើតមកព្រមគ្នាជាមួយមនុស្ស  ( ការប្រកបរបររក   </a:t>
            </a: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ស៊ី  ជំនឿ  របៀបរស់នៅ ....)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342900" indent="-342900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សញ្ញាណអរិយធម៌បានកើតឡើងនៅពេលដែលគេទទួលស្គាល់  </a:t>
            </a: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ថា ការសិក្សាអំពីទំនៀមទំលាប់  របៀបរបបរស់នៅ  ជំនឿនៃ  </a:t>
            </a: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ជនជាតិនីមួយៗមានសារៈសំខាន់ជាងការសិក្សាអំពីព្រឹត្តិការណ៍   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ប្រវត្តិនៃជនជាតិនោះ។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 ទាំងឡាយសុទ្ធតែមានការវិវត្តរៀងៗខ្លួនៗ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9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២.និយមន័យរបស់វប្បធម៌</a:t>
            </a:r>
            <a:endParaRPr lang="en-US" sz="2400" b="1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​​​​​​​​​​​​​​​​​​​​	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 មកពីពាក្យថា 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Culture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ភាសាអង់គ្លេស មានន័យច្រើន អាចសំដៅដល់ការបណ្តុះបណ្តាល  ការកែលំអពូជ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និងអាចសំដៅដល់ដំណើរប្រព្រឹត្តទៅនៃជីវិតទាំងពួងដែលក្រុមមនុស្សបានសាងឡើង និងផ្ទេរបន្តជាមរតក តៗគ្នាមក។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ន័យស័ព្ទ</a:t>
            </a:r>
            <a:endParaRPr lang="en-US" sz="24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វប្បធម៌      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&gt; 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វប្ប    +  ធម៌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វប្បៈ  មានន័យថា  សំណាប  ពង្រោះ  លូតលាស់  រីកចំរើន  ​​​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​​​​            ដុះដាល  បណ្តុះបណ្តាល  ផ្សាំ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ធម៌ៈ ធាតុ  វិធី  ធម៌ភាព  សភាវៈទ្រទ្រង់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វប្បធម៌មានន័យច្រើនបែបច្រើនយ៉ាងទៅតាមទស្សនៈនិយមផ្សេងៗគ្នាដូចជា</a:t>
            </a:r>
            <a:endParaRPr lang="en-US" sz="24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5741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ប្រាង្គ៣នៅជួរក្រោយឧទ្ទឹសដល់ទេវៈនិងបុព្វការីភេទស្រីរបស់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ព្រះអង្គ។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ប្រាសាទបាគងកសាងដោយ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ព្រះបាទឥន្រ្ទវរ្ម័នទី១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សង់លើខឿន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ច្រើនជាន់ខ្ពស់ អ្នកស្រាវជ្រាវហៅថាប្រាសាទភ្នំ។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ប្រាសាទលលៃកសាងដោយ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ព្រះបាទ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យសោ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វរ្ម័នទី១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ឧទ្ទិសថ្វាយ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បុព្វការីជនព្រះអង្គ។ប្រាសាទនេះកសាងពីឥដ្ឋមានប្រាង្គ៤បែរមុខ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ទៅទិសខាងកើត។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ផ្តែរ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បន្តក្បូរក្បាច់រចនាពីរចនាបថគូលែន។លើដងធ្នូបានប្តូរមក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ក្បាច់កម្រងមែកឈើផ្តេកមានរូបមនុស្សជិះសេះផុសចេញពីលើ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មែកឈើ។  កណ្តាលដងធ្នូមានក្បាច់រាហូគ្រុឌនិងក្បាលដំរី។ចុង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ដងធ្នូលម្អដោយក្បាចក្បាលនាគ ងឡើងលើ។សសរពេជ្រ មាន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រាង៨ជ្រុង  ជ្រុងនីមួយៗមានក្បាច់សន្លឹកលាតធំ។  សសរបញ្ឆោត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លម្អក្បាច់ភ្ញីវល្លិ៍ ក្បាច់ត្របកឈូក និងក្បាច់ថ្នាំងអំពៅ។លើជញ្ជាំង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មានចម្លាក់ទេវតាឬទ្វារបាលឈរក្នុងស៊ុមអមទា្វរប្រាង្គ។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163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ហោជាង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ដងក្តាររាងដូចជើងឆ្មារ  លើដងក្តាររចនាក្បាច់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ស្រួចៗដូចធ្មេញរណារ  ចុងដងក្តារឆ្លាក់ជហ្វាជារូបក្បាល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មករបែរមុខចេញក្រៅ  លើផ្ទៃហោជាងមានចម្លាក់ទេវរូបធំ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មួយ  អមដោយរូបទេពប្រណម្យពីរទៀត។</a:t>
            </a: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បដិមា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រាងមាំមិនកាច់ចង្កេះដូចសម័យមុន ។សំពត់សារបាប់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ជីបផ្នែកខាងមុខ  នៅត្រង់ពោះជាយសំពត់បត់ទម្លាក់មក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ក្រោមគ្របលើខ្សែក្រវ៉ាត់។ ម្កុដវិញគេរចនាក្បូរក្បាច់ច្រើន។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ដងខ្លួន និងក មានប្រដាប់គ្រឿងអង្ការ   ចិញ្ចើមមានរាងត្រង់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ជាប់គ្នា   ទេវរូបប្រុសមានពុកចង្កា។</a:t>
            </a: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រចនាបថកំពង់បាខែង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គ.ស៨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៨៩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ដល់គ.ស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៩១២ភាគ៤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ចុងស.វទី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៩ និងដើមស.វទី១០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km-KH" sz="2400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ក្នុងរជ្ជកាលព្រះបាទយសោវរ្ម័នទី១ ។ប្រាសាទបាខែង ស្នូល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នៃអតីតរាជធានី សោធបុរៈ ឬភ្នំកណ្តាល។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129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km-KH" sz="2400" dirty="0">
                <a:latin typeface="Khmer OS" pitchFamily="2" charset="0"/>
                <a:cs typeface="Khmer OS" pitchFamily="2" charset="0"/>
              </a:rPr>
              <a:t>សំណង់ប្រាសាទសំខាន់ៗរចនាបថនេះមាន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	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ប្រាសាទភ្នំបាខែង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	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ប្រាសាទភ្នំក្រោម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	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ប្រាសាទភ្នំបូក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	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ក្រវ៉ាន់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	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បក្សីចាំក្រុង</a:t>
            </a:r>
          </a:p>
          <a:p>
            <a:pPr marL="0" indent="0">
              <a:buNone/>
            </a:pPr>
            <a:r>
              <a:rPr lang="ca-ES" sz="24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ស្ថាបត្យកម្ម </a:t>
            </a:r>
            <a:r>
              <a:rPr lang="ca-ES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មានការវិវឌ្ឍន៍ខ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ា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ងបច្ចេ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សំណង់  ប្រាសាទធំៗ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កសាងពីថ្មភក់  មានច្រើនជាន់នៅលើខឿនខ្ពស់  និយមកសាងប្រាសាទនៅលើភ្នំតែម្តង។</a:t>
            </a:r>
          </a:p>
          <a:p>
            <a:pPr marL="0" indent="0">
              <a:buNone/>
            </a:pPr>
            <a:r>
              <a:rPr lang="ca-ES" sz="24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ផ្តែរ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រក្សាទុកក្បូរក្បាច់ខ្លះនៃរចនាបថព្រះគោ។កណ្តាលដងធ្នូលម្អដោយរូបរាហ៊ូឬក្បាលដំរីមានទេវៈជិះពីលើដូចរចនាបថព្រះគោ។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ដងធ្នូគេលម្អដោយកម្រងមែកឈើមានរាងកោងស្រុតចុះបន្តិច។ចុងក្បាលធ្នូមានផ្តែរខ្លះលម្អដោយរូបក្បាលសឹង្ហ ខ្លះជារូបនាគ។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849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endParaRPr lang="en-US" sz="24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បដិមា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មានរាងមាំមាឌធំ  ឈរត្រង់  ទឹកមុខស្ងួត  ចិញ្ចើម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ទាំងពីរត្រង់ជាប់គ្នា  ភ្នែកនិងបបូរមាត់មានរាងជារង្វង់ពីរផ្នត់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ពុកចង្កជើងសក់ជាប់គ្នតែម្តង។ទេវរូបភេទប្រុសស្លៀកពាក់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សំពត់សារបាប់ខ្លីជីបជាផ្នត់ធំៗ រឹបត្រង់ភ្លៅ មានជាយធ្លាក់សំ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យ៉ាកនៅលើភ្លៅខាងឆ្វេងនិងមានជាយរាងដូចកន្ទុយត្រិពីរ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ជាន់ទម្លាក់ចុះក្រោមចំពីមុខ  ជាយខាងក្រៅវែងជាងជាយ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ខាងក្នុង  មានខ្សែក្រវ៉ាត់រឹបពីលើចង្កេះសំពត់មួយជាន់ទៀត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ទេវរូបភេទស្រីស្លៀកសំពត់សារបាប់វែងមានផ្នត់ញឹកជាយ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ខាងលើធ្លាក់រំភាយចំពីមុខ។</a:t>
            </a: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រចនាបថកោះកេរ</a:t>
            </a:r>
            <a:r>
              <a:rPr lang="en-U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ca-E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គ.ស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៩២១</a:t>
            </a:r>
            <a:r>
              <a:rPr lang="ca-E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ដល់គ.ស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៩៤១មួយភាគ៤ទី២ នៃ</a:t>
            </a:r>
            <a:endParaRPr lang="en-US" sz="2400" b="1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ស.វទី១០</a:t>
            </a:r>
            <a:r>
              <a:rPr lang="en-U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km-KH" sz="2400" b="1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រចនាបថកោះកេរកសាងក្នុងរជ្ជកាលព្រះបាទជ័យវរ្ម័នទី៤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គ.ស៩២៧ដល់គ.ស៩៤១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កោះកេរជារាជធានីបុរាណស្ថិត 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នៅចម្ងាយប្រមាណ៧២គ.មភាគឥសាននៃទីក្រុងអង្គរ។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43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រជ្ជកាលស្តេច ជ័យវរ្ម័នទី៤។ ប្រាសាទរួមមានៈ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កោះកេរ(រ្តិ៍) (ព្រះវិហារ)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ប្រាសាទធំ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ប្រាសាទនាងខ្មៅ (តាកែវ)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ប្រាសាទក្រហម (?)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ប្រាសាទដំរីចងកណ្តឹង (?)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ប្រាសាទលិង្គ (?)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ប្រាសាទច្រាប (?)</a:t>
            </a:r>
          </a:p>
          <a:p>
            <a:pPr marL="914400" lvl="2" indent="0" algn="just">
              <a:buNone/>
            </a:pPr>
            <a:r>
              <a:rPr lang="km-KH" sz="22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 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ការកសាងប្រាសាទពីឥដ្ឋមានទំហំធំៗជារបៀបប្រាសាទភ្នំ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សង់លើខឿនច្រើនជាន់។ប្រាសាទកោះកេរសង់លើខឿនថ្មបាយក្រៀមមាន៧ថ្នាក់ កម្ពស់៣៥ម៉ែត្របែរមុខទៅទិសខាងកើតសម្រាប់តម្កល់សិវលិង្គកម្ពស់ប្រមាណ៣ម៉ែត្រ។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594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ផ្តែរ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ដងធ្នូលម្អដោយក្បាច់ស្លឹកឈើមានរាងកោងខ្លាំងគ្រេច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ចុះក្រោមបន្តិចត្រង់ផ្នែកកណ្តាល។ ចំកណ្តាលផ្តែរ ផ្តែរខ្លះ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លម្អដោយរឿងទេវកថា ឬទេពនិករណាមួយ។ គេសង្កេត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ឃើញផ្តែរខ្លះមានរាងត្រីកោណ។</a:t>
            </a: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សសរពេជ្រ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មានរាង៨ជ្រុងដដែល។ជ្រុងនីមួយៗលម្អដោយ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ក្បាច់ស្លឹកឈើមួយសន្លឹក អមដោយស្លឹកជ្រៀកពាកកណ្តា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លចំនួន២។  លើតួសសរមានវ័ណ្ឌច្រើន ទំហំធំ មើលទៅ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ញឹកដូចថ្នាំងអំពៅ។</a:t>
            </a: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ហោជាង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មានរាងដូចស្នាមជើងឆ្មា។លើផ្ទៃហោជាងមានលមញង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ក្បាច់ភ្ញីទេសព័ទ្ធពេនចុះឡើងជុំវិញរូបមនុស្ស ជួនឆ្លាក់ជាក្បាច់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ស្លឹកឈើអមរូបមនុស្សនិងមានលេចហោជាងរាងត្រីកោណ។</a:t>
            </a: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បដិមា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មានសភាពប្រហាក់ប្រហែលនឹងរចនាបថបាខែងដែរ  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ប៉ុន្តែគេបានបន្ថែមគមនិតក្នុងករឆ្លាក់បដិមាករជារូបដើរ  រូបរាំរូប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គ្រុឌហោះ។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405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ទេវរូបប្រុសស្លៀកសារបាប់ខ្លីជីបជាផ្នត់ធំៗរឹបត្រង់ភ្លៅទម្លាក់ជាយ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ពីខាងមុខដូចកន្ទុយត្រីត្រួតពីរជាន់ប្រហាក់ប្រហែលនឹងរចនាបថ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បាខែង។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លើជាយទាំងពីរមានជាយធំមួយទៀតទម្លាក់មកបាំង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ពីខាងលើខ្សែក្រវ៉ាត់ខាងមុខ។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ទេវរូបស្រីស្លៀកសារបាប់វែងធ្លាក់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ដល់ក្រោមចាប់ភ្លីញឹកល្អិតជាយខាងលើធ្លាក់រំភាយចំពីមុខ។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រចនាបថបន្ទាយស្រី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គ.ស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៩៦៨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ដល់គ.ស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១០០១ពាក់</a:t>
            </a: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កណ្តាលទី២ នៃស.វទី១០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km-KH" sz="2400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រចនាបថនេះរកសាងក្នុងរជ្ជកាលព្រះបាទរាជេន្រ្ទវរ្ម័នទី២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គ.ស៩៤៤ដល់គ.ស៩៦៨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ព្រះអង្គសោយរា្យនៅរាជធានី 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អង្គរ។ប្រាសាទរួមមានៈ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មេបុណ្យខាងកើត (គ.ស៩៥២)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ប្រាសាទប្រែរូប (គ.ស៩៦១)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ប្រាសាទបន្ទាយស្រី (គ.ស៩៦៧)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ប្រាសាទស្រឡៅ (ខាងលិចអង្គរធំ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)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និងប្រាសាទមួយទៀតនៅក្រោយប្រាសាទឃ្លាំងខាងជើង។</a:t>
            </a:r>
            <a:endParaRPr lang="km-KH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923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287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មានលក្ខណៈជឿនលឿន មានទេពកោសល្យខ្ពស់ជាងសម័យមុនៗ។    ប្រាសាទមេបុណ្យខាងកើត និងប្រាសាទប្រែរូបកសាងអំពីឥដ្ឋ។    សំណង់ស្ថាបត្យកម្មមាន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បច្ចេកទេស បន្ថែមនូវរោងថែវដែលមានបន្ទប់វែងៗដាច់ពីគ្នា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ព័ទ្ធជុំវិញប្រាសាទនៅលើខឿនជាន់ទី១។</a:t>
            </a:r>
          </a:p>
          <a:p>
            <a:pPr marL="457200" lvl="1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ប្រាសាទបន្ទាយស្រីកសាងឡើងដោយស្ថាបត្យករព្រាហ្មណ៍មួយរូបព្រះនាម  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យជ្ញវរារហៈ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។ប្រាសាទនេះសង់លើដីរាបស្មើ  កសាងអំពីថ្មភក់  មានប្រាង្គស្តូចច្រឡឹងចំនួនបីទន្ទឹមគ្នា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ស្ថិតលើខឿនតែមួយ មានកម្ពស់១ម៉ែត្រ មានក្បូរក្បាច់រស់រវើកគង់វង្សល្អ  ជាស្នាដៃសិល្បៈខ្មែរនាសម័យអង្គរ។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ផ្តែរ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ចម្លងចេញពីរចនាបថព្រះគោ។  កណ្តាលផ្តែរឆ្លាក់រឿងទេវកថានានា។ត្រង់កន្លែងមួយភាគបួននៃដងធ្នូច្រើនមានឆ្លាក់ជារូបក្បាលសត្វឬក្បូរក្បាច់ផ្សេងៗ។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31579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endParaRPr lang="km-KH" sz="2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សសរពេជ្រ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រាងមូល និងរាង៨ជ្រុង ប៉ុន្តែកាត់បន្ថយក្បាច់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វ័ណ្ឌឲ្យនៅតិចធ្វើឲ្យសសររាងស្រឡះមិនញឹកដូចថ្នាំងអំពៅ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ជ្រុងនីមួយៗនៃសសរ៨ជ្រុងនៅតែមានក្បាច់លាតតូចៗពីរ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ដដែល។</a:t>
            </a: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ហោជាង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រាងត្រីកោណមានខ្លះ ភាគច្រើនមានរាងដូចស្នាម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ជើងឆ្មា។លើផ្ទៃហោជាងរាងស្នាមជើងឆ្មាមានដងក្តារត្រួតជា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ថ្នាក់ចុងសងខាងហោជាងមានចម្លាក់ក្បាលមករខាំខ្ជាក់នាគ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កណ្តាលហោជាងរចនាជាក្បាច់រឿងទេវកថាផ្សេងៗ។</a:t>
            </a: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បដិមា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មានរាងតូច  ទឹកមុខញញឹមស្រស់ មានរបៀបតុប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តែងសក់ថ្មី ពិំមានប្រើម្កុដ។ បដិមាខ្លះស្លៀកសំពត់សារបាប់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ជីបជាផ្នត់  ខ្លះស្លៀកសំពត់សារបាប់លាតរលីធម្មតា។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2551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រចនាបថឃ្លាំង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គ.ស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៩៦៥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ដល់គ.ស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១០៥០ចុងសតវត្ស</a:t>
            </a:r>
            <a:endParaRPr lang="en-US" sz="2400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ទី១០ និងពាក់កណ្តាលទី១ នៃស.វទី១១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km-KH" sz="2400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រចនាបថនេះកសាងក្នុងរជ្ជកាលព្រះបាទជ័យវរ្ម័នទី៥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គ.ស៩៨៦ដល់គ.ស១០០១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និងព្រះបាទសូរ្យវរ្ម័នទី១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គ.ស១០០២ដល់គ.ស១០៥០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ព្រះអង្គសោយរាជ្យនៅរាជធានី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អង្គរ។ប្រាសាទសំខាន់ៗរួមមានៈ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ប្រាសាទតាកែវ		         - ប្រាសាទឃ្លាំងខាងជើង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ប្រាសាទភិមានអាកាស          - ប្រាសាទឃ្លាំងខាងត្បូង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- ក្លោងទ្វារប្រាសាទភិមានអាកាស - ប្រាសាទភ្នំជីសូរ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ប្រាសាទព្រះវិហារ                 - ប្រាសាទចៅស្រីវិបុល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ការកសាងប្រាសាទប្រើថ្មភក់សុទ្ធ គេឈប់ប្រើ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ឥដ្ឋ គេកសាងថែវព័ទ្ធជុំវិញតួប្រាង្គមានលក្ខណៈជាបន្ទប់វែងៗ</a:t>
            </a:r>
          </a:p>
        </p:txBody>
      </p:sp>
    </p:spTree>
    <p:extLst>
      <p:ext uri="{BB962C8B-B14F-4D97-AF65-F5344CB8AC3E}">
        <p14:creationId xmlns:p14="http://schemas.microsoft.com/office/powerpoint/2010/main" val="1877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 វប្បធម៌  គឺជាការផ្សាំ  បណ្តុះវិជ្ជា  និង​​​   ប្រាជ្ញាស្មារតីឲ្យលូត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លាស់ចម្រុងចម្រើនដោយវិទ្យាសាស្រ្ត សិល្បៈ អក្សរសាស្រ្ត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ជាដើម។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 វប្បធម៌  គឺ ចំណេះដឹង  ជំនឿ  ឧបករណ៍ និងរបៀបរស់នៅ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​   ក្នុងទង្វើគ្រប់យ៉ាង ដែលមនុស្សមានចំណែករួមក្នុងឋានៈជា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សមាជិករបស់សង្គម និងការផ្ទេរបន្តពីមនុស្សជំនាន់មួយទៅ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ជំនាន់មួយទៀត។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 វប្បធម៌  មានន័យថា  ធម៌  ឬ ធាតុ  វិធី  ធម្មភាពដែលបណ្តុះ 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សាបព្រោះ ធ្វើឲ្យមានឫសគល់  មែកធាង    ផ្លែផ្កា គឺការរីក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ចម្រើនលូតលាស់ដល់មនុស្ស    សង្គមមនុស្សទាំងផ្លូវកាយ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ទាំងផ្លូវចិត្ត។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 តាមវចនានុក្រមខ្មែរៈ វប្បធម៌សម្គាល់នូវការផ្សាំ  បណ្តុះវិជ្ជា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ដោយវិទ្យាសាស្រ្ត  សិល្បៈជាដើម។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80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8000" dirty="0">
                <a:latin typeface="Khmer OS" panose="02000500000000020004" pitchFamily="2" charset="0"/>
                <a:cs typeface="Khmer OS" panose="02000500000000020004" pitchFamily="2" charset="0"/>
              </a:rPr>
              <a:t>ឧទាហរណ៍៖  បសុវប្បកម្មៈ </a:t>
            </a:r>
            <a:r>
              <a:rPr lang="en-US" sz="80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8000" dirty="0">
                <a:latin typeface="Khmer OS" panose="02000500000000020004" pitchFamily="2" charset="0"/>
                <a:cs typeface="Khmer OS" panose="02000500000000020004" pitchFamily="2" charset="0"/>
              </a:rPr>
              <a:t>ការបណ្តុះបណ្តាលខាងចិញ្ចឹមសត្វ    </a:t>
            </a:r>
          </a:p>
          <a:p>
            <a:pPr marL="0" indent="0">
              <a:buNone/>
            </a:pPr>
            <a:r>
              <a:rPr lang="en-US" sz="8000" dirty="0">
                <a:latin typeface="Khmer OS" panose="02000500000000020004" pitchFamily="2" charset="0"/>
                <a:cs typeface="Khmer OS" panose="02000500000000020004" pitchFamily="2" charset="0"/>
              </a:rPr>
              <a:t>                     </a:t>
            </a:r>
            <a:r>
              <a:rPr lang="km-KH" sz="8000" dirty="0">
                <a:latin typeface="Khmer OS" panose="02000500000000020004" pitchFamily="2" charset="0"/>
                <a:cs typeface="Khmer OS" panose="02000500000000020004" pitchFamily="2" charset="0"/>
              </a:rPr>
              <a:t>នេសាទវប្បកម្មៈ  ការបណ្តុះបណ្តាលខាង ផ្នែកនេសាទត្រី  </a:t>
            </a:r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4385082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​ ប្រាសាទតាកែវ ខឿន  ប្រាង្គ​និងថែវ កសាងអំពីថ្មភក់។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ផ្តែរ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មានការអភិវឌ្ឍមួយកម្រិត  ចំកណ្តាលដងធ្នូគេឆ្លាក់រូប  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ក្បាលរាហ៊ូលៀនអណ្តាតចេញក្រៅជារាងស្លឹកឈើ។  ក្បាច់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ស្លឹកឈើ និងក្បាច់ទម្ពក់មានលក្ខណៈច្បាស់លាស់។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សសរពេជ្រ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មានការតុបតែងលម្អ  តាមជ្រុងនីមួយៗគេឆ្លាក់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ក្បាច់ស្លឹកឈើល្អិតៗញឹកដូចធ្មេញរណារ។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ហោជាង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មានលម្អក្បាច់ស្លឹកឈើ  ចុងសងខាងដងក្តារមាន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រូបរាហ៊ូខ្ជាក់នាគ ហើយនាគខ្ជាក់ផ្ការំយោល។ លើផ្ទៃហោជាង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គេនិយមឆ្លាក់ក្បាច់ផ្កាភ្ញីទេសច្រើន</a:t>
            </a:r>
            <a: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  <a:t>ជាងឆ្លាក់ក្បាច់រឿងទេវក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ថា។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បដិមា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មានលក្ខណៈទន់ភ្លន់  ទឹកមុខស្រទន់ដូចមាន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វិញ្ញាណស្លៀកសំពត់សារបាប់ជីបជាផ្នត់ល្អិតៗ។   ការស្លៀក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ពាក់ខុសពីសម័យមុនៗ  ផ្នែកខាងក្រោយចង្កេះសំពត់ឡើង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រហូតដល់ខ្នង </a:t>
            </a:r>
            <a: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  <a:t>ខាងមុខធ្លាក់សំយេះមកក្រោមបញ្ចេញក្បាលពោះ </a:t>
            </a:r>
            <a:b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  <a:t> កណ្តាលវាល។</a:t>
            </a:r>
            <a:endParaRPr lang="en-US" sz="23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107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r>
              <a:rPr lang="km-KH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រចនាបថបាពួន</a:t>
            </a:r>
            <a:r>
              <a:rPr lang="en-US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ពាក់កណ្តាលទី២ នៃស.វទី១១</a:t>
            </a:r>
            <a:r>
              <a:rPr lang="en-US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km-KH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km-KH" sz="3100" dirty="0"/>
              <a:t>   </a:t>
            </a: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រចនាបថនេះរកសាងក្នុងរជ្ជកាលព្រះបាទឧទយាវរ្ម័នទី២</a:t>
            </a:r>
          </a:p>
          <a:p>
            <a:pPr marL="0" indent="0">
              <a:buNone/>
            </a:pP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ca-ES" sz="31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គ.ស១០៤០ដល់គ.ស១០៦៦</a:t>
            </a:r>
            <a:r>
              <a:rPr lang="ca-ES" sz="31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និងព្រះបាទហ៌សវរ្ម័នទី៣</a:t>
            </a:r>
          </a:p>
          <a:p>
            <a:pPr marL="0" indent="0">
              <a:buNone/>
            </a:pPr>
            <a:r>
              <a:rPr lang="ca-ES" sz="31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ca-ES" sz="31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គ.ស១០៦៦ដល់គ.ស១០៨០</a:t>
            </a:r>
            <a:r>
              <a:rPr lang="ca-ES" sz="31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ព្រះអង្គសោយរាជ្យនៅរាជ  </a:t>
            </a:r>
            <a:b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ធានីអង្គរ។ប្រាសាទសំខាន់ៗរួមមានៈ</a:t>
            </a:r>
          </a:p>
          <a:p>
            <a:pPr marL="0" indent="0">
              <a:buNone/>
            </a:pP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ប្រាសាទបាពួន		         </a:t>
            </a:r>
          </a:p>
          <a:p>
            <a:pPr marL="0" indent="0">
              <a:buNone/>
            </a:pP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ប្រាសាទមេបុណ្យខាងលិច          </a:t>
            </a:r>
          </a:p>
          <a:p>
            <a:pPr marL="0" indent="0">
              <a:buNone/>
            </a:pP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ប្រាសាទវត្តខ្នារ</a:t>
            </a:r>
          </a:p>
          <a:p>
            <a:pPr marL="0" indent="0">
              <a:buNone/>
            </a:pP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31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  </a:t>
            </a: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ការកសាងប្រាសាទភ្នំមានភាពជឿនលឿន</a:t>
            </a:r>
          </a:p>
          <a:p>
            <a:pPr marL="0" indent="0">
              <a:buNone/>
            </a:pP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 មានបច្ចេកទេសខ្ពស់ និងមានទំហំធំសាងសង់ពីថ្មភក។ </a:t>
            </a:r>
            <a:b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 ប្រាសាទមានថែវព័ទ្ធជុំវិញប្រក់ដោយដំបូលមានថ្មភក់រាង  </a:t>
            </a:r>
            <a:b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 កោង  មានមណ្ឌបនៅតាមរោងថែវទាំង ៤ ទិស។ នៅតាម  </a:t>
            </a:r>
            <a:b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 ជញ្ជាំងប្រាសាទមានរូបចម្លាក់ជាផ្ទាំងតូចៗរៀបរាប់ពីរឿង</a:t>
            </a:r>
          </a:p>
          <a:p>
            <a:pPr marL="0" indent="0">
              <a:buNone/>
            </a:pP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  ទេវកថា។  ផ្លូវចូលទៅកាន់ប្រាសាទគើធ្វើជាស្ពានពីថ្មភក់។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121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638175"/>
            <a:ext cx="8077200" cy="5364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96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ផ្តែរ </a:t>
            </a: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ដូចសម័យមុនៗដែរ ក្បាច់ដងធ្នូលម្អដោយក្បាច់ស្លឹកឈើមាន</a:t>
            </a:r>
          </a:p>
          <a:p>
            <a:pPr marL="0" indent="0">
              <a:buNone/>
            </a:pP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សភាពកោងចុះក្រោមខ្លាំង។គេឆ្លាក់រូបក្បាលរាហ៊ូមានមាត់ធំ លែង  </a:t>
            </a:r>
            <a:b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8000" dirty="0">
                <a:latin typeface="Khmer OS" panose="02000500000000020004" pitchFamily="2" charset="0"/>
                <a:cs typeface="Khmer OS" panose="02000500000000020004" pitchFamily="2" charset="0"/>
              </a:rPr>
              <a:t>ឃើញមានលៀនអណ្តាតផ្ទៃផ្តែរច្រើនឆ្លាក់ជាក្បាច់រឿងទេវកថានានា។</a:t>
            </a:r>
          </a:p>
          <a:p>
            <a:pPr marL="0" indent="0">
              <a:buNone/>
            </a:pP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88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សសរពេជ្រ </a:t>
            </a:r>
            <a:r>
              <a:rPr lang="km-KH" sz="8000" dirty="0">
                <a:latin typeface="Khmer OS" panose="02000500000000020004" pitchFamily="2" charset="0"/>
                <a:cs typeface="Khmer OS" panose="02000500000000020004" pitchFamily="2" charset="0"/>
              </a:rPr>
              <a:t>មានកងវណ្ឌលម្អដោយក្បាច់ស្លឹកឈើដូចសម័យមុនៗ។</a:t>
            </a:r>
          </a:p>
          <a:p>
            <a:pPr marL="0" indent="0">
              <a:buNone/>
            </a:pP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88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ហោជាង</a:t>
            </a: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 ដងក្តារមានរាងប៉ោងជាខ្លួននាគ មានក្បាលបើកពពា  </a:t>
            </a:r>
            <a:b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ចេញក្រៅនៅចុងខាងក្រោម   ហើយលម្អដោយក្បាច់សន្លឹកសុទ្ធ  </a:t>
            </a:r>
            <a:b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សាធ។ផ្ទៃហោជាងគេច្រើនលម្អដោយក្បាចភ្ញីទេស។</a:t>
            </a:r>
          </a:p>
          <a:p>
            <a:pPr marL="0" indent="0">
              <a:buNone/>
            </a:pP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88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បដិមា</a:t>
            </a: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 មាឌតូចតែរាងសង្ហា ទឹកមុខស្រទន់ដូចរចនាបថបន្ទាយស្រី</a:t>
            </a:r>
          </a:p>
          <a:p>
            <a:pPr marL="0" indent="0">
              <a:buNone/>
            </a:pP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ទេវរូបភេទប្រុសមានពុកចង្កា និងពុកមាត់។ លក្ខណៈសម្គាល់នៃ </a:t>
            </a:r>
            <a:b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បដិមាក្នុងរចនាបថនេះមានចិញ្ចើម និងបបូរខាងលើរាងដូចទឹក</a:t>
            </a:r>
          </a:p>
          <a:p>
            <a:pPr marL="0" indent="0">
              <a:buNone/>
            </a:pP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រលក។ ឯទេវរូ ភេទស្រីស្លៀកសំពត់វែងរឹបខាងក្រោយខ្នងឡើង   </a:t>
            </a:r>
            <a:b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ខ្ពស់ហួសចង្កេះ    ឯផ្នែក ខាងមុខវិញច្រើនទុកចំហបញ្ចេញក្បាល  </a:t>
            </a:r>
            <a:b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8800" dirty="0">
                <a:latin typeface="Khmer OS" panose="02000500000000020004" pitchFamily="2" charset="0"/>
                <a:cs typeface="Khmer OS" panose="02000500000000020004" pitchFamily="2" charset="0"/>
              </a:rPr>
              <a:t> ពោះ និងផ្ចឹត។ ជាយសំពត់ខាងមុខធ្លាក់ចុះសំយាកចុះក្រោម។</a:t>
            </a:r>
          </a:p>
          <a:p>
            <a:pPr marL="0" indent="0">
              <a:buNone/>
            </a:pPr>
            <a:endParaRPr lang="km-KH" sz="8000" dirty="0"/>
          </a:p>
        </p:txBody>
      </p:sp>
    </p:spTree>
    <p:extLst>
      <p:ext uri="{BB962C8B-B14F-4D97-AF65-F5344CB8AC3E}">
        <p14:creationId xmlns:p14="http://schemas.microsoft.com/office/powerpoint/2010/main" val="2879929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km-KH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រចនាបថអង្គរវត្ត</a:t>
            </a:r>
            <a:r>
              <a:rPr lang="en-US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ca-ES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គ.ស</a:t>
            </a:r>
            <a:r>
              <a:rPr lang="km-KH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១១១២</a:t>
            </a:r>
            <a:r>
              <a:rPr lang="ca-ES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ដល់គ.ស</a:t>
            </a:r>
            <a:r>
              <a:rPr lang="km-KH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១០៥២ ពាក់កណ្តាលទី១ </a:t>
            </a:r>
          </a:p>
          <a:p>
            <a:pPr marL="0" indent="0">
              <a:buNone/>
            </a:pPr>
            <a:r>
              <a:rPr lang="km-KH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នៃស.វទី១២</a:t>
            </a:r>
            <a:r>
              <a:rPr lang="en-US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km-KH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រចនាបថអង្គរវត្តកសាងក្នុងរជ្ជកាលព្រះបាទសូរ្យវរ្ម័នទី២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គ.ស១១១៣ដល់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គ.ស១០៤៥</a:t>
            </a:r>
            <a:r>
              <a:rPr lang="ca-ES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ព្រះអង្គសោយរាជ្យនៅរាជធានីអង្គរ។     ប្រាសាទ</a:t>
            </a:r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   សំខាន់ៗរួមមានៈ</a:t>
            </a:r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ប្រាសាទបឹងមាលា		     - ប្រាសាទព្រះបាលិលេយ្យ</a:t>
            </a:r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ប្រាង្គកណ្តាលប្រាសាទបាគង     - ប្រាសាទភិមាយ</a:t>
            </a:r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  - ក្លោងទ្វារប្រាសាទធម្មានន្ទ          - ប្រាសាទចៅសាយទេវតា</a:t>
            </a:r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ប្រាសាទអង្គរវត្ត                        - ប្រាសាទបន្ទាយសំរ៉េ</a:t>
            </a:r>
          </a:p>
          <a:p>
            <a:pPr marL="0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ប្រាសាទព្រះខ័ន 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កំពង់ស្វាយ កំពង់ធំ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រីកចម្រើនដល់កំពូល  បច្ចេកទេសខ្ពស់ក្នុងការកសាង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  ការរៀបចំគម្រោងប្លង់បច្ចេកទេស  ចម្លាក់ និងក្បូរក្បាច់រចនា។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ការកសាងប្រាសាទច្រើនមានទំហំធំ  កម្ពស់ខ្ពស់  សម្ភារៈធំៗ  ធ្ងន់ៗ  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ពង្រីករបៀងថែវកាន់តែវែង និងភ្ជាប់ដោយរូបចម្លាក់ស្អេកស្កះរាប់សិប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ម៉ែត្រ។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938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ប្រាសាទអង្គរវត្ត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កសាងដោយព្រះបាទសូរ្យវរ្ម័នទី២ ស-វ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ទី១២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ជាប្រាសាទភ្នំ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សាងសង់លើផ្ទៃដី២០០ហិចតា  រាង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ចតុកោណកែង  មានគូទឹកព័ទ្ធជុំវិញទទឺ ២០០ម៉ែត្រ  និងមាន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កំពែងថ្មបាយក្រៀមប្រវែងប្រហែល ៥,៥ គីឡូម៉ែត្រ។  ផ្លូវ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ចូលធ្វើពីថ្មភក់ប្រវែង ២៥០ ម៉ែត្រ និងទទឹង ១២ ម៉ែត្រ។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នៅថែវជាន់ទី១ តាមផ្លូវចូលមានថែវជើងក្អែក  ភ្ជាប់ថែវជាន់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ទី១ ទៅនឹងថែវជាន់ទី២  ហើយមានថែវជើងក្អែកមួយទៀត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ភ្ជាប់ប្រាង្គស្ថានបាកាណទៅនឹងថែវជាន់ទី៣។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នៅតាមជញ្ជាំងថែវមានឆ្លាក់ក្បាច់រឿងផ្សេងៗ ប្រក់ដោយ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ដំបូលថ្មភក់ដែលមានរាងកោងទ្រដោយសរសរស្តម្ភធំៗ។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នៅថ្នាក់លើបង្អស់ មានប្រាង្គចំនួន ៥ សង់ខ្វែងគ្នា ហើយ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ប្រាង្គទាំងអស់តភ្ជាប់គ្នាដោយថែវមានដំបូល។ តួប្រាសាទ 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ទាំងមូលសាងសង់ពីថ្មភក់ទាំងអស់។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036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អ្នកស្រាវជ្រាវបុរាណវិទ្យាបានសន្និដ្ឋានថា មុននឹងកសាង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ប្រាសាទអង្គរវត្ត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ស្ថាបត្យករខ្មែរបានសាងល្បងកសាង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ប្រាសាទបឹងមាលាជាមុន ព្រោះប្រាសាទនេះមានប្លង់ដូច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ប្រាសាទអង្គរវត្ត ។    ប្រាសាទអង្គរវត្ត    បើគេមើលពីលើ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អាកាស គេនឹង  បានឃើញថា   ប្រាសាទនេះមានកម្រិត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សិល្បៈសកលសក្តិសមទាំងកម្ពស់ និងទំហំ 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560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83163"/>
          </a:xfrm>
        </p:spPr>
        <p:txBody>
          <a:bodyPr>
            <a:normAutofit fontScale="92500" lnSpcReduction="20000"/>
          </a:bodyPr>
          <a:lstStyle/>
          <a:p>
            <a:endParaRPr lang="km-KH" sz="2400" dirty="0"/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ផ្តែរ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យកគម្រូតាមផ្តែររចនាបថបាពួនដងធ្នូលម្អដោយក្បាច់ស្លឹក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ឈើ មានរាងកោងកាច់ចុះខ្លាំងនៅចំកណ្តាល និងសងខាង។ ផ្តែរ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ខ្លះមានរូបរាហ៊ូបញ្ចេញធ្មេញ និងចង្កូម។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6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សសរពេជ្រ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លម្អ ដោយក្បាច់សន្លឹកលាតទំហំតូចៗល្អិតដូចធ្មេញ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</a:p>
          <a:p>
            <a:pPr marL="0" indent="0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រណារ។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សរសរពេជ្រខ្លះមានរាង ១៦ជ្រុង មើលឃើញដូច </a:t>
            </a:r>
          </a:p>
          <a:p>
            <a:pPr marL="0" indent="0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រាងមូល។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ហោជាង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ដងក្តារមានរាងប៉ោងលម្អដោយក្បាច់ដេរដាសពាស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ពេញ។ ខាងចុងដងក្តារហោជាងមានការរចនាក្បាច់សត្វមករខ្ជាក់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នាគ ដូចរចនាបថមុនៗ។ ផ្ទៃហោជាងច្រើនមានចម្លាក់ជាក្បាច់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រឿងទេវកថា។</a:t>
            </a: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បដិមា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មាឌធំមាំ ទឹកមុខទន់ភ្លន់  ។ ទេវរូបភេទប្រុស  ស្លៀកសំពត់សារបាប់ខ្លីដូចរចនាបថមុនៗតែមានការរចនាលម្អខ្លាំងជាងមុន។ ទេវរូបភេទស្រីស្លៀកសារបាប់ជីបបីផ្នត់ល្អិតៗញឹកទម្លាក់ចុះមកក្រោម ។  ពិខាងមុខទម្លាក់ដល់ក្រោមរាងដូចកន្ទុយត្រី។</a:t>
            </a:r>
          </a:p>
        </p:txBody>
      </p:sp>
    </p:spTree>
    <p:extLst>
      <p:ext uri="{BB962C8B-B14F-4D97-AF65-F5344CB8AC3E}">
        <p14:creationId xmlns:p14="http://schemas.microsoft.com/office/powerpoint/2010/main" val="39540827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បដិមា នៅតាមជញ្ជាំង គេសង្កេតឃើញថា ជាប្រភេទចម្លាក់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លៀនដូចជា៖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ចម្លាក់លើជញ្ជាំងថែវជាន់ទី១ មានក្បាច់រឿងចែកចេញជា៨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ផ្ទាំងហើយវែងៗ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១- ជញ្ជាំងខាងលិចឆៀងខាងត្បូង ជាចម្បាំងរវាងពួកបាណ្ឌវៈ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និងពួកកៅរវៈនៅ គុរុក្សេត្រ ក្នុងរឿងមហាភារតៈ។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២- ជញ្ជាំងខាងត្បូងឆៀងខាងលិច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ព្យុះហយាត្រាកងទ័ព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ព្រះបាទសូរ្យវរ្ម័នទី២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៣- ជញ្ជាំងខាងត្បូងឆៀងខាងកើត រឿងឋានសួគ៌ ឋានកណ្តាល 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និងឋាននរក។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៤- ជញ្ជាំងខាងកើតឆៀងខាងត្បូងរឿងកូរសមុទ្រទឹកដោះយក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ទឹកអម្រឹត។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235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៥- ជញ្ជាំងខាងកើតឆៀងខាងជើង រឿងជ័យជំនះព្រះវិស្ណុលើ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ពួកអសុរៈ 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៦- ជញ្ជាំងខាងជើងឆៀងខាងកើត រឿងចម្បាំងក្រឹស្ណៈ និងសុរ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វាណៈ  ដកស្រង់ពីគម្ពីរហរិវង្ស។	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៧- ជញ្ជាំងខាងជើងឆៀងខាងលិច រឿងចម្បាំងរវាងពួកទេវៈ 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​និង អសុរៈ ក្នុងព្រហ្មញ្ញសាសនា។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៨- ជញ្ជាំងខាងលិចឆៀងខាងជើង រឿងចម្បាំងរវាងព្រះរាម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និងក្រុងរាពណ៍ ក្នុងរឿងរាមកេរ្តិ៍។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រូបទេពអប្សរ នៅតាមជញ្ជាំងប្រាសាទមានកាយវិការផ្សេងៗគ្នា  ខ្លះឈររេរាំពត់ពេន  ខ្លះឈរធម្មតា  ខ្លះពាក់ម្កុដកំពូលបីខ្ពស់ៗ  និងស្លៀកបំពាក់ស្តើងៗ គ្មានផ្នត់ដោយទម្លាក់ជាយសងខាង ម្ខាងធំ  ម្ខាងតូច។ ទេពអក្សរខ្លះអត់មានពាក់ម្កុដទេ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មានក្រងសក់ជាច្រើនបែបយ៉ាង។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0204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រចនាបថបាយ័ន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គ.ស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១១៨១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ដល់គ.ស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១២២០ ពាក់</a:t>
            </a: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    កណ្តាលទី២ នៃស.វទី១២ និង ដើមស.វទី១៣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km-KH" sz="2400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រចនាបថអង្គរវត្តកសាងក្នុងរជ្ជកាលព្រះបាទជ័យវរ្ម័នទី៧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គ.ស១១៨១ដល់គ.ស១២១៨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ព្រះអង្គសោយរាជ្យនៅ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រាជធានីអង្គរ។ប្រាសាទសំខាន់ៗរួមមានៈ</a:t>
            </a:r>
          </a:p>
          <a:p>
            <a:pPr marL="0" indent="0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- ប្រាសាទតាព្រហ្ម	  		- ប្រាសាទបន្ទាយក្តី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ប្រាសាទព្រះខ័ន     			- ប្រាសាទនាគព័ន្ធ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ប្រាសាទតាសោម         		- ប្រាសាទតាណី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ប្រាសាទនៅតាមជ្រុងនៃកំពែងអង្គរធំ  - ប្រាសាទបន្ទាយឆ្មារ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ប្រាសាទបាយ័ន			- ប្រាសាទក្រោលគោ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- ព្រះលានជល់ដំរី	                        - ប្រាសាទតាព្រហ្ម ទន្លេបាទី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- ប្រាសាទវត្តនគរ </a:t>
            </a: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កំពង់ចាម</a:t>
            </a: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377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86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km-KH" sz="9600" dirty="0"/>
          </a:p>
          <a:p>
            <a:pPr marL="0" indent="0">
              <a:buNone/>
            </a:pPr>
            <a:r>
              <a:rPr lang="km-KH" sz="8000" dirty="0"/>
              <a:t>	</a:t>
            </a:r>
            <a:r>
              <a:rPr lang="km-KH" sz="8000" dirty="0">
                <a:latin typeface="Khmer OS" panose="02000500000000020004" pitchFamily="2" charset="0"/>
                <a:cs typeface="Khmer OS" panose="02000500000000020004" pitchFamily="2" charset="0"/>
              </a:rPr>
              <a:t>រុក្ខវប្បកម្មៈ       ​​ ការបណ្តុះបណ្តាលខាងផ្នែកដាំដុះរុក្ខជាតិ   </a:t>
            </a:r>
          </a:p>
          <a:p>
            <a:pPr marL="0" indent="0">
              <a:buNone/>
            </a:pPr>
            <a:r>
              <a:rPr lang="km-KH" sz="8000" dirty="0">
                <a:latin typeface="Khmer OS" panose="02000500000000020004" pitchFamily="2" charset="0"/>
                <a:cs typeface="Khmer OS" panose="02000500000000020004" pitchFamily="2" charset="0"/>
              </a:rPr>
              <a:t>	ប្រពលវប្បកម្មៈ ការបណ្តុះបណ្តាលធ្វើឲ្យមានទិន្នផលខ្ពស់។</a:t>
            </a:r>
            <a:endParaRPr lang="en-US" sz="8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ម៉ាការ៉ែតមីដ ( </a:t>
            </a:r>
            <a:r>
              <a:rPr lang="en-US" sz="9600" dirty="0" err="1">
                <a:latin typeface="Khmer OS" panose="02000500000000020004" pitchFamily="2" charset="0"/>
                <a:cs typeface="Khmer OS" panose="02000500000000020004" pitchFamily="2" charset="0"/>
              </a:rPr>
              <a:t>Magaret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Mead)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ស្រ្តីជនជាតិអាមេរិក  វប្បធម៌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គឺជាទំនៀមទម្លាប់រួម និងជាទូទៅរបស់សង្គមនីមួយៗ ប៉ុន្តែជា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ទំនៀមទម្លាប់ដែលមានជាតំណ   និងដំណែលហូរហែតាម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សតវត្ស។  ការថែរក្សាទំនៀមទម្លាប់ជាបន្តបន្ទាប់គ្នានេះធ្វើទៅ 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តាមរយៈនៃការអប់រំ។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ឧទាហរណ៍៖  របៀបធ្វើម្ហូប របៀបចិញ្ចឹមកូនចៅ  របៀបដឹកនាំ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គ្រួសារ និងប្រទេសជាតិជាដើម។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ពាក្យវប្បធម៌ ទោះបីមានទស្សនៈច្រើនយល់ខុសៗគ្នាក៏ដោយ  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គឺយើងឃើញនូវចំណុចឯកភាពគ្នាលើការរីកចម្រើនលូតលាស់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ក្នុងសង្គម   សំដៅយកការសិក្សាអប់រំ ឬ លទ្ធផលនៃការសិក្សា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អប់រំបានដល់ចំណេះវិជ្ជា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ការចេះដឹង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និងបញ្ញាស្មារតីរបស់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មនុស្ស  ដើម្បីរចនាខ្លួនមនុស្សម្នាក់ៗឲ្យថ្លៃថ្នូរខ្ពង់ខ្ពស់។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766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    	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     </a:t>
            </a:r>
            <a:r>
              <a:rPr lang="km-KH" sz="20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 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ការកសាងប្រាសាទក្នុងរចនាបថនេះមានការថយចុះបន្តិច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បើប្រៀបធៀបនឹងរចនាបថមុនៗ។ ស្ថាបត្យករបានកសាងប្រាសាទមាន    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លក្ខណៈប្រញាប់ប្រញាល  ថុយកមកសាងសង់ពុំមានគុណភាពល្អ និង   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ច្រើនមានទំហំតូច។</a:t>
            </a:r>
          </a:p>
          <a:p>
            <a:pPr marL="0" indent="0">
              <a:buNone/>
            </a:pP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20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ប្លង់ប្រាសាទ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មានលក្ខណៈស្មុគ្រស្មាញ   មានការរុះរើកែតម្រូវឡើងវិញ   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ច្រើនលើកច្រើនសា។  ប្រាសាទច្រើនកសាងលើដីរាបស្មើ  លើកលែង  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តែប្រាសាទបាយ័នដែលកសាងលើខឿនច្រើនជាន់ជារបៀបប្រាសាទ   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ភ្នំ។  នៅលើប្រាង្គមានរូបព្រះភ័ក្តមុខបួន  បែរមុខទៅគ្រប់ទិសទាំងបួន     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នៅស្ទើរគ្រប់ប្រាង្គទាំងអស់ ។  ខាងក្រៅកំពែង ត្រង់ក្លោងទ្វារចូលទៅ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ទីក្រុងអង្គរធំស្ថាបត្យករបានកសាងស្ពានឆ្លងកាត់គូទឹកលម្អដោយ   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 បង្កាន់ដៃនាគ  ក្បាលនាគបើកពពែបែងភាគចេញជាក្បាលប្រាំពីរ  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​      ដងខ្លួននាគត្រូវឳបរឹតទាញដោយពួកទេវតាម្ខាង  ម្ខាងទៀតដោយ</a:t>
            </a:r>
          </a:p>
          <a:p>
            <a:pPr marL="0" indent="0">
              <a:buNone/>
            </a:pPr>
            <a:endParaRPr lang="km-KH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km-KH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km-KH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km-KH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km-KH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km-KH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40470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ពួកអសុរៈដើម្បីកូរសមុទ្រទឹកដោះយកទឹកអម្រឹត។	</a:t>
            </a:r>
          </a:p>
          <a:p>
            <a:pPr>
              <a:buFontTx/>
              <a:buChar char="-"/>
            </a:pPr>
            <a: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ផ្តែរ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ផ្តែរខ្លះយកលំនាំតាមរចនាបថអង្គរ។ ក្បាច់ដងធ្នូលម្អដោយក្បាច់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ស្លឹកឈើមានរាងកោងកាច់ធ្លាក់ចុះក្រោមខ្លាំង។ផ្តែរខ្លះទៀតមានក្បាច់</a:t>
            </a:r>
          </a:p>
          <a:p>
            <a:pPr marL="0" indent="0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   ចង្វាយ ឬស្លឹកឈើដូចទម្ពក់ស្របគ្នា។</a:t>
            </a:r>
          </a:p>
          <a:p>
            <a:pPr>
              <a:buFontTx/>
              <a:buChar char="-"/>
            </a:pPr>
            <a: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សសរពេជ្រ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លម្អដោយក្បាច់ស្លឹកឈើលាតតូចញឹកល្អិតដូចធ្មេញរណារ        </a:t>
            </a:r>
          </a:p>
          <a:p>
            <a:pPr marL="0" indent="0">
              <a:buNone/>
            </a:pP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     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ក្បាច់វណ្ឌមានច្រើនចាប់ពីក្រោមដល់លើ មានលក្ខណៈស្រដៀងក្បាច់</a:t>
            </a: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     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ត្របកឈូក។</a:t>
            </a:r>
          </a:p>
          <a:p>
            <a:pPr>
              <a:buFontTx/>
              <a:buChar char="-"/>
            </a:pPr>
            <a: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ហោជាង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 ក្បាច់លម្អហោជាងដូចគ្នារចនាបថអង្គរ ​តែមិនសូវមានក្បាច់លម្អស្កេកស្កះ។ខាងចុងសងខាងដងក្តារ គេច្រើនឆ្លាក់ជារូបរាហ៊ូ ឬ សត្វមករ។ ផ្ទៃហោជាងច្រើនមានចម្លាក់ក្បាច់រឿងទាក់ទងពុទ្ធប្រវត្តិ។</a:t>
            </a:r>
          </a:p>
          <a:p>
            <a:pPr>
              <a:buFontTx/>
              <a:buChar char="-"/>
            </a:pPr>
            <a: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បដិមាសាស្រ្ត 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បដិមាច្រើនតែជារូបព្រះពុទ្ធ អវលោកិតេស្វរ  ព្រះភៃសជ្ជគុរុ  ប្រាជ្ញាបារមិតាជាដើម។ បដិមាក្នុងរចនាបថនេះយកចិត្តទុកដាក់លើទម្រង់មុខ​  ញញឹមប្រកបដោយអាថ៌កំបាំង គ្នែកភាគច្រើនសម្លឹងចុះក្រោម ឬ ស្ទើរតែបិទក្នុងឥរិយាបថធ្វើសមាធិ ឬ ធ្យាន។រាងកាយបដិមាពុំមានការតុបតែងលម្អទេ។</a:t>
            </a:r>
          </a:p>
        </p:txBody>
      </p:sp>
    </p:spTree>
    <p:extLst>
      <p:ext uri="{BB962C8B-B14F-4D97-AF65-F5344CB8AC3E}">
        <p14:creationId xmlns:p14="http://schemas.microsoft.com/office/powerpoint/2010/main" val="39288352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បដិមាទ្វារបាលតាមរចនាបថអង្គរ។</a:t>
            </a:r>
          </a:p>
          <a:p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បដិមាប្រុសស្លៀកសំពត់សារបាប់ខ្លីរឹតចងដោយខ្សែក្រវ៉ាត់ សំពត់មានផ្នត់ទម្លាក់ចុះក្រោមពីខាងមុខ  និងខាងក្រោយរាងកន្ទុយត្រី។</a:t>
            </a:r>
          </a:p>
          <a:p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សំលៀកបំពាក់បដិមាស្រីនិយមក្បាច់លម្អតាមរចនាបថអង្គរដែរ សំពត់ខាងមុខមានទម្លាក់ផ្នត់បត់ជារាងកន្ទុយត្រីឆ្លាម។</a:t>
            </a:r>
          </a:p>
          <a:p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ជញ្ជាំងថែវខាងក្រៅប្រាសាទបាយ័ន និងប្រាសាទបន្ទាយឆ្មារមានក្បាច់រឿងទាក់ទងនឹងសម័យព្រះបាទជ័យវរ្ម័នទី៧ ដូចជា ចម្បាំងខ្មែរ និងចាមបដិសណ្ឋារកិច្ចគណៈប្រតិភូបរទេសជាដើម។</a:t>
            </a:r>
          </a:p>
          <a:p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មានចម្លាក់បង្ហាញសកម្មភាពប្រជាពលរដ្ឋដូចជា នេសាទ  កីឡា ល្បែងប្រជល់មាន។</a:t>
            </a:r>
          </a:p>
          <a:p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កាយវិការរូបចម្លាក់ទាំងអស់មិនសូវខុសពីខ្មែរសម័យបច្ចុប្បន្នទេ។</a:t>
            </a:r>
          </a:p>
          <a:p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ជញ្ជាំងថែវខាងក្នុងប្រាសាទបាយ័ន ក្បាច់រឿងច្រើនទាក់ទងនឹងសាសនាដូចសម័យអង្គរដែរុំ។</a:t>
            </a:r>
          </a:p>
          <a:p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នៅលើជញ្ជាំងប្រាសាទគេរចនារូបទេវតា ឬ ទេពអប្សរនៅក្នុងស៊ុមឡើងវិញ។ ទេវរូបទាំងនោះមានទឹកមុខស្រស់ស្លៀកសំពត់ផ្កាដូចរចនាបថអង្គរ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02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សម័យនេះការរចនារូបបដិមាករមានការរីកចម្រើនលូតលាស់ខ្លាំង។បដិមាជាព្រះពុទ្ធរូប  ជាព្រះពោធិសត្វលោកិតេស្វរៈ  ជាព្រះបរមរូបព្រះបាទជ័យវរ្ម័នទី៧។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737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km-KH" sz="28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រចនាសម្ព័ន្ធនិងសំណង់ប្រាសាទ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km-KH" sz="30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ប្រាសាទមានលក្ខខណ្ឌពីរយ៉ាងគឺៈ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ខណ្ឌសីមាៈ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ការខណ្ឌដាច់ពីគ្នារវាងមនុស្សសាមញ្ញ និងអាទិទេព ព្រោះប្រាសាទជាលំនៅអាទិទេព។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ផ្លូវៈ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ផ្លូវទៅកាន់តូប៉ម ដែលនៅកណ្តាក្នុងចំណោម សំណង់នានា ជាទីបរិសុទ្ធផុតវស័យមនុស្ស។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អំពីថែវៈ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ថែវជុំវិញប្រាសាទបង្កើតជាកសិណជាប់ៗគ្នា នៅតាមថែវមានដំបូលកោង។</a:t>
            </a:r>
            <a:endParaRPr lang="en-US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89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5684838"/>
          </a:xfrm>
        </p:spPr>
        <p:txBody>
          <a:bodyPr>
            <a:normAutofit fontScale="92500" lnSpcReduction="10000"/>
          </a:bodyPr>
          <a:lstStyle/>
          <a:p>
            <a:pPr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របងប្រាសាទ ឬកំពែងៈ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មានការវិវត្ត ខ្លះធ្វើពីថ្ម បាយក្រៀម, ពីឥដ្ឋ, ថ្មភក់ ...។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ក្លោងទ្ធារៈ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ផ្លូវចូលប្រាសាទធម្មតា ទ្វារតូច ទ្វារពីរក្រោយមកវិវត្តទៅជាប៉មប្រាសាទក៏មាន។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ទ្វារបញ្ឆោតៈ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ទ្វារបិទជិត តែមិនអាចចូលបាន។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ប្លង់ប្រាសាទៈ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ធម្មតាមានប៉មមួយ មានស្រះទឹក ឬគូទឹកព័ទ្ធជុំវិញ មានផ្លូវដើចូល ខ្លះមានស្រះពីរ ជាន់។ ក្រោយមកមានគោលការឯកភាពគ្នា។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បណ្ណាល័យៈ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ឬហោត្រៃទី១។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សម្ភារៈសំណង់ៈ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ឈើ, ឥដ្ឋ, ថ្ម, ថ្មបាយក្រៀម, ថ្មភក់ ... សម្ភារៈនេះមានកាវិវត្តតាមសម័យកាល។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ផ្តែរ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ថ្មមួយផ្ទាំងរាងចតុកោណ ឬដងធ្នូជាប់ក្លោងទ្ធារចូល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ប្រាសាទ។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848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065838"/>
          </a:xfrm>
        </p:spPr>
        <p:txBody>
          <a:bodyPr>
            <a:normAutofit lnSpcReduction="10000"/>
          </a:bodyPr>
          <a:lstStyle/>
          <a:p>
            <a:pPr lvl="1"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>
              <a:buFontTx/>
              <a:buChar char="-"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មុនអង្គរៈ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ផ្តែរវិវត្តពីក្បាច់ជួង ទៅជាអង្កត់ធ្នូមានសត្វមករ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និងទៅជាមែកឈើតែម្តង។</a:t>
            </a:r>
          </a:p>
          <a:p>
            <a:pPr lvl="1" algn="just">
              <a:buFontTx/>
              <a:buChar char="-"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សម័យអង្គរៈ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រចនាបថព្រះគោដល់បាយ័ន វត្តមាន ក្បាល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សរសរជាប់ផ្តែរ ក្បាច់ខ្យងហៀន ក្បាច់១/៤នៃ ក្បាច់ជួង។</a:t>
            </a:r>
          </a:p>
          <a:p>
            <a:pPr lvl="1" algn="just">
              <a:buFontTx/>
              <a:buChar char="-"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សរសរពេជ្រ ឬសរសស្តម្ភៈ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មុនអង្គរសរសរពេជ្រច្រើនរាង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មូល តែក្រោយមករាងជ្រុងវិញ។</a:t>
            </a:r>
          </a:p>
          <a:p>
            <a:pPr marL="457200" lvl="1" indent="0" algn="just">
              <a:buNone/>
            </a:pP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ហោជាងៈ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វិវត្តពីរាងអក្សរយូផ្កាប់ទៅជារាងត្រីកោណ។</a:t>
            </a:r>
          </a:p>
          <a:p>
            <a:pPr lvl="1" algn="just">
              <a:buFontTx/>
              <a:buChar char="-"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លក្ខណៈរួមប្រាសាទៈ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ជាអ័ក្សស៊ីមេទ្រី តម្កល់ទេវរូប។ ប្លង់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រាងលេខបូកមានមណ្ឌប(ប្រាសាទតូចៗ) ខាងមុខ ទ្វារ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មានសរសរស្តម្ភអម លំអដោយផ្តែរ ហោ ជាងទ្រដោយ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សរសរផ្អោប។ ចុងកំពូលប្រាសាទមាន លំអជាត្របក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ឈូកច្រើន ជួនលំអដោយក្បាច់ជាត្រី សូល៍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ឧទ្ទិសដល់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អាទិទេព ឬពុទ្ធលទ្ធិ។</a:t>
            </a:r>
          </a:p>
        </p:txBody>
      </p:sp>
    </p:spTree>
    <p:extLst>
      <p:ext uri="{BB962C8B-B14F-4D97-AF65-F5344CB8AC3E}">
        <p14:creationId xmlns:p14="http://schemas.microsoft.com/office/powerpoint/2010/main" val="320579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រចនាសម្ព័ន្ធប្រាសាទ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ជញ្ជាំងៈ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ធ្វើពីថ្មភក់, ថ្មបាយក្រៀម, ឥដ្ឋ មានការ វិវត្តតាមសម័យកាល។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វូតៈ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ជាដំបូលប្រាសាទ្ អាចធ្វើពីឥដ្ឋ ឬថ្មដាក់បន្តគ្នារហូតដល់មុខគ្នា។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ទ្ធារ បង្អួចៈ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ធ្វើពីថ្មភក់ ឬថ្មបាយគ្រាម ជួនកាល ដូនតាធ្វើទ្ធារ ឬបង្អួចបញ្ឆោត។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ផ្តែរៈ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មានទម្ងន់ធ្ងន់ ទ្រដោយសរសរពេជ្រ (ផ្តែទ្រ និងផ្តែរសម្រាប់លំអ)។</a:t>
            </a:r>
          </a:p>
          <a:p>
            <a:pPr marL="0" indent="0" algn="just">
              <a:buNone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ប្រភេទប្រាសាទៈ 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ប្រាសាទប្រាង្គតែមួយ សង់ដាច់តែឯង (ប្រា.ភ្នំបាយ័ង្គ, ប្រា.ភ្នំបាសិទ្ធ  ប្រាសាទភូមិប្រាសាទជាដើម។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ប្រាសាទមានប្រាង្គច្រើនលើខឿនតែមួយ ប្រាសាទព្រះគោ  ប្រសាទលលៃជាដើម។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ប្រាសាទសង់លើដីរាបស្មើ គ្មានខឿនទេប្រាសាទភូមិប្រាសាទ  ប្រាសាទព្រះខាន់ជាដើម។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609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599238"/>
          </a:xfrm>
        </p:spPr>
        <p:txBody>
          <a:bodyPr>
            <a:normAutofit/>
          </a:bodyPr>
          <a:lstStyle/>
          <a:p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មុខងារប្រាសាទ</a:t>
            </a: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ឧទ្ទិសថ្វាយអាទិទេព (ព្រហ្មញ្ញសាសនា)</a:t>
            </a: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ឧទ្ទិសថ្វាយព្រះពោធិសត្វក្នុងសាសនាព្រះពុទ្ធ</a:t>
            </a: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ឧទ្ទិសថ្វាយទេវរាជ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តម្កល់លិង្គតំណាងព្រះរាជា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ឧទ្ទិសថ្វាយមាតា មិតា បុព្វបុរស វីរជនស្នេហាជាតិ</a:t>
            </a:r>
          </a:p>
          <a:p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តំលៃសិល្បៈស្ថាបត្យកម្ម</a:t>
            </a:r>
          </a:p>
          <a:p>
            <a:pPr lvl="1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អស្ចារ្យៈ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សំណង់សង់ដោយគ្មានគ្រឿងចក្រ។</a:t>
            </a:r>
          </a:p>
          <a:p>
            <a:pPr lvl="1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អស្ចារ្យៈ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សំណង់ជាប់រឹងមាំ ចាត់ទុកជាស្ចាដែអាទិទេពជាអ្នកសាងសង់។</a:t>
            </a:r>
          </a:p>
          <a:p>
            <a:pPr lvl="1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អស្ចារ្យៈ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សំណង់បង្ហាញពីក្បាច់រចនាល្អវិចិត្រ។</a:t>
            </a:r>
          </a:p>
          <a:p>
            <a:pPr lvl="1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អស្ចារ្យៈ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សំណង់នេះមានតម្លៃជាសកល ជាសម្បត្តិ មិនត្រឹមតែជាតម្លៃសម្រាប់ជាតិទេ តែជាសម្បត្តិរបស់ មនុស្សជាតិទាំងពិភពលោក។</a:t>
            </a:r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sz="30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796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39" y="0"/>
            <a:ext cx="8229600" cy="457200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924800" cy="52578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-អស្ចារ្យៈ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សំណង់នេះ ជាការបង្ហាញ និងបង្រួមនូវអត្តសញ្ញាណជាតិទាំងមូលនៅគ្រប់សម័យកាល ពិសេសបង្ហាញពីចក្រភពខ្មែរនៅអាស៊ីអាគ្នេយ៍ក្នុង អតីតកាល និងបន្តរហូតដល់បច្ចុប្បន្ន។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6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m-KH" sz="9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សង្គមធម៌</a:t>
            </a:r>
            <a:endParaRPr lang="en-US" sz="96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សង្គមធម៌ជាអ្វី 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?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សង្គមធម៌      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&gt; 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សង្គម    +  ធម៌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សង្គម =  សំដៅយកធម្មជាតិមនុស្សរស់នៅរួមគ្នា  មានទីលំនៅ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មានមុខរបររកស៊ី  បែបបទទាក់ទងគ្នាក្នុងស្រុកដែលជារដ្ឋ។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ឯពាក្យសង្គមធម៌  សំគាល់ធម៌ទាំងឡាយណាដែលជាធាតុវិធី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រៀបចំសង្គមមនុស្សឲ្យមានលក្ខណៈរីកចម្រើនលូតលាស់  មាន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ន័យថា   រៀបចំសង្គមមនុស្សឲ្យរស់នៅឲ្យរស់នៅបានស្រួល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ប្រកបដោយគ្រឿងសំភារៈប្រើប្រាស់គ្រប់គ្រាន់និងមានសភាព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ល្អប្រសើរ។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ពាក្យសង្គមធម៌ សង្កត់ទៅលើទ្រឹស្តីរបស់សង្គម និង ការរៀបចំ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សង្គមឲ្យមានទំនាក់ទំនងទៅវិញទៅមកលើវិស័យសេដ្ឋកិច្ច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នយោបាយ  សង្គមកិច្ច  ជីវភាពទូទៅ  និង សន្តិសុខជាដើម។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 មានវប្បធម៌ និងសង្គមធម៌ ជាមធ្យោបាយ  វិធី​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ដំណើរទៅកាន់គោលដៅមួយដើម្បីសម្រេចបាននូវសុខៈ 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en-US" b="1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en-US" b="1" dirty="0">
                <a:latin typeface="Khmer OS" panose="02000500000000020004" pitchFamily="2" charset="0"/>
                <a:cs typeface="Khmer OS" panose="02000500000000020004" pitchFamily="2" charset="0"/>
              </a:rPr>
              <a:t> 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5032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km-KH" sz="30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អំពីចម្លាក់ខ្មែរ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ចម្លាក់ៈ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ជាសិល្បៈបង្កើតដោយទឹកដៃផ្ទាល់មាន បង្កប់ដោយក្បូរក្បាច់ដ៏ល្អវិចិត្រ ផូរផង់ឥតខ្ចោះ។ ចម្លាក់ក្នុងសង្គមខ្មែររួមមានៈ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ចម្លាក់លិប, ចម្លាក់លៀន និងចម្លាក់លោត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ចម្លាក់លិបៈ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ឆ្លាក់លូកចូលក្នងផ្ទៃថ្ម មិនផុសចេញ។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ចម្លាក់លៀនៈ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ឆ្នាក់លៀនផុសចេញមកក្រៅលើផ្ទៃថ្ម។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ចម្លាក់លោតៈ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បដិមានៅដាច់ពីផ្ទាំងថ្ម ខ្លះមានទំរ ខ្លះ ផ្អែកជាប់ជញ្ជាំង។</a:t>
            </a:r>
          </a:p>
          <a:p>
            <a:pPr algn="just"/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មុខងារចម្លាក់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ចម្លាក់សម្រាប់បូជាៈ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ពុទ្ធបដិមា ទេវៈបដិមា ...។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ចម្លាក់សម្រាប់លំអៈ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ក្បួក្បាច់ ផ្កាផ្ញី ... ជាដើម។</a:t>
            </a:r>
            <a:endParaRPr lang="en-US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8115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37063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អំពីប្រធានចម្លាក់ពុទ្ធរូបនៅកម្ពុជា</a:t>
            </a:r>
          </a:p>
          <a:p>
            <a:pPr lvl="1" algn="just"/>
            <a:r>
              <a:rPr lang="ca-ES" sz="2400" b="1" i="1" dirty="0">
                <a:latin typeface="Khmer OS" pitchFamily="2" charset="0"/>
                <a:cs typeface="Khmer OS" pitchFamily="2" charset="0"/>
              </a:rPr>
              <a:t>ព្រះ</a:t>
            </a:r>
            <a:r>
              <a:rPr lang="ca-ES" sz="2400" b="1" dirty="0">
                <a:latin typeface="Khmer OS" pitchFamily="2" charset="0"/>
                <a:cs typeface="Khmer OS" pitchFamily="2" charset="0"/>
              </a:rPr>
              <a:t>ពុទ្ធរូបសមាធ</a:t>
            </a:r>
            <a:r>
              <a:rPr lang="km-KH" sz="2400" b="1" dirty="0">
                <a:latin typeface="Khmer OS" pitchFamily="2" charset="0"/>
                <a:cs typeface="Khmer OS" pitchFamily="2" charset="0"/>
              </a:rPr>
              <a:t>ិ</a:t>
            </a:r>
            <a:r>
              <a:rPr lang="ca-ES" sz="2400" b="1" dirty="0">
                <a:latin typeface="Khmer OS" pitchFamily="2" charset="0"/>
                <a:cs typeface="Khmer OS" pitchFamily="2" charset="0"/>
              </a:rPr>
              <a:t> ឬ វិតក៏មុទ្រាៈ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គង់ពត់ព្រះភ្នែន មានព្រះហស្ថស្តាំផ្ងាលើព្រះហស្ថឆ្វេង។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lvl="1" algn="just"/>
            <a:r>
              <a:rPr lang="ca-ES" sz="2400" b="1" dirty="0">
                <a:latin typeface="Khmer OS" pitchFamily="2" charset="0"/>
                <a:cs typeface="Khmer OS" pitchFamily="2" charset="0"/>
              </a:rPr>
              <a:t>ព្រះពុទ្ធរូបមារវិជ័យ ឬ ភូមិស្បស៌មុទ្រាៈ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គង់ព្រះភ្នែនដូចសមាធីដែរ តែព្រះហស្ថស្តាំផ្កាប់លើឧរុ ចង្អុលចុះផែនដីបង្ហាញពីការផ្ចាញ់មារ។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lvl="1" algn="just"/>
            <a:r>
              <a:rPr lang="ca-ES" sz="2400" b="1" dirty="0">
                <a:latin typeface="Khmer OS" pitchFamily="2" charset="0"/>
                <a:cs typeface="Khmer OS" pitchFamily="2" charset="0"/>
              </a:rPr>
              <a:t>ព្រះពុទ្ធរូបសំដែងធម្មចក្រ ឬ ធម្មចក្រមុទ្រាៈ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គង់ពត់ព្រះភ្នែន ព្រះហស្ថស្តាំក្តោបម្រាមដូចកង់រទេះ ត្រង់នេះគេតែងឃើញ បញ្ចវគ្គិយភិក្ខុចាំស្តាប់បឋមទេសនា។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lvl="1" algn="just"/>
            <a:r>
              <a:rPr lang="ca-ES" sz="2400" b="1" dirty="0">
                <a:latin typeface="Khmer OS" pitchFamily="2" charset="0"/>
                <a:cs typeface="Khmer OS" pitchFamily="2" charset="0"/>
              </a:rPr>
              <a:t>ព្រះពុទ្ធរូបប្រទានអភ័យ ឬ អភយមុទ្រាៈ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ជាតំណាងកាលព្រះ ទ្រង់ប្រោសសត្វ មានឈរក៏មាន គង់ពត់ព្រះភ្នែនក៏មាន។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ca-ES" sz="2400" b="1" dirty="0">
                <a:latin typeface="Khmer OS" pitchFamily="2" charset="0"/>
                <a:cs typeface="Khmer OS" pitchFamily="2" charset="0"/>
              </a:rPr>
              <a:t>ព្រះពុទ្ធរូបប្រទានពរ ឬ វរមុទ្ឬាៈ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មានព្រះហស្ថទាំងពីរសំយុង ចុះក្រោម មានគង់ពត់ព្រះភ្នែនក៏មាន ទ្រង់ឈរក៏មាន ជាតំណាងកាលមានពុទ្ធបរិស័ទចូលសួរព្រះអង្គ។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647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562"/>
            <a:ext cx="8229600" cy="5837238"/>
          </a:xfrm>
        </p:spPr>
        <p:txBody>
          <a:bodyPr>
            <a:normAutofit/>
          </a:bodyPr>
          <a:lstStyle/>
          <a:p>
            <a:pPr lvl="1" algn="just"/>
            <a:r>
              <a:rPr lang="ca-ES" sz="2400" b="1" dirty="0">
                <a:latin typeface="Khmer OS" pitchFamily="2" charset="0"/>
                <a:cs typeface="Khmer OS" pitchFamily="2" charset="0"/>
              </a:rPr>
              <a:t>ព្រះពុទ្ធរូបទ្រង់ឈរអោបបាត្រ ឬបាត្រាទានមុទ្រាៈ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តំណាងកាលដែលទ្រង់និមន្តបិណ្ឌបាត្រ។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lvl="1" algn="just"/>
            <a:r>
              <a:rPr lang="ca-ES" sz="2400" b="1" dirty="0">
                <a:latin typeface="Khmer OS" pitchFamily="2" charset="0"/>
                <a:cs typeface="Khmer OS" pitchFamily="2" charset="0"/>
              </a:rPr>
              <a:t>ព្រះពុទ្ធរូបទ្រង់ផ្ទុំ ឬ សយនមុទ្រាៈ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ជាតំណាងទ្រង់ផ្ទុំធម្មតា និងតំណាងកាលដែលទ្រង់ចូបរិនិព្វានផង។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lvl="1" algn="just"/>
            <a:r>
              <a:rPr lang="ca-ES" sz="2400" b="1" dirty="0">
                <a:latin typeface="Khmer OS" pitchFamily="2" charset="0"/>
                <a:cs typeface="Khmer OS" pitchFamily="2" charset="0"/>
              </a:rPr>
              <a:t>ព្រះពុទ្ធរូបនាគប្រក់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ជាតំណាងកាលដែលទ្រង់គង់នៅភ្លឺស្រះមុជលិន្ទ មានភ្លៀងមួយមេយ៉ាងធំ ហើយមាននាគមក ប្រក់លើព្រះអង្គ។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marL="457200" lvl="1" indent="0" algn="just">
              <a:buNone/>
            </a:pPr>
            <a:r>
              <a:rPr lang="ca-ES" sz="2400" b="1" u="sng" dirty="0">
                <a:latin typeface="Khmer OS" pitchFamily="2" charset="0"/>
                <a:cs typeface="Khmer OS" pitchFamily="2" charset="0"/>
              </a:rPr>
              <a:t>សម្គាល់ៈ</a:t>
            </a:r>
            <a:r>
              <a:rPr lang="ca-ES" sz="2400" b="1" dirty="0">
                <a:latin typeface="Khmer OS" pitchFamily="2" charset="0"/>
                <a:cs typeface="Khmer OS" pitchFamily="2" charset="0"/>
              </a:rPr>
              <a:t>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ពាក្យថា </a:t>
            </a:r>
            <a:r>
              <a:rPr lang="ca-ES" sz="2400" b="1" dirty="0">
                <a:latin typeface="Khmer OS" pitchFamily="2" charset="0"/>
                <a:cs typeface="Khmer OS" pitchFamily="2" charset="0"/>
              </a:rPr>
              <a:t>“ មុទ្រា ”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ជាពាក្យសំស្ត្រឹត បាលីថា មុទ្ទា ខ្មែរ ប្រែថា គ្រឿងសម្គាល់ បែបយ៉ាង អាការ កាយវិការ ត្រា សញ្ញា...។</a:t>
            </a:r>
          </a:p>
          <a:p>
            <a:pPr marL="0" indent="0">
              <a:buNone/>
            </a:pP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389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9762"/>
            <a:ext cx="8229600" cy="5486401"/>
          </a:xfrm>
        </p:spPr>
        <p:txBody>
          <a:bodyPr>
            <a:normAutofit/>
          </a:bodyPr>
          <a:lstStyle/>
          <a:p>
            <a:pPr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សត្វមករៈ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ជាសត្វសមុទ្រម្យ៉ាង។ គេនិយមឆ្លាក់សត្វមករនេះ ជាតំណាងឲ្យទឹក (ត្រជាក់ត្រជុំ)។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នាគៈ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សត្វល្មូនមានក្បាលសេសពី១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៩។ គេជឿ ថាលេខសេស ជាលេខរស់ តែលេខគូស្លាប់។ នាគជាប្រភេទល្មូនពស់ ដែលសកមិនចេះស្លាប់។ ដូចនេះ ចម្លាក់នាគតំណាង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ភាពអមតៈ, តំណាងទឹក, ជាឆ្មាំមត៌ក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តោ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តំណាងឲ្យភាពអង់អាចក្លាហាន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ជាឆ្នាំមត៌ក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តំណាងឲ្យដី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450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562"/>
            <a:ext cx="8229600" cy="5562601"/>
          </a:xfrm>
        </p:spPr>
        <p:txBody>
          <a:bodyPr>
            <a:normAutofit/>
          </a:bodyPr>
          <a:lstStyle/>
          <a:p>
            <a:pPr algn="just"/>
            <a:endParaRPr lang="en-US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endParaRPr lang="en-US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គ្រុឌៈ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ជាជំនិះរបស់ព្រះវិស្ណុ។ 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គ្រុឌ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ជាសត្វតំណាងអាកាស។</a:t>
            </a:r>
          </a:p>
          <a:p>
            <a:pPr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ក្រៅពីនោះ នៅមានចម្លាក់ច្រើនទៀត ដូចជា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គោ (ជំនិះព្រះឥសូរ), ដំរី, សេះ, ត្រី, ...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5159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km-KH" sz="30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អំពីអាពាហ៍ពិពាហ៍ក្នុងសង្គមខ្មែរ</a:t>
            </a:r>
            <a:endParaRPr lang="en-US" sz="3000" dirty="0">
              <a:solidFill>
                <a:srgbClr val="FF0000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 ឬអាវាហ៍វិវាហ៍?</a:t>
            </a:r>
            <a:endParaRPr lang="km-KH" sz="30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អាវាហៈ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ការនាំកូនស្រីមកផ្ទះខាងប្រុស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វិវាហៈ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ការនាំកូនប្រុសមកផ្ទះខាង្រសីវីញ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marL="457200" lvl="1" indent="0" algn="just">
              <a:buNone/>
            </a:pP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អាវាហ៍វិវាហ៍ៈ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មង្គលការកូនប្រុស ស្រី ដែលនាំមកហើយ ត្រឡប់ទៅវិញ “ ពីរលើក “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ប្រភពនិងប្រវត្តិអាពាហ៍ពិពាហ៍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ព្រះវេស្សន្តរ និងមេទ្រីរៀបអភិសេកបុត្រទ្រង់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(ជាលី និងគ្រឹស្នា)</a:t>
            </a:r>
            <a:r>
              <a:rPr lang="en-US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មហាវេស្សន្តរជាតក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ព្រះបាទទសរថ និងឥសីមិថិលារៀបអភិសេកព្រះនាងសីតា និងព្រះរាម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(រាមាយណ/រាមកេរ្តិ៍)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កាលសេដ្ឋីបុណ្ណវឌ្ឍនៈរៀបការជាមួយនាងវិសាខារយៈពេលបីខែ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(គម្ពីរធម្មបទ)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កាលព្រះបាទមហាចក្រនៅនគរនិគ្រោធគ្រាមរៀប</a:t>
            </a:r>
            <a:endParaRPr lang="km-KH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937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6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អាពាហ៍ពិពាហ៍ព្រះរាជបុត្រី៧យប់ ៧ថ្ងៃ (សាស្រ្តាស្លឹក រឹត៖ 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គម្ពីរក្បួនទម្រង់ការ ចារដោយភិក្ខុ ចន្ទ ថេរអួង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)។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កាលព្រះថោងរៀបអភិសេកជាមួយនាងនាគ 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បានបន្សល់ទុកពិធីតោងស្បៃ មានបទព្រះថោងតោងស្បៃ នាងនាគ បទនាគព័ន្ធ ... ជាដើម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រឿងទាក់ទងពិធីស៊ីស្លាដក់ ស្លាកន្សែង </a:t>
            </a:r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“ រឿងបុរសឃ្លាគោ និងបុរសឃ្លាលក្របី”</a:t>
            </a: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 ។</a:t>
            </a:r>
          </a:p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រឿងទាក់ទងនិងពិធីសែនក្រុងពាលី</a:t>
            </a:r>
          </a:p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រឿងទាក់ទងពិធីបុកល័ក្ខ</a:t>
            </a:r>
          </a:p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រឿងទាក់ទងនិងពិធីបង្វិលពពិល </a:t>
            </a:r>
            <a:r>
              <a:rPr lang="km-KH" sz="3000" b="1" i="1" dirty="0">
                <a:latin typeface="Khmer OS" panose="02000500000000020004" pitchFamily="2" charset="0"/>
                <a:cs typeface="Khmer OS" panose="02000500000000020004" pitchFamily="2" charset="0"/>
              </a:rPr>
              <a:t>“ រឿងព្រះឥសូរ និងព្រះជ័យសុរិយារាជកុមារ” </a:t>
            </a:r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30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4815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ទម្រង់អាពាហ៍ពិពាហ៍ខ្មែរ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អាពាហ៍ពិពាហ៍បែបបុរាណ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អាពាហ៍ពិពាហ៍បែបលើកត្រៃ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អាពាហ៍ពិពាហ៍ផ្តាច់ការសមូហភាព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អាពាហ៍ពិពាហ៍បែបទំនើប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អាពាហ៍ពិពាហ៍បែបកំព្រា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អាពាហ៍ពិពាហ៍បែបសែន</a:t>
            </a:r>
          </a:p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អាពាហ៍ពិពាហ៍បែបបុរាណ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ពិធីចែចូវៈ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ជ្រើសស្ត្រីម្នាក់មិនអភ័ព្វគូ ទៅសូរកូនស្រី គេ (លើកទី១, ទី២, ទី៣) មើលទាំងសម្ពង្សឆ្នាំ សម្ពង្សធាតុ សម្ពង្សនាក និងក្បួនសម្ភារភ្លឹកជាដើម។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0300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/>
          </a:bodyPr>
          <a:lstStyle/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ពិធីស្តីដណ្តឹងៈ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មានបីដំណាក់កាល (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ទី១ មេបាអនុ ញ្ញាតឲ្យផ្លូវដើជណ្តើរឡើង,លើកទី២ ពឹងពាក់អាស្រ័យគ្នា, លើកទី៣ អនុញ្ញាតឈ្មាយនាំកូនប្រុស ឲ្យញាតិខាងស្រីមើល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)។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ពិធីស៊ីស្លាកំជាប់ពាក្យៈ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ឪពុកម្តាយខាងប្រុសនាំគ្រឿង បណ្ណាការ 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(៣៦មុខ, មួយមុខ១គូ)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មានគ្រឿងបញ្ចាំចិត្ត 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(មាស ពេជ្រ)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តាមធនធាន។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ពិធីជូនពាលាចេកមាសៈ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ជាពាលា ឬថ្ងៃខែឆ្នាំរៀប មង្គលការកូនប្រុសស្រី ដែលគេសរសេរសេចក្តីលើ ក្រដាសក្រហមដាក់ក្នុងស្រោមក្រហម យកទៅតម្កល់លើពាន១ជាន់ ឬពីរជាន់។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ថ្ងៃរៀបមង្គលការ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ថ្ងៃចូលរោងៈ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កូនប្រុស និងញាតិមិត្តខាងប្រុសចូលរោងផ្កាស្លា មានទំងបណ្ណាកាផង។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7850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pPr lvl="1"/>
            <a:endParaRPr lang="en-US" sz="2600" b="1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600" b="1">
                <a:latin typeface="Khmer OS" panose="02000500000000020004" pitchFamily="2" charset="0"/>
                <a:cs typeface="Khmer OS" panose="02000500000000020004" pitchFamily="2" charset="0"/>
              </a:rPr>
              <a:t>ថ្ងៃ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ស៊ីកំណត់ៈ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បើពិធី ចែចូវ ស្តីដណ្តឹង មិនទាន់ធ្វើគេ ត្រូវធ្វើនៅវេលាព្រឹកឡើង។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ពិធីកាត់សក់ៈ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ពេលមុខកាត់ដោយឡែកពីគ្នា តែ ឥឡូវកាត់រួមគ្នា។ ពិធីមានរណ្តាប់គឺៈ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អាចារ្យ			. អ្នកមហា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អ្នកផ្លូវ			. មេបាចាស់ទុំ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ថង់រង១គូ			. ផ្តិលទឹកសំបួរ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គ្រឿងសម្អាង១ប្រអប់	. ពានកន្ត្រៃក្រាសកាំបិតកោរ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កញ្ចក់ឆ្លុះមានជើង		. រណ្តាប់ព្រះពិស្ណុការ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សាមីខ្លួនកូនប្រុសស្រី	. អ្នកកំដរកូនប្រុស៤នាក់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អ្នកកំដរកូនស្រី៤នាក់	. ញាតិមិត្តនិងភ្ញៀវ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អ្នករាំច្រៀង (អ្នកភ្លេង)	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ក្នុងពិធីនេះ គេច្រៀងបទ </a:t>
            </a:r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សារិកា ត្រពាំងពាយ និង បទផាត់ជាយ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5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8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អរិយធម៌លោកស្រី  ត្រឹង  ងា </a:t>
            </a:r>
            <a:endParaRPr lang="en-US" sz="2800" b="1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ទស្សនៈលោកស្រី  ត្រឹង  ងា  ពន្យល់ថា  “  អរិយធម៌សម្គាល់លើការរស់នៅ  ការរៀបចំជីវភាពសង្គមមនុស្សឲ្យបានសេចក្តិសុខចម្រើនលូតលាត់តាមផ្លូវចិត្ត និងផ្លូវកាយ”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លោកស្រី បង្ហាញថា អរិយធម៌មានមែកធាងពីរសំខាន់ គឺ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 និងសង្គមធម៌។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ពិធីសែនក្រុងពាលីៈ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ជាការប្រកាសប្រាប់ដល់ ម្ចាស់ទឹក ម្ចាស់ដី ពីការរៀបមង្គលការនេះ ដោយច្រៀងបទ 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កងសោយ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ពិធីចម្រើនពុទ្ធមន្តៈ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ព្រះសង្ឍ៤អង្គ។ រណ្តាប់គឺៈ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អាសនៈពុទ្ធរូប		. ស្លាធម៌កន្ទុយប្រើស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ព្រះសង្ឃ៥អង្គ		. ផ្តិលទឹកសំបួរ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ផ្កាស្លាខ្ពរ			. ផ្តិលអង្ករជ័យដោតពពិល៣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ថាសដាក់ទៀនពពិលម្លូស្លា	. ថង់រង១គូ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កូនស្រីប្រុស			. អាចារ្យ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អ្នកមហា			. អ្នកផ្លូវ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អ្នកកំដរកូនស្រី៤នាក់	. អ្នកកំដរកូនស្រី៤នាក់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មេបាចាស់ទុំ			. ញាតិមិត្តនិងភ្ញៀវ</a:t>
            </a:r>
          </a:p>
        </p:txBody>
      </p:sp>
    </p:spTree>
    <p:extLst>
      <p:ext uri="{BB962C8B-B14F-4D97-AF65-F5344CB8AC3E}">
        <p14:creationId xmlns:p14="http://schemas.microsoft.com/office/powerpoint/2010/main" val="71984427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ពិធីចងដៃៈ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ឥទ្ធិពលព្រហ្មញ្ញសាសនា គឺការប្តឹង ដល់ញាតិការទាំង៧សណ្តានឲ្យដឹងឮ ឬជាប្រាប់ ថា ជាចំណង។ រណ្តាប់រួមមានគឺៈ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ផ្តិលទឹកឆ្វេងពានស្លាម្លូស្តាំ	. បង្អែមឆ្ងេងស្តាំ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ចំអាបឆ្វេងស្តាំ		. មាន់ស្ងោរឆ្វេងស្តាំ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ចានបាយឆ្វេងស្តាំ		. ក្បាលជ្រូកសោរឆ្វេងស្តាំ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ផ្តិលទឹកអំបោះចងដៃ		. អាចារ្យ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អ្នកមហា			. អ្នកផ្លូវ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សាមីកូនស្រីប្រុស		. ថង់រង១គូ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តៀប១គូ			. អ្នកកំដរកូនស្រីប្រុស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ញាតិមិត្តប្រុសស្រី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ពិធីបុកល័ក្ខធ្វើធ្មេញៈ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ពិធីនេះអាចហៅថា “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ធ្វើ ធ្មេញបំពេញល័ក្ខ, លេងសេះ, កោសធ្មេញ”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។</a:t>
            </a:r>
            <a:endParaRPr lang="en-US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0682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ពិធីជាវខាន់ស្លា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កូនច្បងនិងកូនពៅកាត់ថ្លៃ 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៣០តម្លឹង ១បាត ២ស្លឹង លោកមហាសុំបន្ថែម ៦តម្លឹង៣បាត២ស្លឹងស្មើ១ណែន (ទម្ងន់១៦រៀលជាប្រាក់សុទ្ទ)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កូនកណ្តាលចុះពីកូនច្បងនិងកូនពៅ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២តម្លឹង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។រណ្តាប់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កញ្ចក់មានជើង		. គ្រឿងសម្អាង១ប្រអប់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ពានក្រាស់សិតសក់១	. ថង់រង១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ផ្តិលទឹក១			. ពានតម្កល់ឆ័ត្រ១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ឪពុកម្តាយសងខាង		. សាម៉ីកូនស្រីប្រុស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ពានចេកមាស១		. នំ២ថាស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ដូងខ្ចីនិងស្លាបព្រា១		. អ្នកមហា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អ្នកផ្លូវ			. វង់ភ្លេង</a:t>
            </a:r>
          </a:p>
          <a:p>
            <a:pPr marL="0" indent="0">
              <a:buNone/>
            </a:pP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	អ្នកភ្លេងលេងបងជ្រង។</a:t>
            </a: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985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/>
          </a:bodyPr>
          <a:lstStyle/>
          <a:p>
            <a:pPr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ពិធីជុំពាលាៈ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ជាពីធីមើលសម្ពង្សធាតុកូនស្រីប្រុស និងពិសាចេក នំចំណី (ចេកនិងមាស)។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ពិធីដោតផ្កាស្លា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ផ្កាស្លាច្បងៈ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ម្លូ២១ ស្លា២១ (គុណឪពុក)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ផ្កាស្លាកណ្តាលៈ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ម្លូ១២ ស្លា១២ (គុណម្តាយ)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ផ្លាស្លាពៅៈ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ម្លូ៦ ស្លា៦ (គុណបង ឬញាតិមិត្ត)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ពិធីសំពះផ្ទឹមៈ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វាយឃ្មោះបីដងជាសញ្ញាសុំផ្លូវ ហើយត្រូវធ្វើពិធីលាងជើងមុនឡើងផ្ទះកូនស្រី។</a:t>
            </a:r>
          </a:p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ពិធីបង្វិលពពិលៈ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ទាក់ទងព្រហ្មញ្ញសាសនា (ព្រះឥសូរនិងនាងឧមាវតី)។ គេត្រូវការមនុស្ស ១២នាក់ (ម្តាយ) និងបង្វិល១៩ជុំ (ព្រលឹង)។ រណ្តាប់រួមមានៈ</a:t>
            </a:r>
            <a:endParaRPr lang="en-US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830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ថង់រង១គូ			. អ្នកផ្លូវ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តៀប១គូ			. ផ្តិលអង្ករជ័យដោតពពិល៣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ផ្តិលទឹកមានទៀនពាលា	. ខ្នើយសំពះ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កម្រាលព្រំ			. សាមីខ្លួនស្រីប្រុស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អាចារ្យ			. អ្នកមហា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ផ្កាស្លាច្បង			. ផ្កាស្លាកណ្តាល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ផ្កាស្លាពៅ			. អ្នកកំដរកូនស្រីប្រុស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អ្នកបង្វិលពពិល		. មេបាចាស់ទុំ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ញាតិមិត្តនិងភ្ញៀវ</a:t>
            </a:r>
          </a:p>
          <a:p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ពិធីហែរាំបើកបាយស្រី(សិរី)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ក្នុងនោះរួមមានៈ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មាន់ស្ងោរ, សាច់ជ្រូក១ដុំ, នំអន្សម, នំគម, នំបត់ ...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ជាដើម។</a:t>
            </a:r>
          </a:p>
        </p:txBody>
      </p:sp>
    </p:spTree>
    <p:extLst>
      <p:ext uri="{BB962C8B-B14F-4D97-AF65-F5344CB8AC3E}">
        <p14:creationId xmlns:p14="http://schemas.microsoft.com/office/powerpoint/2010/main" val="64790823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ពិធីបង្វិលពពិលចងដៃ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អាចារ្យចែកផ្កាស្លាកណ្តាល និងផ្កាស្លាពៅ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ជូនឪពុក ម្តាយ ញាតិមិត្តិបាចលើគូស្វាមីភរិយា។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ផ្កាស្លាច្បងៈ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រក្សាទុកបីថ្ងៃ រួចយកទៅវត្ត ដើម្បីសុំពរ ជ័យពីព្រះសង្ឍ។</a:t>
            </a:r>
          </a:p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ពិធីផ្សំដំណេក រណ្តាប់គឺៈ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ស្រ្តីវ័យចំណាស់២នាក់	. បង្អែម១ថាស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ចំអាប១ថាស			. បាយសី១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ដូងខ្ចី១			</a:t>
            </a:r>
          </a:p>
          <a:p>
            <a:pPr marL="914400" lvl="2" indent="0" algn="just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គេទង្គិចក្បាលកូនស្រី ប្រុស បង្ហាញពីការស្រឡាញ់គ្នាដរាប រៀងទៅ។ នៅតំបន់ខ្លះគេ ធ្វើពិធីរាំសាកន្ទេល ដើម្បីបោសឧបទ្រព្យ    ចង្រៃ។</a:t>
            </a:r>
          </a:p>
        </p:txBody>
      </p:sp>
    </p:spTree>
    <p:extLst>
      <p:ext uri="{BB962C8B-B14F-4D97-AF65-F5344CB8AC3E}">
        <p14:creationId xmlns:p14="http://schemas.microsoft.com/office/powerpoint/2010/main" val="252357681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370638"/>
          </a:xfrm>
        </p:spPr>
        <p:txBody>
          <a:bodyPr>
            <a:normAutofit/>
          </a:bodyPr>
          <a:lstStyle/>
          <a:p>
            <a:pPr algn="just"/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ពិធីអាពាហ៍ពិពាហ៍ទំនើប</a:t>
            </a:r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គឺ</a:t>
            </a: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 សំដៅអាពាហ៍ ពិពាហ៍ ដែលមានកាត់ពិធីមួយចំនួនចោល តែ រក្សាទុកពិធីខ្លះដូចជាៈ </a:t>
            </a:r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ពិធីហែកំណត់, ពិធីកាត់ សក់, ពិធីបង្វិលពពិល, សំពះផ្ទឹមចងដៃ</a:t>
            </a: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 ហើយ មានបញ្ចូលពិធីបែបបស្ចិមប្រទេសថែមទៀត។</a:t>
            </a:r>
          </a:p>
          <a:p>
            <a:pPr algn="just"/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អាពាហ៍ពិពាហ៍បែបលើកត្រៃៈ</a:t>
            </a: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 អាពាហ៍ពិពាហ៍ សំដៅដល់ពិធី “ </a:t>
            </a:r>
            <a:r>
              <a:rPr lang="km-KH" sz="3000" b="1" i="1" dirty="0">
                <a:latin typeface="Khmer OS" panose="02000500000000020004" pitchFamily="2" charset="0"/>
                <a:cs typeface="Khmer OS" panose="02000500000000020004" pitchFamily="2" charset="0"/>
              </a:rPr>
              <a:t>មង្គល</a:t>
            </a: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”។ គេធ្វើតែពិធីមង្គលដូច ជា៖ </a:t>
            </a:r>
            <a:r>
              <a:rPr lang="km-KH" sz="3000" b="1" i="1" dirty="0">
                <a:latin typeface="Khmer OS" panose="02000500000000020004" pitchFamily="2" charset="0"/>
                <a:cs typeface="Khmer OS" panose="02000500000000020004" pitchFamily="2" charset="0"/>
              </a:rPr>
              <a:t>ពិធីចម្រើនព្រះបរិត្ត, ពុទ្ធជ័យមង្គល, សម្តែង ធម៌ទេសនា, រាប់បាត្រ, ប្រគេនត្រៃចីវរ, វេរភត្តា ហារថ្វាយព្រះសង្ឍ </a:t>
            </a: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។ គេតម្រូវឲ្យគូស្វាមីប្រកាន់ ភ្ជាប់សីលប្រាំ មានសង្គហធម៌ប្រាំយ៉ាងចំពោះ  គ្នា។</a:t>
            </a: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820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 algn="just"/>
            <a:b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</a:br>
            <a:b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អាពាហ៍ពីពាហ៍បែបកំព្</a:t>
            </a:r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រា</a:t>
            </a:r>
            <a: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គូៈ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ពីធីប្រព្រឹត្តឡើងដោយមានតែម្ខាង (មានតែប្រុស ឬមានតែស្រី តែភាគច្រើនជាប្រុស)។ មូលហេតុមានច្រើន</a:t>
            </a:r>
          </a:p>
          <a:p>
            <a:pPr marL="0" indent="0" algn="just">
              <a:buNone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ខុសៗគ្នា។កូនស្រីកើតក្តីតូចចិត្តក្នុងមួយជីវិតរបស់ នាង។</a:t>
            </a:r>
          </a:p>
          <a:p>
            <a:pPr algn="just"/>
            <a: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អាពាហ៍ពិពាហ៍បែបសែនៈ</a:t>
            </a:r>
            <a:r>
              <a:rPr lang="km-KH" sz="20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កើតឡើងក្នុងករណី៖</a:t>
            </a:r>
          </a:p>
          <a:p>
            <a:pPr lvl="1" algn="just"/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គ្រួសារមិនសម្បូរធនធាន</a:t>
            </a:r>
          </a:p>
          <a:p>
            <a:pPr lvl="1" algn="just"/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គូទាំងពីស្រឡាញ់គ្នាលួចលាក់ ឬពង្រត់គ្នា</a:t>
            </a:r>
          </a:p>
          <a:p>
            <a:pPr lvl="1" algn="just"/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ពោះម៉ាយ ឬមេម៉ាយ</a:t>
            </a:r>
          </a:p>
          <a:p>
            <a:pPr lvl="1" algn="just"/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ជាប្រពន្ធចុងគេ (ស្រី) សេនព្រេនបំពេញកិច្ច</a:t>
            </a:r>
          </a:p>
          <a:p>
            <a:pPr algn="just"/>
            <a:r>
              <a:rPr lang="km-KH" sz="2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អាពាហ៍ពិពាហ៍បែបផ្តាច់ ឬសមូហភាពៈ</a:t>
            </a:r>
            <a:r>
              <a:rPr lang="km-KH" sz="20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ពិធីនេះ កើតឡើងក្នុងរបបកម្ពុជាប្រជាធិបតេយ្យ។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703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km-KH" sz="30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ឥទ្ធិពលនានាលើអាពាហ៍ពិពាហ៍ខ្មែរ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162"/>
            <a:ext cx="8229600" cy="675163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ឥទ្ធិពលរបស់ចិន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ទំនៀមជូនអាំងប៉ាវភ្ញៀវៈ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ចិនហៅថា ហ្វាន់ប៉ាវ ឬឡៃស៊ី។ ជំនឿនេះគេជឿថា ជាការនាំមកនូវសំណាងល្អ ពីរដង ព្រោះប្រអប់ពណ៌មានអក្សរចិន ដែលមានន័យថា “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សំណាងពីរដង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“។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ទំនៀមប៉ាយកុងម៉ាៈ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គេជឿថា ដូនតា/កុងម៉ា តាមថែ រក្សាគេ (អ្នកជាសែស្រឡាយចិន)។ កូនក្រមុំស្លៀក ពាក់ពណ៌ក្រហម។ នៅប្រទេសចិន គេសែនទឹកតែមុន “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បង្ហាញការគោរព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”។</a:t>
            </a:r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ឥទ្ធិពលលោកខាងលិច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ការដើរលេងៈ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គូស្វាមីភរិយា ស្លៀកពាក់ពណ៌ស។ ការដើរលេងនេះ មានប្រភពពីគ្រួសាររាង្សមួយ ដើម្បី បង្ហាញ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ពីភាពរំភើប និងរ៉ូម៉ង់ទិក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 ឯពិធីក្រេបទឹកឃ្មុំ កើតក្រោយពីធីរៀបការ ហើយមានតែពីរនាក់គូស្វាមី ភរិយាប៉ុណ្ណោះ។ ពិធីនេះមានតាំងពី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ឆ្នាំ១៩៩២មក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287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/>
          </a:bodyPr>
          <a:lstStyle/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ពិធីកាត់នំអាពាហ៍ពិពាហ៍ៈ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ចូលមកកម្ពុជាឆ្នាំ១៩៩៧ តែ នៅលោកខាងលិចតាំងពីឆ្នាំ១៩៧១។ លោកខាងលិចគេ ជឿថាៈ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ស្រូវសាឡីៈ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ជាតំណាងឲ្យភាពសម្បូរសប្បាយ។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នំអាពាហ៍ពិពាហ៍ៈ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មានន័យថា ការផ្តាច់សម្ព័ន្ធចេញពីគ្រួសារ។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ការប្រើកាំបិតតែមួយៈ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មានន័យថា រៀបការហើយគឺជីវិតតែមួយ។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កូនកំលោះកូនក្រមុំជូននំទៅភ្ញៀវៈ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តំណាងវត្ថុសក្តិសិទ្ធិ នាំមកនូវសំណាងល្អ។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កាំបិតកូនក្រមុំៈ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ប្រាប់ថាត្រៀមខ្លួនជាមេផ្ទះល្អក្រោយរៀបការ។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ការទទួលទានស្រាៈ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តំណាងការដឹកនាំគ្រួសារ។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រូបទេពធីតា (</a:t>
            </a:r>
            <a:r>
              <a:rPr lang="en-US" sz="2000" b="1" dirty="0">
                <a:latin typeface="Khmer OS" panose="02000500000000020004" pitchFamily="2" charset="0"/>
                <a:cs typeface="Khmer OS" panose="02000500000000020004" pitchFamily="2" charset="0"/>
              </a:rPr>
              <a:t>Britannia)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សាក្សីនៃការស្បថរបស់គូស្វាមីភរិយា។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លលកព្រមួយគូៈ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 តំណាងភាពស្មោះត្រង់ ស្លូតបូត។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រូបទារកមានស្លាបកាន់ធ្នូៈ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តំណាងកាមា/សេចក្តីស្រឡាញ់។</a:t>
            </a:r>
            <a:endParaRPr lang="km-KH" sz="20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រូបឆ្កែមួយក្បាលៈ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តំណាងភក្តីភាពចំពោះគ្នា។</a:t>
            </a:r>
          </a:p>
          <a:p>
            <a:pPr lvl="2" algn="just"/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ពិធីរាំរែកៈ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បង្ហាញពីការរំភើប រីករាយ ឬអនុស្សាវរីយ៍មិនអាចបំភ្លេចបានក្នុងមួយជីវិតគូស្វាមីភរិយាថ្មីថ្មោងនេះ។</a:t>
            </a: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5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km-KH" sz="2400" b="1" dirty="0"/>
              <a:t>​​​​​​​​​​​​​​​​​​​​​​​​​​​​​​​​​​​​​​​​​</a:t>
            </a:r>
            <a:r>
              <a:rPr lang="en-US" sz="2400" dirty="0"/>
              <a:t>-   </a:t>
            </a:r>
            <a:r>
              <a:rPr lang="km-KH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វប្បធម៌</a:t>
            </a:r>
            <a:r>
              <a:rPr lang="en-US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ចំណេះដឹង  កំណត់ផ្សាយ  អនុវត្តន៍</a:t>
            </a:r>
            <a:r>
              <a:rPr lang="en-U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*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ចំណេះដឹង</a:t>
            </a:r>
            <a:r>
              <a:rPr lang="en-US" sz="24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ជំនឿ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សាសនា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វិជ្ជា  វិជ្ជាស្យង់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*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កំណត់ផ្សាយ</a:t>
            </a:r>
            <a:endParaRPr lang="en-US" sz="2400" b="1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ភាសា  អក្សរ  សញ្ញា</a:t>
            </a:r>
            <a:r>
              <a:rPr lang="hi-IN" sz="2400" dirty="0">
                <a:latin typeface="Khmer OS" panose="02000500000000020004" pitchFamily="2" charset="0"/>
              </a:rPr>
              <a:t>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អក្សរសាស្រ្ត  អក្សរសិល្ប៍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សាសិល្បៈ  ព័ត៌មាន  (វិទ្យុ ទូរទស្សន៍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…)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* </a:t>
            </a:r>
            <a:r>
              <a:rPr lang="km-KH" sz="2400" dirty="0"/>
              <a:t>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អនុវត្តន៍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ប្រពៃណី  ទំនៀមទម្លាប់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ការសិក្សាអប់រំ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(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ប្រដៅទូន្មាន.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hi-IN" sz="2400" dirty="0">
              <a:latin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កីឡា  ល្បែងកម្សាន្ត  ច្បាប់ផ្សេងៗ 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km-KH" sz="30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ពិធីបុណ្យជាតិនិងបុណ្យសាសនានៅកម្ពុជា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42" y="609600"/>
            <a:ext cx="8229600" cy="5943600"/>
          </a:xfrm>
        </p:spPr>
        <p:txBody>
          <a:bodyPr>
            <a:normAutofit/>
          </a:bodyPr>
          <a:lstStyle/>
          <a:p>
            <a:pPr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បុណ្យវិសាខបូជាៈ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ការបូជាក្នុងខែពិសាខ គឺជា បុណ្យរំលឹកដល់បុព្វហេតុបី។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ព្រះសិទ្ធត្ថទ្រង់ប្រសូត្រ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ទ្រង់ត្រាស់ រកឃើញអរិយសច្ចបួនយ៉ាង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គឺ សេចក្តីទុក្ខ, ការរំលត់ទុក្ខ, មាគ៌ារំលត់ទុក។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ព្រះអង្គទ្រង់ចូលបរិនិព្វាន</a:t>
            </a:r>
          </a:p>
          <a:p>
            <a:pPr algn="just"/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ពិធីបុណ្យមាឃបូជាៈ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ប្រែថាការបូជាក្នុងខែមាឃ។ ការប្រារព្ធពិធីនេះ ក្នុងគោលបំណងពីរគឺៈ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ទី១ ព្រះពុទ្ធសម្តែងឱវាទបាតិមោក្ខ ទី២ ព្រះអង្គ ដាក់អាយុសង្ខារ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 បុព្វហេតុមានពីរគឺៈ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សក្ការបូជាៈ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មានទៀន ធូប និងផ្កា ជាដើម។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បដិបត្តិបូជាៈ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ការគោរពប្រតិបត្តិរាមធម៌ព្រះពុទ្ធ។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917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400800"/>
          </a:xfrm>
        </p:spPr>
        <p:txBody>
          <a:bodyPr>
            <a:normAutofit/>
          </a:bodyPr>
          <a:lstStyle/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ថ្ងែ១៥កើត ខែមាឃ</a:t>
            </a: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ព្រះអរហន្តចំនួន១២៥០ និមន្តមកជុំគ្នា ក្រុងរាជគ្រឹះ</a:t>
            </a: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ព្រះអារហន្តបានសម្រេច បដិសម្ភិទាញាណគឺៈ</a:t>
            </a:r>
          </a:p>
          <a:p>
            <a:pPr lvl="2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ធម្មប្បសម្ភិញាណៈ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ប្រាជ្ញាយល់ធម៌</a:t>
            </a:r>
          </a:p>
          <a:p>
            <a:pPr lvl="2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អត្តាប្បដិម្ភិទាៈ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យល់សេចក្តីធម៌</a:t>
            </a:r>
          </a:p>
          <a:p>
            <a:pPr lvl="2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បដិភាណបដិសភ្ភិទាៈ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ឈ្លាសវៃក្នុងការសម្តែងធម៌</a:t>
            </a:r>
          </a:p>
          <a:p>
            <a:pPr lvl="2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និរុត្តិបដិសម្ភិទាៈ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ឈ្លាសវៃក្នុងការប្រើពាក្យ ភាសា</a:t>
            </a:r>
          </a:p>
          <a:p>
            <a:pPr lvl="1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ជាភិក្ខុ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ដែលបានបួសរៀនក្នុងសំណាក់ពុទ្ធសាសនា</a:t>
            </a: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បាតិមោក្ខមាបពីរយ៉ាងគឺៈ</a:t>
            </a:r>
          </a:p>
          <a:p>
            <a:pPr lvl="1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អាណាបាតិមោក្ខៈ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មានសិក្ខាបទ២២៧សូត្រ១/២ខេម្តង</a:t>
            </a:r>
          </a:p>
          <a:p>
            <a:pPr lvl="1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ឱវាទបាតិមោក្ខៈ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សម្តែងក្នុងមហាសន្និបាទ១២៥០អង្គ</a:t>
            </a:r>
          </a:p>
          <a:p>
            <a:pPr lvl="2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សព្វបាបស្សករណំៈ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ធ្វើតែអំពើល្អជានិច្ច។</a:t>
            </a:r>
          </a:p>
          <a:p>
            <a:pPr lvl="2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កុសលស្សូបសម្បទាៈ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ធ្វើល្អ (កាយក្តី ចិត្តគ្តី វាចាក្តី)។</a:t>
            </a:r>
          </a:p>
          <a:p>
            <a:pPr lvl="2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សចិត្តបរិយោទបនំៈ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ជម្រះចិត្តឲ្យស្អាតបរិសុទ្ធ។</a:t>
            </a:r>
          </a:p>
        </p:txBody>
      </p:sp>
    </p:spTree>
    <p:extLst>
      <p:ext uri="{BB962C8B-B14F-4D97-AF65-F5344CB8AC3E}">
        <p14:creationId xmlns:p14="http://schemas.microsoft.com/office/powerpoint/2010/main" val="267904267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បុណ្យចូលឆ្នាំខ្មែរ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សង្ក្រាន្ត/សង្ក្រានិៈ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ដំណើរឃ្លាតចាកទី ការផ្តាច់ឆ្នាំ ចាស់ឈានចូលឆ្នាំថ្មី។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ប្រភពរឿងៈ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ធម្មបាលកុមារ និងកបិលមហាព្រហ្ម។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អត្ថន័យសង្ខេប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ប្រាប់អាយុកើត១ឆ្នាំទៀតហើយ ចូរធ្វើអំពើជាប្រយោជន៍រួម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ប្រាប់ថា បទពិសោធន៍ឆ្នាំចាស់ ជាគម្រោងសំរាប់ឆ្នាំថ្មី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រំសាយកំហឹង គំនុំ ឆ្នាំចាស់ចោល សាងមិត្តជាថ្មី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ប្រពៃណីពុទ្ធសាសនា និងការដឹងគុណចំពោះមាតាបិតា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ការផ្សាយកងកុសលដល់បុព្វការីជនស្លាប់ទៅហើយ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ធ្វើអំពើកុសលសម្រាប់អ្នកមានជីវភាពខ្សត់ខ្សោយ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សុំខមាលទោស មនុស្សចាស់ ឬសត្វពាហៈនៈនានា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សុំទោសទាំងធម្មជាតិផង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ខួបល្បែងប្រជាប្រិយខ្មែរ</a:t>
            </a:r>
          </a:p>
          <a:p>
            <a:pPr marL="0" indent="0">
              <a:buNone/>
            </a:pPr>
            <a:endParaRPr lang="en-US" sz="30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5524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ទេវតា៧អង្គ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ទុង្សាៈ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		ថ្ងៃអាទិត្យ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គោរាគៈ 	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ថ្ងៃច័ន្ទ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រាក្យសាៈ 	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ថ្ងៃអង្គារ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មណ្ឌាៈ 	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ថ្ងៃពុធ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កិរិណីៈ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		ថ្ងៃព្រហស្បតិ៍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កិមិរាៈ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		ថ្ងៃសុក្រ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មហោទរាៈ	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ថ្ងៃសៅរ៍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ឈ្មោះថ្ងៃទាំងបី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ថ្ងៃទី១		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ថ្ងៃមហាសង្ក្រាន(ថ្ងៃចូលឆ្នាំ)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ថ្ងៃទី២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		ថ្ងៃវណបត/វ័នបត 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ថ្ងៃទី៣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		ថ្ងៃឡើងសក្តិ (ផ្លាស់ចូលឆ្នាំថ្មី)	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0348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477000"/>
          </a:xfrm>
        </p:spPr>
        <p:txBody>
          <a:bodyPr>
            <a:normAutofit fontScale="92500"/>
          </a:bodyPr>
          <a:lstStyle/>
          <a:p>
            <a:pPr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r>
              <a:rPr lang="km-KH" sz="2000" b="1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ពិធីបុណ្យអុំទូក បណ្តែតប្រទីប សំពះព្រះខែ អក អំបុក</a:t>
            </a:r>
            <a:endParaRPr lang="km-KH" sz="26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ព្រះបាទជ័យវរ្ម័នទី៧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ច្បាំងឈ្នោះទ័ពសត្រូវ(ជ្វា) ដោយទ័ពជើងទឹក។ ចម្លាក់នោះមានឆ្លាក់នៅលើ ជញ្ជាំងប្រាសាទ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បាយ័ន និងបន្ទាយឆ្នារ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សម័យលង្វែក (១៥២៨ គ.ស)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ព្រះបាទ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ចន្ទរាជា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តាំងស្តេចត្រាញ់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ពញាតាត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ចាត់ទ័ពជើងទឹកគឺៈ</a:t>
            </a:r>
          </a:p>
          <a:p>
            <a:pPr lvl="2" algn="just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ទី១ ហៅទ័ពស្រួចៈ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ទូកប្រណាំងយើងសព្វថ្ងៃ។</a:t>
            </a:r>
          </a:p>
          <a:p>
            <a:pPr lvl="2" algn="just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ទី២ ហៅទ័ពជំនួយៈ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ទូកប្រណាំងយើងសព្វថ្ងៃ។ </a:t>
            </a:r>
          </a:p>
          <a:p>
            <a:pPr lvl="2" algn="just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ទី៣ ហៅទ័ពបាសាក់ៈ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ទូកចែវ មានក្តោង ហៅ</a:t>
            </a:r>
            <a:r>
              <a:rPr lang="km-KH" b="1" i="1" dirty="0">
                <a:latin typeface="Khmer OS" panose="02000500000000020004" pitchFamily="2" charset="0"/>
                <a:cs typeface="Khmer OS" panose="02000500000000020004" pitchFamily="2" charset="0"/>
              </a:rPr>
              <a:t>ទូកប៉ុកចាយ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មូលហេតុពិធីបុណ្យ</a:t>
            </a:r>
          </a:p>
          <a:p>
            <a:pPr lvl="2" algn="just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រំលឹក កាលព្រះបាទជ័យវរ្ម័នទី៧ ប្រើទ័ពជើងទឹកច្បាំងជ្វា</a:t>
            </a:r>
          </a:p>
          <a:p>
            <a:pPr lvl="2" algn="just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ប្រពៃណីពីដូនតាយូរយាមកហើយ ទាក់ទងសមយុទ្ធទ័ព</a:t>
            </a:r>
          </a:p>
          <a:p>
            <a:pPr lvl="2" algn="just"/>
            <a:r>
              <a:rPr lang="km-KH" b="1" dirty="0">
                <a:latin typeface="Khmer OS" panose="02000500000000020004" pitchFamily="2" charset="0"/>
                <a:cs typeface="Khmer OS" panose="02000500000000020004" pitchFamily="2" charset="0"/>
              </a:rPr>
              <a:t>ដឹងគុណដល់ព្រះគង្គា ព្រះធរណី ដើម្បីកសិកម្ម និងធ្វើឲ្យ ល្អក់ កករដល់ព្រះគង្កា។</a:t>
            </a:r>
          </a:p>
          <a:p>
            <a:pPr marL="0" indent="0" algn="just">
              <a:buNone/>
            </a:pPr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endParaRPr lang="en-US" sz="30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0577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ពិធីសំពះលោកខែ និងអកអំបុក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ទាក់ទង សសបណ្ឌិត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យោងកំណើតជាទន្សាយ ដែលប្រាថ្នាដាក់អង្គជាអាហារ។ ព្រះឥន្ទ្រកាឡាខ្លួន ដុត តែភ្លើងអត់ឆេះទន្សាយនោះទេ។ ព្រះឥន្ទ្រពរ សសបណ្ឌិតដល់ឋានព្រះច័ន្ទ ហើយគូសរូបទន្សាយ ជាប់និងព្រះច័ន្ទរហូតមក។</a:t>
            </a:r>
          </a:p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បណ្តែកប្រទីប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ជាការរំលឹកដល់ព្រះចង្កូមកែវនៅពិភពនាគ។ ព្រះពុទ្ធ នៅស្ទឹងនម្មទា ជាប្រយោជន៌ផ្តល់កុសល បុណ្យ សុខចម្រើនដល់មនុស្សលោកទូទៅ។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8151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km-KH" sz="30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សិល្បៈតន្ត្រីនៅកម្ពុជា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pPr algn="just"/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ភ្លេងៈ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មានន័យថា </a:t>
            </a:r>
            <a:r>
              <a:rPr lang="km-KH" sz="2400" b="1" i="1" dirty="0">
                <a:latin typeface="Khmer OS" panose="02000500000000020004" pitchFamily="2" charset="0"/>
                <a:cs typeface="Khmer OS" panose="02000500000000020004" pitchFamily="2" charset="0"/>
              </a:rPr>
              <a:t>តន្ត្រី គ្រឿងដេញ, ដំ, ផ្លុំ, កូត ផ្សេងៗ សម្រាប់កំសាន្តចិត្ត ឬសម្រើបចិត្ត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algn="just"/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ឧបករណ៍ភ្លេង</a:t>
            </a:r>
          </a:p>
          <a:p>
            <a:pPr lvl="1" algn="just"/>
            <a:r>
              <a:rPr lang="km-KH" sz="2600" b="1" dirty="0">
                <a:solidFill>
                  <a:srgbClr val="00B05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ឧបករណ៍ប្រើខ្សែ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ពិណៈ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មកពីពាក្យបាលី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សំស្រ្កឹតថា វីណា ជាឧបករណ៍ប្រើ ខ្សែប្រើដេញម្រាមទាំងដប់ វាស្ថិតស្ថេរក្នុងព្រហ្មញ។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ខ្សែដៀវៈ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ហៅថា ខ្សែដៀវ, សាដៀវ ឬសាយដៀវ។ ឧបករណ៍ប្រើខ្សែលួសស្ពាន់តែមួយ សំបកឃ្លោក មានប៉ោលសម្រាប់រឹត ឬបន្ធូ។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ទ្រខ្មែរខ្សែបីៈ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ឧបករណ៍ខ្សែបុរាណខ្សែបី គេយកលលាដ៍ដូងធ្វើប្រអប់សំឡេង ដងធ្វើពីឈើខ្លឹម នៅខាងចុងដងមាន ព្រលួតបី។ វាប្រើក្នុងវង់ភ្លេងអារក្ស និងវង់ភ្លេងខ្មែរបុរាណ។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ទ្រអ៊ូៈ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ធ្វើពីត្រឡោកដូងក្បាលដំរី ពាសដោយស្បែកពស់។ គេប្រគុំក្នុងវង់ភ្លេងមហោរី ភ្លេងការ អាយ៉ៃ ...។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ទ្រធំៈ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ធ្វើពីប៉ោត ឬឈើលុងធ្វើជាប្រអប់សំឡេង។</a:t>
            </a:r>
            <a:endParaRPr lang="km-KH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 algn="just"/>
            <a:endParaRPr lang="km-KH" sz="30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4077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ទ្រអ៊ូចំហៀងៈ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 ប្រអប់សំឡេងធ្វើពីត្រឡោកដូង។ គេប្រើក្នុង វង់ល្ខោនបាសាក់។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ទ្រសោធំៈ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ប្រអប់សំឡេងធ្វើពីស្នូកអណ្តើត ឬប្រអប់ឈើ។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ទ្រសោតូច ទ្រឆេអ៊ូ ទ្រឆេសោៈ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ប្រអប់សំឡេងធ្វើពីបំពង់ឫស្សី ឬឈើប្រណីត ពាសដោយស្បែកពស់។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ចាបប៉ីដងវែងៈ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ឧបករណ៍នេះមានដងវែង។ មានមុខងារគឺៈ</a:t>
            </a:r>
          </a:p>
          <a:p>
            <a:pPr lvl="3"/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ក្នុងវង់ភ្លេងបុរាណ</a:t>
            </a:r>
          </a:p>
          <a:p>
            <a:pPr lvl="3"/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ក្នុងវង្សភ្លេងអារក្ស</a:t>
            </a:r>
          </a:p>
          <a:p>
            <a:pPr lvl="3"/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ចំរៀងបែបកំណាព្យ</a:t>
            </a:r>
          </a:p>
          <a:p>
            <a:pPr lvl="3"/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ក្នុងវង់ភ្លេងមហោរី</a:t>
            </a:r>
            <a:endParaRPr lang="km-KH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លក្ខណៈសម្គាល់</a:t>
            </a:r>
            <a:endParaRPr lang="km-KH" sz="30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ដងវែងចែកជាពីរ (ដងនិងប្រពែ)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ព្រលួត (២,៣,៤)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ធរណី (ខ្ទង់ខ្ពស់ជាងគេ)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ខ្ទង់មានចំនួន១២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ស្នូកមានរាងដូចផ្លែម្នាស់</a:t>
            </a:r>
          </a:p>
        </p:txBody>
      </p:sp>
    </p:spTree>
    <p:extLst>
      <p:ext uri="{BB962C8B-B14F-4D97-AF65-F5344CB8AC3E}">
        <p14:creationId xmlns:p14="http://schemas.microsoft.com/office/powerpoint/2010/main" val="69395568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km-KH" sz="3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សិល្បៈតន្ត្រីនៅកម្ពុជា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សន្ទះធ្វើពីដើមខ្ទុម រលួស ដើមពពូល ឬឈើស្រាល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ក្រាញ (គីង្គក់) ធ្វើពីឈើធ្នង់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ក្រចកកេះ ធ្វើពីស្នែងគោ ឬស្វែងក្របី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តាខេៈ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មានន័យថា សត្វក្រពើ។ ប្រើក្នុងវង់ភ្លេងមហោ រី, អាយ៉ៃ, វង់ភ្លេងទំនើប។ លក្ខណៈសម្គាល់គឺៈ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មានព្រលួតបីធ្វើពីឈើរឹង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ពកលើច្រមុះក្រពើហៅថា កំប៉ក់អាចម៌ឆ្កែ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មានខ្ទង់ចំនួន១២ ធ្វើពីឈើរឹង ឬឆ្អឹងដំរី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មានក្រាញធ្វើពីឈើ ឬស្ពាន់ (គីង្គក់)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មានជើង៤ ឬ២សម្រាប់ទ្រតាខេ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ខ្សែមាន៣គឺៈ ខ្សែទី១</a:t>
            </a:r>
            <a:r>
              <a:rPr lang="en-US" sz="22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ខ្សែឯក (សំឡេងតូច), ខ្សែទី២</a:t>
            </a:r>
            <a:r>
              <a:rPr lang="en-US" sz="22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ខ្សែគ (សំឡេងគ្រល), ខ្សែទី៣</a:t>
            </a:r>
            <a:r>
              <a:rPr lang="en-US" sz="22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ខ្សែបន្ទរ (សំឡេងធំ)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ឧបករណ៍ប្រើខ្យល់ ឬផ្លុំ</a:t>
            </a:r>
            <a:endParaRPr lang="km-KH" sz="3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ប៉ីអៈ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ប្រើអណ្តាត(លាំ) ក្នុងមាត់។ ប្រើក្នុងពីធីដូចជាៈ</a:t>
            </a:r>
            <a:endParaRPr lang="en-US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2768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3246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ប្រើក្នុងវង់ភ្លេងអារក្ស, ភ្នេងការបុរាណ។ លក្ខណៈសម្គាល់គឺៈ 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តួធ្វើពីឫស្សីពក ឬឫស្សីឃ្លៃ ឫស្សីបំពង់ ឬឈើរឹង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មានលាំ (អណ្តាតប៉ី)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ប្រវែងប្រហែលមួយចំអាម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មានរន្ធខ្ទង់ចំនួន៧ ឃ្លាតគ្នាប្រហែលប៉ុនមេដៃ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ខាងចុងម្ខាងរាងសំប៉ែតដូចចំពុះទា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ចុងម្ខាងស្រួចងាយស្រួលផ្លុំ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ប្រើចុងម្រាមដៃ ឬគល់ម្រាបដៃសម្រាប់អបសំឡេង</a:t>
            </a:r>
            <a:endParaRPr lang="km-KH" sz="22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ប៉ីពកៈ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ប្រើក្នុងវង់ភ្លេងគឺៈ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ភ្លេងអារក្ស, ភ្លេងការបុរាណ សម្រាប់អង្វរករ បួងសួង អញ្ជើញ (គ្រូតូច គ្រូធំ ខ្មោច ព្រាយ បិសាច អារក្ស អ្នកតាព្រៃភ្នំទាំងឡាយ)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លក្ខណៈសម្គាល់គឺៈ</a:t>
            </a:r>
            <a:endParaRPr lang="km-KH" sz="3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មានលាំ (អណ្តាត) ផ្លុំពីចំហៀង ឯប៉អផ្លុំចំពីមុខ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ធ្វើពីឫស្សីពគ</a:t>
            </a:r>
          </a:p>
        </p:txBody>
      </p:sp>
    </p:spTree>
    <p:extLst>
      <p:ext uri="{BB962C8B-B14F-4D97-AF65-F5344CB8AC3E}">
        <p14:creationId xmlns:p14="http://schemas.microsoft.com/office/powerpoint/2010/main" val="51275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m-KH" sz="2400" dirty="0"/>
              <a:t>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</a:t>
            </a:r>
            <a:r>
              <a:rPr lang="en-US" sz="2400" dirty="0"/>
              <a:t>*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សង្គមធម៌  </a:t>
            </a:r>
            <a:r>
              <a:rPr lang="en-U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គ្រឿងសង្គម    របបសង្គម  ទម្រង់សង្គម</a:t>
            </a:r>
            <a:r>
              <a:rPr lang="en-U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sz="24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* 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គ្រឿងសង្គម (សម្ភារៈសង្គម</a:t>
            </a:r>
            <a:r>
              <a:rPr lang="en-U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sz="24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ប្រដាប់រស់នៅ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លំនៅ  ចំណីអាហារ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…)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ប្រដាប់តិចនិច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ម៉ាស៊ីន  សំណង់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…)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មុខរបរ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វិជ្ជាជីវៈ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…)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* 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របបសង្គម</a:t>
            </a:r>
            <a:r>
              <a:rPr lang="en-U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( 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សង្គមវិធី</a:t>
            </a:r>
            <a:r>
              <a:rPr lang="en-U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sz="24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សេដ្ឋកិច្ច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កសិកម្ម  ឧស្សាហកម្ម ....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សង្កមកិច្ច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សន្តិសុខ  សុខភាព  ការងារ ....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)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នយោបាយ ក្នង និងក្រៅប្រទេស 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*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ទម្រង់សង្គម</a:t>
            </a:r>
            <a:r>
              <a:rPr lang="en-U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សង្គមប្រភេទ</a:t>
            </a:r>
            <a:r>
              <a:rPr lang="en-U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sz="24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ស្នូលសង្គម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គ្រួសារ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វណ្ណៈសង្គម 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វណ្ណៈជាតិកំណើត  វណ្ណៈការងារ  វណ្ណៈចំណេះដឹង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អង្គការសង្គម 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ស្ថាប័នផ្សេងៗ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km-KH" sz="3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សិល្បៈតន្ត្រីនៅកម្ពុជា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មានប្រវែងមួយសាច់ ឬមួយថ្នាំង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មានរន្ធសំនៀងចំនួន៧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រន្ធបង្ហើរខ្យល់ចោលចំនួន ១ឬ២ ឬរន្ធជំនួយ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លាំធ្វើពីស្ពាន់ ឬលង្ហិន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ខ្លុយៈ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ប្រើតាមទីសាធារណៈ ឬប្រើក្នុងវង់ភ្លេងដូចជាៈ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វង់ភ្លេងមហោរី, ភ្លេងការ, អាយ៉ៃ, ល្ខោន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លក្ខណៈ សម្គាល់មានដូចជាៈ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ធ្វើពីឫស្សីពកប្រវែង០.៤០ម៉ែត្រ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មានរន្ធខ្ទង់៦ដង្ហែរគ្នា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មានរន្ធខ្យល់ និងរន្ធបណ្តែត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ស្រឡៃៈ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មានបីគឺ ស្រឡៃណក, ស្រឡៃណៃ និងស្រឡៃខ្លងខែក។ លក្ខណៈសម្គាល់គឺៈ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ធ្វើពីឈើខ្លឹម (កកោះ, នាងនួន, ក្រញូង, ឈើខ្មៅ ឬភ្លុកដំរី)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មានក្បាច់កន្ទួតសម្រាប់លំអ (ក្បាច់ក្រឡឹងជុំវិញ)</a:t>
            </a:r>
            <a:endParaRPr lang="en-US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4918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លាំ (អណ្តាត) ធ្វើពីស្លឹកត្នោតទុំស្ងួត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មានចំពួយមួយ (អំពួច)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មានរន្ធខ្ទង់ចំនួន៦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កង្កួច ឬអង្កួចៈ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ឧបករណ៍នេះស្ទើរបាត់បង់ទៅហើយ។ លក្ខណៈសម្គាល់គឺៈ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ធ្វើពីឫស្សី ឬដែក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ចុងទាំងសងខាងរាងដូចទូក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ប្រវែងប្រហែលមួយចំអាម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មានទំហំប៉ិនប្រាមដៃ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ខ្លុយស្នែង ឬស្នែងៈ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មានពីរប្រភេទគឺៈ ស្នែងវែងឥត អណ្តាត, ស្នែងខ្លីមានអណ្តាត។ ប្រើជាសញ្ញាក្នុង      សង្គ្រាមសម័យបុរាណ។ លក្ខណៈសម្គាល់គឺៈ</a:t>
            </a:r>
            <a:endParaRPr lang="km-KH" sz="3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ធ្វើពីស្នែងក្របី ឬស្នែងគោ ឬស្នែងទន្សោង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ប្រវែង ០.២៥ ឬ០.៣០ម៉ែត្រ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មានរន្ធខ្យល់ខាងចុងស្នែង</a:t>
            </a:r>
          </a:p>
          <a:p>
            <a:pPr lvl="2" algn="just"/>
            <a:endParaRPr lang="km-KH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076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48" y="0"/>
            <a:ext cx="8229600" cy="533400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អណ្តាតធ្វើពីឫស្សីពក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ស័ង្ខ ឬខ្យងស័ង្ខៈ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ជាខ្យងសមុទ្រមួយប្រភេត គេប្រើ ក្នុងពីធីគឺៈ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ពិធីទទួលទេវតា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ថ្វាយបង្គុំទេវតា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ទទួលថ្វាយជ័យមង្គល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ពិធីចម្រើព្រះជន្ម (ប្រើក្នុងពិធីសម្រាប់តែព្រះមហាក្សត្រ)។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ស្លឹកៈ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គេផ្លុំស្លឹក ជាការធ្វើត្រាប់តាមសំឡេងសត្ត ឬ ធម្មជាតិ។ គេយកស្លឹកដូចជាៈ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ស្លឹកក្រវ៉ាន់, ស្លឹកពួច, ស្លឹកជ្រៃក្រឹម និងស្លឹកលំពស់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ជាដើម។ គេផ្លុំស្លឹក សម្រាប់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ការទាក់សត្វ ឬបរបាញ់សត្វ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ក្នុងព្រៃបុរាណ។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ព្លយៈ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គេហៅម្យ៉ាងទៀតថា គែនបែបបុរាណ។ លក្ខណៈសម្គាល់គឺៈ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បំពង់សំឡេងធ្វើពីសំបកឃ្លោកស្ងួត</a:t>
            </a:r>
            <a:endParaRPr lang="km-KH" sz="2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9766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400800"/>
          </a:xfrm>
        </p:spPr>
        <p:txBody>
          <a:bodyPr>
            <a:normAutofit/>
          </a:bodyPr>
          <a:lstStyle/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របាំងបំពង់ឫស្សីពក៥ ឬ៧កង់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មានចំពួយមួយសម្រាប់ផ្លុំ</a:t>
            </a:r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ឧបករណ៍ ទះ តប់ ឬដំ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រនាតកងៈ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មានន័យថា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រកអធិបតី រកម្ចាស់ រកចៅ ហ្វាយនាយ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មានទំហំតូច សំនៀងខ្ពស់ជាងរនាត    ធុង។ ប្រើក្នុងវង់ភ្លេង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ពិណពាទ្យ និងមហោរី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</a:t>
            </a:r>
          </a:p>
          <a:p>
            <a:pPr marL="457200" lvl="1" indent="0" algn="just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លក្ខណៈ សម្គាល់គឺៈ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ស្នូកធ្វើពីឈើខ្នុរ ឈើបេង នាងនួន ធ្នង់ ឬឈើឈាមមាន់។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ប្រវែងប្រហែល ១.១០ម៉ែត្រ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មានផ្លេសំនៀង២១ (ធ្វើពីឫស្សី ឬឈើ) ចែកជាបីក្រុមគឺៈ</a:t>
            </a:r>
          </a:p>
          <a:p>
            <a:pPr lvl="3" algn="just"/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ទី១, ១</a:t>
            </a:r>
            <a:r>
              <a:rPr lang="en-US" sz="18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៥ ទទឹងផ្លេ៤៤មីលីម៉ែត្រ</a:t>
            </a:r>
          </a:p>
          <a:p>
            <a:pPr lvl="3" algn="just"/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ទី២, ៦</a:t>
            </a:r>
            <a:r>
              <a:rPr lang="en-US" sz="18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១២ ទទឹងផ្លេ៤៧មីលីម៉ែត្រ</a:t>
            </a:r>
          </a:p>
          <a:p>
            <a:pPr lvl="3" algn="just"/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ទី៣, ១៣</a:t>
            </a:r>
            <a:r>
              <a:rPr lang="en-US" sz="18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២១ ទទឹងផ្លេ៥០មីលីម៉ែត្រ</a:t>
            </a:r>
            <a:endParaRPr lang="km-KH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រនាតធុង ឬរនាតធំៈ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ប្រើក្នុងវង់ភ្លេញ ពិណពាទ្យ មហោរី។ លក្ខណៈសម្គាល់គឺៈ</a:t>
            </a:r>
            <a:endParaRPr lang="en-US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7515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/>
          </a:bodyPr>
          <a:lstStyle/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ស្នូកធ្វើពីឈើខ្នុរ បេង ឬនាងនួនង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មានជើង១ ឬ៤​ សម្រាប់ទ្រ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មានរាងមូល ដូចនាគបើពពា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មានខោល (ចុងសងខាងរនាត)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មានផ្លេសំនៀង១៦ (ធ្វើពីឫស្សី ឬឈើរឹង ឬនាងនួន ក្រញូង) ចែកជាពីរគឺៈ</a:t>
            </a:r>
          </a:p>
          <a:p>
            <a:pPr lvl="3"/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ផ្លែសំនៀងទី១ មានទទឹង៥២មីលីម៉ែត្រ បណ្តោយ៨០ម៉លីម៉ែត្រ</a:t>
            </a:r>
          </a:p>
          <a:p>
            <a:pPr lvl="3"/>
            <a:r>
              <a:rPr lang="km-KH" sz="1800" b="1" dirty="0">
                <a:latin typeface="Khmer OS" panose="02000500000000020004" pitchFamily="2" charset="0"/>
                <a:cs typeface="Khmer OS" panose="02000500000000020004" pitchFamily="2" charset="0"/>
              </a:rPr>
              <a:t>ផ្លែសំនៀងទី១៦ មានទទឹង៥៥មីលីម៉ែត្រ បណ្តោយ៤៥៨ម៉លីម៉ែត្រ</a:t>
            </a:r>
            <a:endParaRPr lang="km-KH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រនាតថោង ឬរនាតដែកៈ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ប្រើក្នុងវង់ភ្លេង ពិណពាទ្យ និងវង់ភ្លេងព្រះរាជទ្រព្យ។ លក្ខណៈសម្គាល់គឺៈ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មានផ្លេសំនៀង២១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ធ្វើពីលង្ហិត ឬដែកមានពណ៌ស្រដៀងមាសឆ្អិនឆ្អៅ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ប្រវែងបណ្តោយ ១.០០ម៉ែត្រ ទទឹង ០.២០ម៉ែត្រធ្វើពីឈើខ្លឹម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គងពាក់កណ្តាលវង់ៈ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ពុំមានវត្តមានក្នុងបច្ចុប្បន្នទេ ក្នុងមូលហេតុគឺៈ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3912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370638"/>
          </a:xfrm>
        </p:spPr>
        <p:txBody>
          <a:bodyPr>
            <a:normAutofit/>
          </a:bodyPr>
          <a:lstStyle/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គងវង់ៈ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ចែកជាពីរគឺ គង់វង់ធំនិងគងវង់តូច។ គេប្រើ ក្នុងវង់ភ្លេងពិណពាទ្យ។ លក្ខណៈសម្គាល់គឺៈ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មានរង្វង់ធ្វើពីផ្តៅ៤ដើម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មានខោធ្វើពីឈើ មានក្បាច់លំអ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មានរាងដូចនាគបើកពពា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អន្លូងមានពីរ ធ្វើពីស្បែកដំរី ឬស្បែក្របីក្រាស់ៗ ឬពីឈើមាន ប្រវែងប្រហែល ២០សង់ទីម៉ែត្រ។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ឈឹងៈ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ប្រើគោះជាចង្វាក់ភ្លេង មានពីរគឺឆាបនិងឆឹង។ លក្ខណៈសម្គាល់គឺៈ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មានរាងដូចដោះក្រមុំ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ធ្វើពីសំរិទ្ធ ឬលង្ហិន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ប្រវែងប្រហែល ០.០៨ម៉ែត្រ</a:t>
            </a:r>
          </a:p>
          <a:p>
            <a:pPr lvl="2" algn="just"/>
            <a:endParaRPr lang="km-KH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2762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/>
          </a:bodyPr>
          <a:lstStyle/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ឆាបៈ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មានឆាបតូច និងឆាបធំ។ ប្រើក្នុងវង់ភ្លេងស្គរ ឆៃយ៉ាំ វង់ភ្លេងល្ខោនបាសាក់ និងវង់ភ្លេងរបាំក្ងោកប៉ៃលិន។</a:t>
            </a:r>
          </a:p>
          <a:p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អំពីវង់ភ្លេងក្នុងសង្គមខ្មែរ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ភ្លេងពិណពាទ្យៈ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ខ្លះច្រឡំថា ភ្លេងសៀម។ វង់ភ្លេងនេះទាក់ទងរឿងក្នុងព្រហ្មញ្ញសាសនា។ ឧបករណ៍គឺៈ</a:t>
            </a:r>
          </a:p>
          <a:p>
            <a:pPr marL="457200" lvl="1" indent="0" algn="just">
              <a:buNone/>
            </a:pP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ឧបករណ៍វង់តូចៈ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រនាតឯក១		. គងវង់តូច១	. គង់វង់តូច១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ស្ករធំ២		. សម្ភារ១	. ស្រឡៃ១</a:t>
            </a:r>
          </a:p>
          <a:p>
            <a:pPr marL="457200" lvl="1" indent="0" algn="just">
              <a:buNone/>
            </a:pP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ឧបករណ៍វង់ធំគឺៈ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រនាតឯក១	. ស្គរធំ២	. រនាតធុង១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ស្រឡៃ១	. រនាតដែក១	. ឈិង១គូ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សម្ភារ១	. គងវង់ធំ១	. គងវង់តូច១</a:t>
            </a:r>
          </a:p>
        </p:txBody>
      </p:sp>
    </p:spTree>
    <p:extLst>
      <p:ext uri="{BB962C8B-B14F-4D97-AF65-F5344CB8AC3E}">
        <p14:creationId xmlns:p14="http://schemas.microsoft.com/office/powerpoint/2010/main" val="34087579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/>
          </a:bodyPr>
          <a:lstStyle/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វង់ភ្លេងខ្មែរៈ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វង់ភ្លេងនេះ គេមិនយកក្មេងមកប្រគុំទេ។ វង់ភ្លេងខ្មែរកំណើតទាក់ទងរឿង “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តាដុងយាយជ័យ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” ប្រគុំថ្វាយអ្នកតាព្រៃភ្នំ លាមាត់លាក កាលដែលគាត់ រៀបការកូនស្រីឈ្មោះ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នាងត្រចើលដោះក្រាល និង ចៅប្រមាញ់វឹងស៊ុង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ហើយវង្វេងផ្លូវក្នុងព្រៃនោះ។ ឧប ករណ៍មានៈ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ប៉ីអ១			. ទ្រខ្មែរ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ចាប៉ីដងវែង		. និងស្គរដី១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វង់ភ្លេងអារក្ស/អារក្ខៈ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ភ្លេងនេះមានប្រភពពីកូនក្មេង លេង “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បាយឡុកបាយឡ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” រហូតភ្លេចបាយ ភ្លេចទឹក ឃើញខុសធម្មតាដូចនេះ ទើបរៀបពិធីបន់ស្រន់ទៅ។ ឧបករណ៍មានៈ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ស្ករដីពីរ		. ទ្រខ្មែរខ្សែ៣១		. ប៉ីពក១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ចាប៉ី១</a:t>
            </a:r>
          </a:p>
        </p:txBody>
      </p:sp>
    </p:spTree>
    <p:extLst>
      <p:ext uri="{BB962C8B-B14F-4D97-AF65-F5344CB8AC3E}">
        <p14:creationId xmlns:p14="http://schemas.microsoft.com/office/powerpoint/2010/main" val="121764360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/>
          </a:bodyPr>
          <a:lstStyle/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វង់ភ្លេងក្លងឆ្លាក់ៈ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ខ្លះច្រឡំថា ក្លងខែក។ តាមពិគឺ ភ្លេង ស្គរជ្វា ព្រោះក្លងគឺ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ស្ករ ខែកគឺ ជ្វា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ឬបុរាណហៅថា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ភ្លេងស្គរជ្វា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គេប្រើក្នុងពិធីតម្កល់សព ហែសព បំណងប្រាប់ពីភាពស្រងេះស្រងោច។ ឧបករណ៍គឺៈ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គងធំ១គូ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ស្គរក្លឹងវែងពីរ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ស្រឡៃ១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ភ្លេងគងស្គរ ឬភ្លេងទាំមីងៈ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គេប្រើពេលមានមនុស្ស ស្លាប់ ឬលើកសព។ ភ្លេងនេះមានតាំងពីរជ្ជកាលព្រះបាទត្រសកផ្អែម កាលទ្រង់នឹកឃើញភាពកំសត់ ព្យុះភ្លៀង ផ្គរ រន្ទះ ទាំងយប់ថ្ងៃ។ ឧបករណ៍រួមមានៈ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គងឈ្មោល១		. គងញី១	. ស្គរធំ១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គងវង់១		. ចាប៉ី១</a:t>
            </a:r>
          </a:p>
        </p:txBody>
      </p:sp>
    </p:spTree>
    <p:extLst>
      <p:ext uri="{BB962C8B-B14F-4D97-AF65-F5344CB8AC3E}">
        <p14:creationId xmlns:p14="http://schemas.microsoft.com/office/powerpoint/2010/main" val="31999019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400800"/>
          </a:xfrm>
        </p:spPr>
        <p:txBody>
          <a:bodyPr>
            <a:normAutofit/>
          </a:bodyPr>
          <a:lstStyle/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វង់ភ្លេងឆៃយ៉ាំៈ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មានមតិពីរចពោះប្រភពភ្លេងនេះគឺៈ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មានកំណើតពីមនុស្សជាន់ដើម មានសភាពភ្ញាក់ផ្អើល ប្រៀបដូចសត្វព្រៃឃើញមនុស្ស។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ខ្លះថា ពេលមនុស្សទទួលជោគជ័យក្នុងកិច្ចការរបស់ខ្លួន គេ តែងតែត្រេកអរសប្បាយរីករាយយ៉ាងខ្លាំង ហើយបង្កើតភ្លេង នេះ ដើម្បីរំលឹកនូវភាពជោគជ័យ។</a:t>
            </a:r>
          </a:p>
          <a:p>
            <a:pPr marL="457200" lvl="1" indent="0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ឧបករណ៍រួមមានៈ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ស្គរវែងៗ៤ធ្វើពីឈើ		. គងម៉ង់១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ឈិង១			. ឆាប១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វង់ភ្លេងមហោរីៈ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មហោរី​ សម្គាល់ភ្លេងផង សម្គាល់ វង់ភ្លេងផង។ គេប្រើក្នុងវង់ល្ខោនមហោរី។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វង់ភ្លេងប៉ីកែវៈ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គេប្រើចាក់ទឹកដូងថ្វាយដូនតាក្នុងព្រះ រាជវាំងក្នុងរដូវភ្ជុំបិណ្ឌ។ ឧបករណ៍រួមមានៈ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គងវង់ធំ១	. រនាតត១	. ចាប៉ីខ្មែរ១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ខ្លុយ ឬប៉ីអ១	. ទ្រខ្មែរ១	. ស្គរដី១គូ</a:t>
            </a:r>
          </a:p>
        </p:txBody>
      </p:sp>
    </p:spTree>
    <p:extLst>
      <p:ext uri="{BB962C8B-B14F-4D97-AF65-F5344CB8AC3E}">
        <p14:creationId xmlns:p14="http://schemas.microsoft.com/office/powerpoint/2010/main" val="9904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km-KH" sz="2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លោកស្រី ត្រឹង ងា អរិយធម៌ “ សម្គាល់នូវការរស់នៅ ការរៀបចំជីវភាពសង្គមមនុស្ស ឲ្យបានប្រកបដោយ សេចក្តីសុខចម្រើន លូតលាស់ តាមវិធីផ្លូវចិត្តផង ផ្លូវកាយផង។ ដូច្នេះ គោលដៅនៃអរិយធម៌គឺ សុខៈ(ដំណើរទៅកាន់សុខៈ គឺសេចក្តីចម្រើនលូតលាស់)   វិធីសម្រេចសុខៈ   ផ្លូវចិត្តផង </a:t>
            </a:r>
          </a:p>
          <a:p>
            <a:pPr marL="457200" lvl="1" indent="0" algn="just">
              <a:buNone/>
            </a:pPr>
            <a:r>
              <a:rPr lang="km-KH" sz="2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ផ្លូវកាយផង ពោលគឺ វប្បធម៌ និងសង្គមធម៌” ។</a:t>
            </a:r>
          </a:p>
        </p:txBody>
      </p:sp>
    </p:spTree>
    <p:extLst>
      <p:ext uri="{BB962C8B-B14F-4D97-AF65-F5344CB8AC3E}">
        <p14:creationId xmlns:p14="http://schemas.microsoft.com/office/powerpoint/2010/main" val="64327323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>
            <a:normAutofit/>
          </a:bodyPr>
          <a:lstStyle/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ភ្លេងស្គរយោលៈ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គេប្រើសម្រាប់កំដរពិធីបុណ្យសព ឬ ក្នុងពេលប្រដាល់សេរី។</a:t>
            </a:r>
          </a:p>
          <a:p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សរុបមក វង់ភ្លេងក្នុងសង្គមខ្មែររួមមានៈ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វង់ភ្លេងពិណពាទ្យ		. វង់ភ្លេងខ្មែរ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វង់ភ្លេងអារក្ស/អារក្ខ		. វង់ភ្លេងក្លងឆ្លាក់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ភ្លេងគងស្គរ/ទាំមីង		. ភ្លេងឆៃយ៉ាំ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វង់ភ្លេងមហោរី			. វង់ភ្លេងប៉ីកែវ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វង់ភ្លេងស្គរយោល</a:t>
            </a:r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ឧបករណ៍ភ្លេងមានៈ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ប្រើខ្សែ (កូតឬកេះ)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ប្រើខ្យល់ (ផ្លុំ)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ទះ តប់ គោះ ឬដំ</a:t>
            </a:r>
          </a:p>
          <a:p>
            <a:pPr lvl="1"/>
            <a:endParaRPr lang="en-US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2997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km-KH" sz="30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សិល្បៈរបាំខ្មែរ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5837238"/>
          </a:xfrm>
        </p:spPr>
        <p:txBody>
          <a:bodyPr>
            <a:normAutofit/>
          </a:bodyPr>
          <a:lstStyle/>
          <a:p>
            <a:pPr algn="just"/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សិល្បៈរបាំខ្មែរមានបី</a:t>
            </a: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គឺៈ </a:t>
            </a:r>
            <a:r>
              <a:rPr lang="km-KH" sz="3000" i="1" dirty="0">
                <a:latin typeface="Khmer OS" panose="02000500000000020004" pitchFamily="2" charset="0"/>
                <a:cs typeface="Khmer OS" panose="02000500000000020004" pitchFamily="2" charset="0"/>
              </a:rPr>
              <a:t>របាំក្បាច់បុរាណខ្មែរ (របាំព្រះរាជទ្រព្យ), របាំប្រពៃណីខ្មែរ និងរបាំ ប្រជាប្រិយខ្មែរ</a:t>
            </a: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algn="just"/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របាំក្បាច់បុរាណខ្មែរ</a:t>
            </a:r>
          </a:p>
          <a:p>
            <a:pPr algn="just"/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របាំប្រពៃណីខ្មែរ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របាំត្រុដិ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របាំស្នែងទន្សោង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របាំគោះអង្រែ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របាំក្ងោកប៉ៃលិន</a:t>
            </a:r>
          </a:p>
          <a:p>
            <a:pPr algn="just"/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របាំប្រជាប្រិយខ្មែរគឺៈ រាំវង់, រាំក្បាច់, សារាវ៉ាន់ និងឡាំលាវ (ឡាំថូន)។</a:t>
            </a: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500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របាំក្បាច់បុរាណខ្មែរៈ</a:t>
            </a:r>
            <a:r>
              <a:rPr lang="km-KH" sz="30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របាំនេះហៅថា របាំតន្តី ឬរបាំព្រះរាជទ្រព្យ គេសម្តែងសម្រាប់បួងសួងថ្វាយអាទិទេព និងវិញ្ញាក្ខន្ធព្រះមហាក្សត្រ ដែល សោយទង្គតហើយ។ របាំនេះរួមមានៈ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របាំថ្វាយព្រះពរ	. របាំទេពមនោរម្យ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របាំអប្សរា		. របាំមណីមេខលា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របាំសុវណ្ណមច្ឆា	. របាំរាមលក្ម្សណ៍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ជបលក្ម្សណ៍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របាំមេអំបៅ		. របាំស្វា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របាំដាវ ... ជាដើម។</a:t>
            </a:r>
          </a:p>
          <a:p>
            <a:pPr marL="457200" lvl="1" indent="0" algn="just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របាំនេះ ភាគច្រើនដកស្រង់ចេញពីរឿង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រាមកេរ្តិ៍ ឬរឿង មហាភារតយុទ្ធ និងរឿងព្រេងខ្មែរ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9573345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37063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របាំប្រពៃណីខ្មែរ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របាំត្រុដិៈ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ពាក្យ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“ ត្រុដិ” គឺ ផ្តាច់ ឬកាត់ផ្តាច់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មានពិធី មួយគឺ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ត្រស្ថិសង្ក្រាន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ក្រោយមកពាក្យ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ត្រស្ថ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ក្លាយមកជា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ត្រុដិ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ដូច្នេះ របាំត្រុដិ គេលេងតែនៅពេលចូលឆ្នាំ ដើម្បីផ្តាច់ឆ្នាំចាស់ ផ្លាស់ចូលឆ្នាំថ្មី ឬដេញ ឧបទ្រព្យចង្រៃឆ្នាំចាស់ ផ្លាស់មកវិញនូវសិរីសួស្តី មង្គលសម្រាប់ឆ្នាំថ្មី។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ប្រភពរបាំត្រុដិៈ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ប្រភពរឿងនិទាន ទី១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ប្តីប្រពន្ធប្រមាញ់ប្រើសមាស (ប្តី ប៊ុន ប្រពន្ធឈ្មោះ នាងឧមា)។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ប្រភពរឿងនិទានទី២ 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កាលព្រះសត្ថថ៌ចេញសាងផ្នួស មាន ក្រុងមាកាឡាខ្លួនជាប្រើមកពាំងផ្លូវ តែត្រូវងោះបាញ់ងាប់។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ប្រភពពីអ្នកស្រុកៈ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គេជឿថាមានសត្វព្រៃចូលស្រុកជាឧប ទ្រព្រចង្រៃ។ ដូចនេះ គេត្រូវប្រោះព្រំ លាបម្សៅ សំពរជ័យ ពីវាវិញ។ ដូច្នេះ ទើបមាន ទន្សោង, ក្ងោក ក្នុងរបាំនេះ។</a:t>
            </a:r>
            <a:endParaRPr lang="km-KH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 algn="just"/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5646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370638"/>
          </a:xfrm>
        </p:spPr>
        <p:txBody>
          <a:bodyPr>
            <a:normAutofit/>
          </a:bodyPr>
          <a:lstStyle/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ប្រភពតាមការស្រាវជ្រាវ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លោក មាស ហាំៈ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របាំត្រុដិជាមត៌ករបសសាសន៍សម្រែ ដែលពួកគេលេងថ្វាយព្រះរាជានៅសម័យអង្គរ។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លោក រ.បារាដាតិ៍ៈ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ជនជាតិបារាំង “ </a:t>
            </a:r>
            <a:r>
              <a:rPr lang="km-KH" sz="2200" b="1" i="1" dirty="0">
                <a:latin typeface="Khmer OS" panose="02000500000000020004" pitchFamily="2" charset="0"/>
                <a:cs typeface="Khmer OS" panose="02000500000000020004" pitchFamily="2" charset="0"/>
              </a:rPr>
              <a:t>មានរបាំមួយក្លាយជា របាំត្រុដិសព្វថ្ងៃនេះ នៅជំនាន់ដើមពុំមានស្ត្រីចូលរួមទេ គឺ សុទ្ធតែប្រុសៗ សព្វថ្ងៃមាននៅសុរិន្ទ (ប្រទេសថៃ)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” 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លោក ហ.ម៉ាកហ្សាលៈ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ឆ្នាំ១៩២០ </a:t>
            </a:r>
            <a:r>
              <a:rPr lang="km-KH" sz="2200" i="1" dirty="0">
                <a:latin typeface="Khmer OS" panose="02000500000000020004" pitchFamily="2" charset="0"/>
                <a:cs typeface="Khmer OS" panose="02000500000000020004" pitchFamily="2" charset="0"/>
              </a:rPr>
              <a:t>របាំត្រុដិលេងដោយពួក សម្រែពីភ្នំគូលេន សព្វថ្ងៃនេះ ជាតិសម្រែបានរលាយចូល គ្នាជាសាសន៍ខ្មែរនៅអង្គរអស់ទៅហើយ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km-KH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គ្រឿងភ្លេងនិងរណ្តាប់រួមមានៈ</a:t>
            </a:r>
            <a:endParaRPr lang="km-KH" sz="3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កញ្ជាៈ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 ដងពីងពង់២ម៉ែត្រខាងចុងមានសណ្ឋានស្នែង៤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ចង្រ្កងដំបែរ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 ជាគ្រឿងអុកនឹងដីឲ្យលាន់ជាចង្វាក់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ចង្ក្រងវ៉ូង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 ចងភ្ជាប់ជាមួយដងខ្លួនមនុស្ស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ស្គរអារក្ស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 ពាសដោយស្បែកថ្លាន់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ប៉ីពក១</a:t>
            </a:r>
          </a:p>
          <a:p>
            <a:pPr lvl="2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ទ្រអ៊ូ</a:t>
            </a:r>
            <a:r>
              <a:rPr lang="en-US" sz="22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ទ្រសោរ និងសន្ទូច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ធ្វើពីដងពីងពង់ (តំណាងសត្វព្រៃ)</a:t>
            </a:r>
          </a:p>
        </p:txBody>
      </p:sp>
    </p:spTree>
    <p:extLst>
      <p:ext uri="{BB962C8B-B14F-4D97-AF65-F5344CB8AC3E}">
        <p14:creationId xmlns:p14="http://schemas.microsoft.com/office/powerpoint/2010/main" val="291775063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km-KH" sz="3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សិល្បៈរបាំខ្មែរ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523038"/>
          </a:xfrm>
        </p:spPr>
        <p:txBody>
          <a:bodyPr>
            <a:normAutofit/>
          </a:bodyPr>
          <a:lstStyle/>
          <a:p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របាំស្នែងទន្សោង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កើតពីព្រាន 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“ពរ”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ធ្វើត្រាប់តាមចង្វាក់រាំរបស់ សត្វទន្សោញី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ឈ្មោល រាំក្នុងព្រៃ កំឡុងពេលដែល ខ្លួនទៅបរបាញ់ ហើយខកខាននោះ។ ត្រាប់នោះគឺៈ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អ្នកពាក់ស្នែងពីរនាក់</a:t>
            </a:r>
            <a:r>
              <a:rPr lang="en-US" sz="22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ទន្សោងញី</a:t>
            </a:r>
            <a:r>
              <a:rPr lang="en-US" sz="22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ឈ្មោល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ស្គរតំណាងសន្ធឹកខ្លាធំ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សម្លេងព្លយតំណាងសូរសត្វកន្លង់</a:t>
            </a:r>
            <a:endParaRPr lang="km-KH" sz="22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របាំនេះ ដើមឡើយឈ្មោះថា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“ភ្លេងមហោពរ”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តែតាម ជាតិពន្ធសាស្ត្រ ខ្មែរមានសាសន៍ព័័រ។ ដូចនេះ គេសន្និ ដ្ឋានថា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របាំស្នែងទន្សោង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ជាមត៌ករបស់ជាតិព័រទៅ។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គ្រឿងភ្លេងនិងរណ្តាប់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ស្ករ២, ព្លយ១ និងកញ្ឆែ១	. អ្នកច្រៀង២នាក់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អ្នកកាន់គ្រឿងភ្លេង៣នាក់	. ពាក់កន្ទុយក្ងោក២នាក់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អ្នកពាក់ស្នែង២នាក់		. ពាក់ក្បាលសេះ២នាក់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អ្នកអុកកញ្ឆែ១នាក់ ហៅថា “មេ”​</a:t>
            </a:r>
          </a:p>
          <a:p>
            <a:pPr marL="0" indent="0">
              <a:buNone/>
            </a:pP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8573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562"/>
            <a:ext cx="8229600" cy="6065838"/>
          </a:xfrm>
        </p:spPr>
        <p:txBody>
          <a:bodyPr>
            <a:normAutofit/>
          </a:bodyPr>
          <a:lstStyle/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របាំគោះអង្រែ</a:t>
            </a:r>
            <a:endParaRPr lang="km-KH" sz="3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ទាក់ទងជាមួយជាតិសាសន៍មួយគឺ 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“គួយ”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ឬ ហៅថា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របាំរាំកួយ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ប្រភពមួយទៀតគឺ រជ្ជកាលនរោ ត្តមសីហនុ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ទ្រង់បានទតរបាំម្យ៉ាងនៅប្រទេសហ្វីលីពីន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ក្រោយមរាជបរិពារនាំមកសម្តែងនៅកម្ពុជា។ តាមការសន្និដ្ឋាន 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ទាំងហ្វីលីពីន ទាំងខ្មែរយើង សុទ្ធតែជា ជាតិបង្កើតអរិយធម៌អូស្ត្រូអាស៊ីដូចគ្នា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ដូចនេះ មិន ប្រាកដថា របស់ជាតិសាសន៍ណាមួយទេ។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គ្រឿងភ្លេងនិងរណ្តាប់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ឧបករណ៍ៈ អង្រែពីរ និងអង្រែពីរទៀតសម្រាប់កល់សងខាង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សំលៀកបំពាក់ៈ ស្លៀកខោ អាវ ធម្មតាតាមស្មគ្រ ក្រមារឹតចង្កេះឲ្យតឹង ស្រុកខ្លះស្រីស្លៀកចងក្បិន។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គ្រឿងភ្លេងៈ ខ្សែដៀវ១, អង្កួច១, ស្រុកខ្លះគេបន្ថែមៈ ស្ករអារក្ស និងក្រាប់១គូទៀត។</a:t>
            </a:r>
          </a:p>
        </p:txBody>
      </p:sp>
    </p:spTree>
    <p:extLst>
      <p:ext uri="{BB962C8B-B14F-4D97-AF65-F5344CB8AC3E}">
        <p14:creationId xmlns:p14="http://schemas.microsoft.com/office/powerpoint/2010/main" val="330512458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142038"/>
          </a:xfrm>
        </p:spPr>
        <p:txBody>
          <a:bodyPr>
            <a:normAutofit/>
          </a:bodyPr>
          <a:lstStyle/>
          <a:p>
            <a:r>
              <a:rPr lang="km-KH" sz="3000" b="1" dirty="0">
                <a:latin typeface="Khmer OS" panose="02000500000000020004" pitchFamily="2" charset="0"/>
                <a:cs typeface="Khmer OS" panose="02000500000000020004" pitchFamily="2" charset="0"/>
              </a:rPr>
              <a:t>របាំក្ងោកប៉ៃលិន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ប្រភពៈ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ប្រភពទី១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ជារបាំរបស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ជាតិកុឡា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ដែលរស់ នៅប៉ៃលិន។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ប្រភពទី២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គឺបុត្រីព្រះរាជបានសុបិន្ត ឃើញក្ងោកឈ្មោលមួយ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ពង់យ៉ាងល្អ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។ ក្ងោកនេះជា ក្ងោកតាំងសិល ពេលព្រានបាញ់មិនត្រូវ ក៍រកក្ងោកញ៉បញ្ឆោត ហើយក៏ចាប់បាន។ តាំងពីពេលនោះមក រៀងរាល់ថ្ងៃសីល ក្ងោកតែងទៅសម្តែងធម៌ឲ្យបុត្រី ព្រះរាជាស្តាប់។ ក្រោយមកក៏កើតជារបាំក្ងោកប៉ែលិន រហូតមក។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គ្រឿងភ្លេងនិងរណ្តាប់</a:t>
            </a:r>
            <a:endParaRPr lang="km-KH" sz="30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ស្គរវែង	. ស្ករខ្លី		. ស្រឡៃ	. ឆាប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ឈិង		. អ្នកសម្តែងជាក្ងោកស្រី១ ប្រុស១ តុបតែងឲ្យ ដូចក្ងោកមែនទែន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អ្នកឯទៀតស្លៀកពាក់ធម្មតា មានបាំងតាំងយូ (ជាតិកុឡា)</a:t>
            </a:r>
          </a:p>
        </p:txBody>
      </p:sp>
    </p:spTree>
    <p:extLst>
      <p:ext uri="{BB962C8B-B14F-4D97-AF65-F5344CB8AC3E}">
        <p14:creationId xmlns:p14="http://schemas.microsoft.com/office/powerpoint/2010/main" val="11204421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362"/>
            <a:ext cx="8229600" cy="614203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របាំប្រជាប្រិយខ្មែរ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រាំវង់ៈ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ទាក់ទងជាតិដើមដូចជាៈ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ព្នង គ្រឹង ទំពួន ព្រៅ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... មាន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ប្រពីណីទាក់ទងជារង្វង់ជាច្រើន(ភូមិមូល)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 ក្នុងព្រហ្មញ្ញក្តី ពុទ្ធសាសនាក្តី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មានការចូលរូប (មេមត់) រាំជារង្វង់ពេលលៀងអារក្ស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... ជាដើម។ ម្យ៉ាងទៀតចម្លាក់ជញ្ជាំងប្រាសាទក៏បង្ហាញពី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“រាំវង់”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នេះដែរ។ ដោយឡែក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ព្នង គ្រឹង ទំពួន ព្រៅ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នៅប្រកាន់ខ្ជាប់ទំនៀម “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រាំវង់ភូមិថ្មី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” ដែលអ្នកស្រុកអាន ថា “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រ៉ាំវង់ស្រ៊ុកហាន់ទើម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”។ ដូចនេះ យោងប្រភពនេះ ទើបអ្នកស្រុក អ្នកភូមិនចេះតែធ្វើបន្តៗគ្នាតមក។ ក្រៅពីនោះ ខ្មែរនៅមានរបាំប្រជាប្រិយទៀតដូចជាៈ </a:t>
            </a:r>
            <a:r>
              <a:rPr lang="km-KH" sz="2600" b="1" i="1" dirty="0">
                <a:latin typeface="Khmer OS" panose="02000500000000020004" pitchFamily="2" charset="0"/>
                <a:cs typeface="Khmer OS" panose="02000500000000020004" pitchFamily="2" charset="0"/>
              </a:rPr>
              <a:t>រាំក្បាច់, ឡាំលាវ, សារ់ាវ៉ាន់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...។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ចំពោះក្បាច់ ឬចង្វាក់ៈ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បង្ហាញពីទំនៀមទម្លាប់ ប្រពៃណី ជីវភាពប្រចាំថ្ងៃតាមស្រុកភូមិនីមួយៗ។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m-KH" sz="9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ទំនាក់ទំនងរវាងវប្បធម៌ និង សង្គមធម៌</a:t>
            </a:r>
            <a:endParaRPr lang="en-US" sz="96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 និង សង្គមធម៌ ត្រូវបានគេវាយតំលៃប្លែកៗគ្នា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អ្នកខ្លះយល់ថា៖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កំលាំងវប្បធម៌អាចកែប្រែសង្គមមនុស្សឲ្យមានកម្រិតជីវភាព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ខ្ពស់ខ្ពស់  មានចរឹកថ្លៃថ្នូរ  មានច្បាប់ទំលាប់ត្រឹមត្រូ    វមាន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របៀបរៀបរយ។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សង្គមធម៌ជាបុព្វហេតុនៃការជឿនលឿនព្រោះសង្គមធម៌អាច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កែប្រែផ្លាស់ប្តូរជីវភាព  ទាំងទស្សនៈចិត្តគំនិតចំណង់ចំណូល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ចិត្តរបស់មនុស្សគ្រប់រូប  និង របស់សង្គមមនុស្សទាំងមូល។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 និង សង្គមធម៌ ត្រូវមានទំនាក់ទំនងគ្នា ។ </a:t>
            </a: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សង្គមធម៌ រីកលូតលាស់ទៅបាន គឺអាស្រ័យទៅនឹងវប្បធម៌។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ឧទាហរណ៍៖  ឧបករណ៍ប្រើប្រាស់ផ្សេងៗផលិតឡើងដោយ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សារចំណេះវិជ្ជាគំនិតប្រាជ្ញារបស់មនុស្ស។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8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ចំណែកវប្បធម៌ក៏ត្រូវពឹងពាក់លើសង្គមធម៌    ព្រោះថា  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អក្សរសិល្ប៍  វិទ្យាសាស្រ្ត  សាសនា រីកចំរើនទៅបានក៏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អាស្រ័យលើគ្រឿងសម្ភារៈ  គ្រឿងពិសោធន៍ជាដើម។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អរិយធម៌ដែលអាចរីកចម្រើនលូតលាស់ទៅបាន   គឺ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អាស្រ័យទៅលើវប្បធម៌ផង និងសង្គមធម៌ផង 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វប្បធម៌ស្វែងរកសេចក្តីសុខឲ្យមនុស្សតាមផ្លូវចិត្ត     រីឯ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សង្គម</a:t>
            </a:r>
            <a: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  <a:t>ធម៌ស្វែងរកសេចក្តីសុខឲ្យមនុស្សតាមផ្លូវកាយ ឬ</a:t>
            </a:r>
          </a:p>
          <a:p>
            <a:pPr marL="0" indent="0">
              <a:buNone/>
            </a:pPr>
            <a: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  <a:t>    ផ្លូវសម្ភារៈ ។</a:t>
            </a:r>
            <a:endParaRPr lang="en-US" sz="23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3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ន័យស័ព្ទ</a:t>
            </a:r>
            <a:endParaRPr lang="en-US" sz="24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អរិយធម៌ៈ   អរិយ   +  ធម៌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អរិយៈ  ការប្រសើរ  ខ្ពង់ខ្ពស់  ថ្លៃថ្នូរ  រុងរឿង   ចំរុងចំរើន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ធម៌ៈ       ធាតុ  វិធី  ធម៌ភាព  សភាវៈទ្រទ្រង់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 ដូចនេះអរិយធម៌  គឺជាធម៌ទាំងឡាយណាដែលជាសភាព និងតំលៃនៃការលូតលាស់  ដុះដាលរីកចំរើនល្អប្រសើរ ខ្ពង់ខ្ពស់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ថ្លៃថ្នូរ រុងរឿងចំរើនក្នុងការស់នៅរបស់មនុស្សក្នុងសង្គមដែល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ប្រកបទៅដោយរបៀបរៀបរយគ្រឿងប្រដាប់ប្រើប្រាស់  ជំនឿចំណេះចំណង់ចំណូលចិត្តគ្រប់បែបយ៉ាងក្នុងគោលដៅស្វែងរកសុខៈ។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580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m-KH" sz="28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ទំនាក់ទំនងរវាងអរិយធម៌ខ្មែរ  និង បរទេស</a:t>
            </a:r>
            <a:endParaRPr lang="en-US" sz="28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អរិយធម៌ជាតិសាសន៍មួយតែងប៉ះទង្គិចទៅនឹងអរិយធម៌ជាតិសាសន៍មួយទៀត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endParaRPr lang="km-KH" sz="2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គ្មានអរិយធម៌ជាតិសាសន៍ណាដែលមានលក្ខណៈសុទ្ធ  គ្មាន</a:t>
            </a:r>
          </a:p>
          <a:p>
            <a:pPr marL="0" indent="0">
              <a:buNone/>
            </a:pP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    ល្បាយនៃអរិយធម៌បរទេសនោះឡើយ               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ខ្មែរមានអរិយធម៌តាំងពីសម័យបុរេប្រវត្តិ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អរិយធម៌ខ្មែរបានទទួលឥទ្ធិពលពីអរិយធម៌បរទេសជាច្រើន	</a:t>
            </a:r>
          </a:p>
          <a:p>
            <a:r>
              <a:rPr lang="km-KH" sz="28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ទំនាក់ទំនងអរិយធម៌ខ្មែរជាមួយបរទេស</a:t>
            </a:r>
          </a:p>
          <a:p>
            <a:pPr marL="0" indent="0">
              <a:buNone/>
            </a:pPr>
            <a:r>
              <a:rPr lang="km-KH" sz="2800" b="1" dirty="0">
                <a:latin typeface="Khmer OS" panose="02000500000000020004" pitchFamily="2" charset="0"/>
                <a:cs typeface="Khmer OS" panose="02000500000000020004" pitchFamily="2" charset="0"/>
              </a:rPr>
              <a:t>- ឥទ្ធិពលឥណ្ឌា (ស.វ ទី១)៖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 ទស្សនៈរាជាធិបតេយ្យ, សាសនា  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  (ព្រហ្មញ្ញនិងព្រះពុទ្ធ), ភាសា (បាតុភូតកម្ចីពាក្យ), អក្សរ (ខ្ចីពី 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  ព្រហ្មី ឬទេវនាគិរី), អក្សរសិល្ប៍ (ពុទ្ធនិយម និងព្រាហ្មណ៍ 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  និយម), សិល្បៈ (ស្ថាបត្យកម្ម, ចម្លាក់បដិមា, សំលៀកបំពាក់),  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  ទំនៀមទំលាប់ (ពិធីរៀបការ, សែនក្រុងពាលី...), ច្បាប់ (ស្តេច 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  ជាអាទិទេព)។</a:t>
            </a:r>
          </a:p>
          <a:p>
            <a:pPr marL="0" indent="0">
              <a:buNone/>
            </a:pPr>
            <a:r>
              <a:rPr lang="km-KH" sz="2400" dirty="0"/>
              <a:t>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34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ឥទ្ធិពលចិន (ស.វទី៣)៖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របរជំនួញ (ការហ្វឹកហាត់របរជំនួញ), 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ល្បាយជាតិសាសន៍ (កូនចិនស្បែកស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ភ្នែកតឹង),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ល្ខោន 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(ល្ខោនលេងហ៊ី ឬម៉ុងសាយ)។ភាសាជាដើម។</a:t>
            </a:r>
          </a:p>
          <a:p>
            <a:pPr>
              <a:buFontTx/>
              <a:buChar char="-"/>
            </a:pP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ឥទ្ធិពលចាមជ្វា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(ចម្បា/ចាម) 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ស.វទី៥៖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សំណង់ស្ថាបត្យកម្ម (សំណង់ប្រាសាទភ្នំ), ក្បាច់លម្អ  រាហ៊ូជាដើម។</a:t>
            </a:r>
          </a:p>
          <a:p>
            <a:pPr>
              <a:buFontTx/>
              <a:buChar char="-"/>
            </a:pP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ឥទ្ធិពលសៀមឬថៃ (ស.វទី១៣)</a:t>
            </a:r>
            <a:r>
              <a:rPr lang="en-US" sz="2600" b="1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ពាក្យពេចន៍មួយចំនួន</a:t>
            </a:r>
          </a:p>
          <a:p>
            <a:pPr marL="0" indent="0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(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វ៉ែនតា...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ឥទ្ធិពលវៀតណាម(ស.វទី១៣)៖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កត្តាមនុស្ស (ល្បាយ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ជាតិសាសន៍), ម្ហូបអាហារ, ពាក្យពេចន៍ ។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ឥទ្ធិពលអឺរ៉ុប (ស.វ ទី១៦)៖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វិទ្យាសាស្ត្របច្ចេកទេស ទំលាប់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b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(ចាប់ដៃ,សំលៀកបំពាក់) លទ្ធិប្រជាធិបតយ្យ ការងារដ្ឋបាល ច្បាប់ របបគ្រប់គ្រង ភាសា ការអប់រំ ម្ហូបអាហារ តន្រ្តីញាក់កន្ត្រាក់អារម្មណ៍ ...ជាដើម។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ឥទ្ធិពលជប៉ុន</a:t>
            </a: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កូរ៉េ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បទចម្រៀង  ភាសា  ម្ហូបអាហារ។</a:t>
            </a:r>
          </a:p>
          <a:p>
            <a:pPr>
              <a:buFontTx/>
              <a:buChar char="-"/>
            </a:pP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2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25000" lnSpcReduction="20000"/>
          </a:bodyPr>
          <a:lstStyle/>
          <a:p>
            <a:endParaRPr lang="km-KH" sz="9600" dirty="0"/>
          </a:p>
          <a:p>
            <a:endParaRPr lang="km-KH" sz="9600" dirty="0"/>
          </a:p>
          <a:p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ទោះបីជាខ្មែរមានទទួលឥទ្ធិពលពីបរទេសក៏ដោយ  ក៏ខ្មែរ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មានគ្រឹះវប្បធម៌របស់ខ្លួន។  គ្រឹះវប្បធម៌នោះយើងហៅថា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km-KH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en-US" sz="96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” </a:t>
            </a:r>
            <a:r>
              <a:rPr lang="km-KH" sz="96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មូលធម៌ខ្មែរ-មន</a:t>
            </a:r>
            <a:r>
              <a:rPr lang="en-US" sz="96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”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ដែលរួមមាន៖			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	-   ជឿលើព្រលឹង  អារក្ស  អ្នកតា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ទុកស្រ្តីជាធំ               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ផ្សាំងសត្វ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      -   </a:t>
            </a:r>
            <a:r>
              <a:rPr lang="km-KH" sz="9200" dirty="0">
                <a:latin typeface="Khmer OS" panose="02000500000000020004" pitchFamily="2" charset="0"/>
                <a:cs typeface="Khmer OS" panose="02000500000000020004" pitchFamily="2" charset="0"/>
              </a:rPr>
              <a:t>កប់ខ្មោចក្រោមថ្មដុល-ក្នុងក្រឡ			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	-   ភាសាមានអន្តរបទ...។               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/>
              <a:t>											</a:t>
            </a:r>
            <a:endParaRPr lang="en-US" sz="9600" dirty="0"/>
          </a:p>
          <a:p>
            <a:pPr marL="0" indent="0">
              <a:buNone/>
            </a:pPr>
            <a:r>
              <a:rPr lang="en-US" sz="9600" b="1" dirty="0"/>
              <a:t>		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9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km-KH" b="1" dirty="0"/>
          </a:p>
          <a:p>
            <a:pPr marL="0" indent="0">
              <a:buNone/>
            </a:pPr>
            <a:r>
              <a:rPr lang="km-KH" b="1" dirty="0"/>
              <a:t>   </a:t>
            </a:r>
            <a:r>
              <a:rPr lang="km-KH" sz="6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លក្ខណៈពិសេសនៃអរិយធម៌ខ្មែរ</a:t>
            </a:r>
            <a:endParaRPr lang="en-US" sz="60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អរិយធម៌ខ្មែរបានទទួលឥទ្ធិពលពីបរទេសច្រើន  តែខ្មែរយើងពុំ  </a:t>
            </a:r>
            <a:b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5500" dirty="0">
                <a:latin typeface="Khmer OS" panose="02000500000000020004" pitchFamily="2" charset="0"/>
                <a:cs typeface="Khmer OS" panose="02000500000000020004" pitchFamily="2" charset="0"/>
              </a:rPr>
              <a:t>និយមទទួលយកមកអនុវត្តតាមឬចំលងតាមទាំងស្រុងឡើយ ។  </a:t>
            </a:r>
            <a:endParaRPr lang="en-US" sz="55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  <a:t>ខ្មែរយើងតែងយកអរិយធម៌ទាំងនោះមកកែច្នៃឲ្យមានលក្ខណៈ</a:t>
            </a:r>
          </a:p>
          <a:p>
            <a:pPr marL="0" indent="0">
              <a:buNone/>
            </a:pPr>
            <a: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  <a:t>    សមស្របតាមចំណង់ចំណូលចិត្ត និងតាមទស្សនៈខ្មែរជានិច្ច។</a:t>
            </a:r>
            <a:endParaRPr lang="en-US" sz="5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58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ក.លក្ខណៈសំយោគៈ</a:t>
            </a:r>
            <a:r>
              <a:rPr lang="km-KH" sz="58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km-KH" sz="58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  <a:t>ខ្មែរមិនទទួលយកអរិយធម៌បរទេទាំងស្រុងឡើយ ។ ខ្មែរយក  </a:t>
            </a:r>
          </a:p>
          <a:p>
            <a:pPr marL="0" indent="0">
              <a:buNone/>
            </a:pPr>
            <a: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  <a:t>    ឥទ្ធិពលបរទេសមកច្នៃប្រឌិតឲ្យមានលក្ខណៈជាតិ ។</a:t>
            </a:r>
            <a:endParaRPr lang="en-US" sz="5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58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ខ.លក្ខណៈជាតិៈ</a:t>
            </a:r>
            <a:r>
              <a:rPr lang="km-KH" sz="58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  <a:t>    ឥទ្ធិពលណាដែលមិនសមស្របតាមប្រពៃណី  ទំនៀមទំលាប់  </a:t>
            </a:r>
            <a:b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5800" dirty="0">
                <a:latin typeface="Khmer OS" panose="02000500000000020004" pitchFamily="2" charset="0"/>
                <a:cs typeface="Khmer OS" panose="02000500000000020004" pitchFamily="2" charset="0"/>
              </a:rPr>
              <a:t>    ត្រូវបានខ្មែរបដិសេធទាំងស្រុង(មិនទទួលយកទេ)។</a:t>
            </a:r>
            <a:endParaRPr lang="en-US" sz="5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7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ដើមកំណើតជាតិខ្មែរ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ពុំមាននរណាដឹងច្បាស់ថានៅលើទឹកដីប្រទេសកម្ពុជា ​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​​    បច្ចុប្បន្នមានមនុស្សរស់នៅចាប់តាំងពីពេលណាមកទេ។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តាមការប្រើបច្ចេកទសកាបូន១៤ ជាវិធីមួយប្រើវិទ្យុសកម្ម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ដើម្បីកំណត់អាយុកាលនៅរូងភ្នំល្អាងស្ពានដែលជាស្ថានីយ៍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បុរេប្រវត្តិក្នុងភាគពាយ័ព្យប្រទេសកម្ពុជា គេដឹងថាមាន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មនុស្សចេះធ្វើក្អមឆ្នាំង បានមករស់នៅក្នុងរូងភ្នំនេះ៤២០០ឆ្នាំ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មុនគ.ស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រូងភ្នំនៅជាប់មាត់សមុទ្រមានមនុស្សរស់នៅប្រហែលជា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១០០០ឆ្នាំក្រោយមកទៀត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0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គេសន្និដ្ឋានថា ប្រជាជនដំបូងបានមករស់នៅលើទឹកដីនេះ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តាំងពីយូរជាងកាលបរិច្ឆេទខាងលើទៅទៀត ព្រោះគេបាន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ប្រទះឃើញភស្តតាងច្រើនដូចជា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នៅសំរោងសែន មានមនុស្សរស់នៅ ១៥០០ឆ្នាំមុនគ.ស គេ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ជីកដីឃើញឆ្អឹងលលាដ៏ក្បាល និងឆ្អឹងផ្នែកផ្សេងៗសាកសព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មនុស្សសម័យបុរេប្រវត្តិស្រដៀងគ្នានឹងជនជាតិខ្មែរសម័យ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បច្ចុប្បន្ន។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អ្នកស្រាវជ្រាវខ្លះពិភាក្សាអំពីទ្រឹស្តីខ្លះស្តីអំពី” រលក”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ប្រជាជនដែលធ្វើដំណើរឆ្លងកាត់ទឹកដីនេះបន្តបន្ទាប់នៅ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សម័យបុរេប្រវត្តិ(ចិន  ឥណ្ឌា ឬប្រជុំកោះនៃអាស៊ីអគ្នេយ៍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2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អាស៊ីអគ្នេយ៍ដីគោកធ្លាប់មានវប្បធម៌ជឿនលឿនម្យ៉ាងពីយុគ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សម័យបុរេប្រវត្តិមកម៉្លេះដូចជា ការដាំស្រូវ  ការសិតរូបអំពី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លង្ហិនបានកើតមុនគេនៅភូមិភាគអាស៊ីអគ្នេយ៍។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ចាប់ពីដើមគ្រឹះសករាជមក អ្នកតាំងទីលំនៅលើទឹកដីនេះ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និយាយភាសាស្រដៀងគ្នានឹងភាសាខ្មែរបច្ចុប្បន្នដែរ 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ភាសាអំបូរមន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ខ្មែរមានវិសាលភាពធំធេងក្នុងអាស៊ីអគ្នេយ៍ដី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គោក ក្នុងកោះនៃអាស៊ី និងក្នុងតំបន់ខ្លះនៃប្រទេសឥណ្ឌា។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អ្វីដែលចាប់អារម្មណ៍នៅល្អាងស្ពានគឺមានមនុស្សមករស់នៅ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បន្តបន្ទាប់រហូតដល់ស.វទី៩ប៉ុន្តែអ្វីដែលសំខាន់គឺវិធីសាស្រ្ត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ផ្សេងៗនៃការផលិតតុបតែងលម្អក្អមឆ្នាំងគ្មានប្រែប្រួលតាំង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ពី ៦០០០ឆ្នាំមកម៉្លេះ។</a:t>
            </a:r>
          </a:p>
        </p:txBody>
      </p:sp>
    </p:spTree>
    <p:extLst>
      <p:ext uri="{BB962C8B-B14F-4D97-AF65-F5344CB8AC3E}">
        <p14:creationId xmlns:p14="http://schemas.microsoft.com/office/powerpoint/2010/main" val="247355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km-KH" sz="30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អំពីសាសនា</a:t>
            </a:r>
            <a:endParaRPr lang="en-US" sz="3000" dirty="0">
              <a:solidFill>
                <a:srgbClr val="FF0000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សាសនា?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សាសនា គឺជាពាក្យបណ្តាំ   ពាក្យផ្តាំផ្ញើ   ពាក្យប្រៀនប្រដៅ ឬ ពាក្យបង្គាប់បញ្ជារបស់គ្រូអាចារ្យណាមួយដើម្បីដឹកនាំសង្គមមនុស្សទៅរកសេចក្តីសុខនៅបរលោកឬនៅក្នុងលោកនេះ។</a:t>
            </a:r>
          </a:p>
          <a:p>
            <a:pPr marL="0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សាសនាធំៗ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ព្រហ្មញ្ញសាសនា (ឥណ្ឌា)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ពុទ្ធសាសនា (ឥណ្ឌា)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គ្រិស្តសាសនា (ស៊ីរី)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អ៊ីស្លាមសាសនា (អារ៉ាប់)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សាសនាតៅ (ចិន)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សាសនាសន្តូ (ជប៉ុន)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08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181600"/>
          </a:xfrm>
        </p:spPr>
        <p:txBody>
          <a:bodyPr>
            <a:normAutofit fontScale="25000" lnSpcReduction="20000"/>
          </a:bodyPr>
          <a:lstStyle/>
          <a:p>
            <a:r>
              <a:rPr lang="km-KH" sz="9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ប្រភពជំនឿសាសនា</a:t>
            </a:r>
            <a:endParaRPr lang="en-US" sz="96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តើជំនឿមានប្រភពមកពីអ្វី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?</a:t>
            </a:r>
            <a:endParaRPr lang="km-KH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នៅពេលមនុស្សស្ថិតនៅក្នុងភាពអន់ថយ  គ្មានសមត្ថភាព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អាចដោះស្រាយបញ្ហានៅចំពោះមុខបានដោយប្រើគំនិត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មនុស្សគិតថានឹងមានឋាមពលអាថ៌កំបាំងខាងក្រៅអាចជួយ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ខ្លួនបាន  មនុស្សតែងធ្វើការបន់ស្រន់សូមឲ្យវត្ថុសិទ្ធិជួយខ្លួន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ឲ្យសម្រេចគោលបំណង។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ជនជាតិខ្មែរមានជំនឿតាំងពីសម័យបុរេប្រវត្តិ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 ជនជាតិខ្មែរបង្កើតរូបតំណាងវត្ថុស័ក្តសិទ្ធិដូចជាយកដុំថ្មធ្វើ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ជារូបអ្នកតានាំគ្នាគោរពបូជាដូចជា   អ្នកតាទឹក   អ្នកតាភ្នំ  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អ្នកតាព្រៃភ្នំជាដើម។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 ខ្មែរបង្កើតអ្នកតាតំណាងបុព្វការីជន  ជីដូនជីតា  មេបា នាំគ្នា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គោរពបូជាដូចជាអ្នកតាឃ្លាំងមឿងអ្នកតាដំបងក្រញូង </a:t>
            </a:r>
            <a:r>
              <a:rPr lang="km-KH" sz="8000" dirty="0">
                <a:latin typeface="Khmer OS" panose="02000500000000020004" pitchFamily="2" charset="0"/>
                <a:cs typeface="Khmer OS" panose="02000500000000020004" pitchFamily="2" charset="0"/>
              </a:rPr>
              <a:t>។ល។</a:t>
            </a:r>
          </a:p>
          <a:p>
            <a:pPr marL="0" indent="0">
              <a:buNone/>
            </a:pPr>
            <a:endParaRPr lang="en-US" sz="8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31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ជំនឿអ្នកតា មិនសូវមានការលូតលាស់ទេ  ព្រោះគ្មានក្បួន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ខ្នាតត្រឹមត្រូវ ដូចទ្រឹស្តីសាសនាផ្សេងៗ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នៅដើមគ្រឹស្តសករាជ  ខ្មែរចាប់ផ្តើមទទួលយកសាសនាធំៗ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ពីរគឺ  សាសនាព្រាហ្មណ៍ និងព្រះពុទ្ធសាសនា។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   ជំនឿៈ  មានក្បួនច្បាប់   សាសនា ( រកសេចក្តីសុខ )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    មិនមានក្បួនច្បាប់   ជំនឿ ( អបិយជំនឿ )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r>
              <a:rPr lang="km-KH" sz="2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គោលការណ៍សាសនា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សម្រាប់បម្រើសេចក្តីត្រូវការនៃមនុស្សម្នាក់ៗ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សម្រាប់ធ្វើសម្ព័ន្ធភាពនៃមនុស្សម្នាក់ៗទៅនឹងអ្នកដទៃ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សម្រាប់ធ្វើសម្ព័ន្ធភាពនៃជនគ្រប់រូបទៅនឹងទីបំផុតនៃទុក្ខនឹងអាទិទេព ឬវត្ថុស័ក្តិសិទ្ធិ។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3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អរិយធម៌ មានន័យច្រើន</a:t>
            </a:r>
            <a:endParaRPr lang="en-US" sz="26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អរិយធម៌គឺធម៌ទាំងឡាយដែលនាំឲ្យកើតសេចក្តីសុខចម្រើន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 អរិយធម៌សំដៅយកកម្រងសង្គមភាព (ហេតុការណ៍នៃ 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សង្គម) កម្រងគំនិត  ជំនឿ  សាសនា  ប្រពៃណី  ទំនៀម 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ទម្លាប់  វិជ្ជាស្យង់  ទស្សនវិជ្ជា  សិល្បៈ  បច្ចេកវិទ្យា  អង្គការ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ស្ថាប័ន  ប្រដាប់ប្រដាប្រើប្រាស់  សម្ភារៈគ្រប់យ៉ាង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ដែលធ្វើឲ្យសង្គមរីកលូតលាស់រីកចម្រើន ឆ្ពោះទៅរក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គោលដៅជាឧត្តមភាព។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6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272"/>
            <a:ext cx="8229600" cy="411162"/>
          </a:xfrm>
        </p:spPr>
        <p:txBody>
          <a:bodyPr>
            <a:noAutofit/>
          </a:bodyPr>
          <a:lstStyle/>
          <a:p>
            <a:r>
              <a:rPr lang="km-KH" sz="24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លទ្ធិសាសនាព្រាហ្មណ៍នៅក្នុងសង្គមខ្មែរ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440363"/>
          </a:xfrm>
        </p:spPr>
        <p:txBody>
          <a:bodyPr>
            <a:normAutofit/>
          </a:bodyPr>
          <a:lstStyle/>
          <a:p>
            <a:endParaRPr lang="km-KH" sz="20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r>
              <a:rPr lang="km-KH" sz="20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ប្រភពនិងវត្តមានសាសនាព្រាហ្មណ៍នៅក្នុងប្រទេសកម្ពុជា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សាសនាព្រាហ្មណ៍នាំចូលប្រទេសឥណ្ឌាដោយពួក អារ្យៈ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Arya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ឬ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អារ្យ័ន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(Aryan)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រស់នៅភូមិភាគ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Caucase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និងខ្ពង់រាប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Parmir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នៅឆ្នេរសមុទ្រ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Caspienne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និងឈូងសមុទ្រ ពែរ្ស។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ពីឆ្នាំ១៩០០ឆ្នាំមុនគ.សពួក អារ្យៈ បានលុកលុយប្រទេសអឺរ៉ុបនិងឥណ្ឌាភាគខាងជើង ។ ក្រោយពីបានជ័យជំនះលើពួក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ដ្រាវីន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ឥណ្ឌាស្បែកខ្មៅ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ហើយ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ពួកនេះចាប់ផ្តើមផ្សព្វផ្សាយ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លទ្ធិសាសនាព្រាហ្មណ៍។ពួកព្រាហ្មណ៍ថែរក្សានិងផ្សព្វផ្សាយ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បន្ត។ 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ពួក អារ្យត្រូវបានចាត់ទុកថា ជាជាតិសាសន៍មានអារ្យធម៌ខ្ពស់ ជាពូជអំបូរ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ឥណ្ឌូអឺរ៉ុប។</a:t>
            </a:r>
          </a:p>
        </p:txBody>
      </p:sp>
    </p:spTree>
    <p:extLst>
      <p:ext uri="{BB962C8B-B14F-4D97-AF65-F5344CB8AC3E}">
        <p14:creationId xmlns:p14="http://schemas.microsoft.com/office/powerpoint/2010/main" val="4291461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អ្នកស្រី ហ្សីតូ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Madelene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Giteau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បញ្ជាក់ថា “  មូលដ្ឋានគ្រឹះ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នៃអរិយធម៌ខ្មែរមានសាសនាពីរ គឺ ព្រហ្មញ្ញសាសនា និងពុទ្ធ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សាសនាដែលទទួលឥទ្ធិពលពីឥណ្ឌាមុនសម័យនគរភ្នំ។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អ្នកប្រវត្តិសាស្រ្តរកឃើញថាលទ្ធិព្រហ្មញ្ញសាសនាផ្សព្វផ្សាយ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នៅប្រទេសកម្ពុជាតាមរយៈស្តេចឥណ្ឌានិងឈ្មួញឥណ្ឌា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ដែលបានចេញចូលស្រុកខ្មែរ។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រឿងនិទាន  ព្រះបាទកៅណ្ឌិន្យ និងព្រះនាងសោមា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ពួកឈ្មួញឥណ្ឌាធ្វើដំណើរតាមសំពៅទាក់ទងរកស៊ីជួញដូរជាមួយអ្នកស្រុក ហើយរៀបការជាមួយស្រ្តីខ្មែរបង្កើតជាពូជពង្សកូនចៅនៅស្រុកខ្មែររហូតមកព្រោះហេតុនេះហើយបានជាមានទំនៀមទម្លាប់ប្រពៃណីឥណ្ឌាបន្សល់ទុកពីពេលនោះមក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47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ក្នុងរាជ្យព្រះបាទភវរ្ម័ន និងព្រះបាទឥសានវរ្ម័នប្រជាជនគោរព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ព្រះហរិហរៈ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ព្រះឥសូរនិងព្រះវិស្ណុលាយចូលគ្នា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មានការ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គោរពព្រះព្រហ្មខ្លះដែរ។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ក្នុងរាជ្យព្រះបាទជ័យវរ្ម័នទី២ព្រហ្មញ្ញសាសនាមានការរីក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ចម្រើន ព្រោះមានការគាំទ្រពីព្រះមហាក្សត្រ និងនាម៉ឺនមន្រ្តី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នៅក្នុងរាជវាំង។ គេគោរពព្រះឥសូរជាធំ គេយកកំពូលភ្នំ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គូលេន ជាកន្លែងរៀបចំពិធីដែលគេហៅថា ព្រះរាជចក្រវាល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សតវត្សទី១២ ក្នុងរាជ្យព្រះបាទសូរ្យវរ្ម័នទី២ គោរពព្រះវិស្ណុជា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ធំ ព្រោះមានក្បាច់រចនា រូបចម្លាក់អវតារព្រះវិស្ណុជាច្រើនគេសាង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ឡើង  មានចម្លាក់រឿងរាមាយណៈឥណ្ឌា  រឿងមហាភាតរយុទ្ធ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ដែល គេឆ្លាក់នៅតាមជញ្ជាំងប្រសាទ។ </a:t>
            </a:r>
          </a:p>
          <a:p>
            <a:pPr marL="0" indent="0">
              <a:buNone/>
            </a:pPr>
            <a:r>
              <a:rPr lang="km-KH" sz="2400" dirty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622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សតវត្សទី១៣ ព្រហ្មញ្ញសាសនាត្រូវប្រជាជនអស់ជំនឿ តែ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មិនរលាយសាបសូន្យឡើយ ព្រោះព្រះបាទជ័យវរ្ម័នទី៧ជឿ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លើព្រះពុទ្ធសាសនាមហាយានបានបង្កលក្ខណៈឲ្យព្រហ្មញ្ញ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សាសនាមានជីវិតរស់នៅពុំបាត់បង់ឡើយ  តែគេគោរពព្រះ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ឥសូរជាធំ  ក្នុងសម័យនេះមានប្រតិកម្មសាសនា មានការ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វាយបំបាក់បដិមា  ទាំងពុទ្ធរូប និងព្រាហ្មណាស្រមព្រហ្មញ្ញ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សាសនា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សតវត្សទី១៤ ព្រហ្មញ្ញសាសនាអស់ឥទ្ធិពល តែជំនឿផ្សេងៗ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បានបន្សល់ទុករហូតមកដូចជា ពិធីអភិសេកមហាក្សត្រ  ពិធី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បន់ស្រន់សុំទឹកភ្លៀង  សុំសេចក្តីសុខពីអ្នកតាម្ចាស់ភូមិករ 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ព្រះធរណី  អារក្ស  ពិធីដំឡើងគ្រូតូចគ្រូធំ  ពិធីសែនព្រេន  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ពិធីបង្វិលពពិល    ស្រោចទឹកមន្ត   ប្រើយន្ត  អាបធ្មប់។ល។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98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ដំណាក់កាលវិវឌ្ឍន៍នៃព្រហ្មញ្ញសាសនា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ព្រហ្មញ្ញសាសនាចែកបីសម័យកាលធំៗ</a:t>
            </a: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សម័យវេទនិយម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១៥០០ឆ្នាំ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៥៥០ឆ្នាំ មុន គ.ស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សម័យព្រាហ្មណ៍និយម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៥៥០ឆ្នាំមុនគ.ស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ស.វទី១០នៃគ.ស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សម័យហិណ្ឌូនិយម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ស.វ ទី១០ រហូតមក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</a:p>
          <a:p>
            <a:r>
              <a:rPr lang="km-KH" sz="26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អ</a:t>
            </a:r>
            <a:r>
              <a:rPr lang="ca-ES" sz="26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ពីសម័យ</a:t>
            </a:r>
            <a:r>
              <a:rPr lang="km-KH" sz="26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វេទនិយម</a:t>
            </a:r>
          </a:p>
          <a:p>
            <a:pPr>
              <a:buFont typeface="Arial" charset="0"/>
              <a:buChar char="•"/>
            </a:pPr>
            <a:r>
              <a:rPr lang="km-KH" sz="2400" dirty="0">
                <a:solidFill>
                  <a:srgbClr val="C00000"/>
                </a:solidFill>
                <a:latin typeface="Khmer OS Muol Light" pitchFamily="2" charset="0"/>
                <a:cs typeface="Khmer OS Muol Light" pitchFamily="2" charset="0"/>
              </a:rPr>
              <a:t>គម្ពីវេទ</a:t>
            </a:r>
          </a:p>
          <a:p>
            <a:pPr marL="0" indent="0">
              <a:buNone/>
            </a:pPr>
            <a:r>
              <a:rPr lang="en-US" sz="2400" dirty="0">
                <a:latin typeface="Khmer OS Muol Light" pitchFamily="2" charset="0"/>
                <a:cs typeface="Khmer OS Muol Light" pitchFamily="2" charset="0"/>
              </a:rPr>
              <a:t>-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អត្ថបទសាសនាពួកអារ្យ័ននាំចូលប្រទេសឥណ្ឌាឈ្មោះថា វេទ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ប្រែថា ចំណេះដឹង។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គម្ពីរវេទសរសេរជាអក្សរសំស្រ្កឹត ជាប្រភពនៃសាសនាឥណ្ឌូ ឬ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សាសនាព្រាហ្មណ៍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គម្ពីរវេទ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គឺជាចំណេះវិជ្ជាគ្រប់បែបយ៉ាង  របៀបរស់នៅ  ទំនៀម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ទម្លាប់   គោលការណ៍អប់រំ  ការគ្រប់គ្រងប្រទេស  ការៀបចំសង្គម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មនុស្ស 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43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គម្ពីរវេទមាន ៤ គឺ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696200" cy="579120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endParaRPr lang="km-KH" sz="3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 algn="just">
              <a:buNone/>
            </a:pP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        </a:t>
            </a: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ឫគវេទ សាមវេទ យជុរវ៌េទ និងអថរវេទ។</a:t>
            </a:r>
          </a:p>
          <a:p>
            <a:pPr algn="just">
              <a:buFontTx/>
              <a:buChar char="-"/>
            </a:pPr>
            <a:r>
              <a:rPr lang="km-KH" sz="6000" b="1" dirty="0">
                <a:latin typeface="Khmer OS" panose="02000500000000020004" pitchFamily="2" charset="0"/>
                <a:cs typeface="Khmer OS" panose="02000500000000020004" pitchFamily="2" charset="0"/>
              </a:rPr>
              <a:t>ឫគវេទៈ</a:t>
            </a: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 សូត្រអង្វរបន់ស្រន់ និងសរសើរអាទិទេពសុំ សុខចម្រើន និងសម្រេចគោលបំណង។សូត្រពីធីបុណ្យ  សាសនាព្រាហ្មណសូត្រពិធីបូជាយញ្ញ  អធិប្បាយពីទស្សនវិជ្ជា</a:t>
            </a:r>
          </a:p>
          <a:p>
            <a:pPr algn="just">
              <a:buFontTx/>
              <a:buChar char="-"/>
            </a:pPr>
            <a:r>
              <a:rPr lang="km-KH" sz="6000" b="1" dirty="0">
                <a:latin typeface="Khmer OS" panose="02000500000000020004" pitchFamily="2" charset="0"/>
                <a:cs typeface="Khmer OS" panose="02000500000000020004" pitchFamily="2" charset="0"/>
              </a:rPr>
              <a:t>សាមវេទៈ</a:t>
            </a: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ពាក្យកាព្យសម្រាប់សូត្រពេលធ្វើពីធីតង្វាយ</a:t>
            </a:r>
          </a:p>
          <a:p>
            <a:pPr marL="0" indent="0" algn="just">
              <a:buNone/>
            </a:pP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    ទេវៈ </a:t>
            </a:r>
            <a:r>
              <a:rPr lang="en-US" sz="60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ព្រះឥន្ទ  ព្រះអគ្គិ ព្រះវាយុ ជាដើម</a:t>
            </a:r>
            <a:r>
              <a:rPr lang="en-US" sz="60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r>
              <a:rPr lang="en-US" sz="60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ជាអត្ថបទ </a:t>
            </a:r>
          </a:p>
          <a:p>
            <a:pPr marL="0" indent="0" algn="just">
              <a:buNone/>
            </a:pP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    ចម្រៀងផ្សេងៗ គេច្រៀងក្នុងស្រុកភូមិ ក្នុងព្រៃដើម្បីនាំ   </a:t>
            </a:r>
          </a:p>
          <a:p>
            <a:pPr marL="0" indent="0" algn="just">
              <a:buNone/>
            </a:pP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    ឲ្យកើតជ័យ  សិរីសួស្តី។ សាមវេទជាសេចក្តីពន្យល់ឲ្យ </a:t>
            </a:r>
          </a:p>
          <a:p>
            <a:pPr marL="0" indent="0" algn="just">
              <a:buNone/>
            </a:pP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    ចេះធ្វើបទ​​​​​​​​​​​ក្នុងពេលសូត្រ។អត្ថបទខ្លះនិយាយពីហេតុ</a:t>
            </a:r>
          </a:p>
          <a:p>
            <a:pPr marL="457200" lvl="1" indent="0" algn="just">
              <a:buNone/>
            </a:pP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អស្ចារ្យផ្សេងៗ និយាយ​​ពីរឿងព្រេងរបស់ពួកអារ្យ័ន។</a:t>
            </a:r>
          </a:p>
          <a:p>
            <a:pPr marL="0" indent="0" algn="just">
              <a:buNone/>
            </a:pPr>
            <a:r>
              <a:rPr lang="en-US" sz="6000" b="1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6000" b="1" dirty="0">
                <a:latin typeface="Khmer OS" panose="02000500000000020004" pitchFamily="2" charset="0"/>
                <a:cs typeface="Khmer OS" panose="02000500000000020004" pitchFamily="2" charset="0"/>
              </a:rPr>
              <a:t>  យជុរវេទៈ</a:t>
            </a: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ពាក្យម្រងគាថាស្តីពីបូជាយញ្ញនិងបួងសួង</a:t>
            </a:r>
            <a:endParaRPr lang="en-US" sz="6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 algn="just">
              <a:buNone/>
            </a:pPr>
            <a:r>
              <a:rPr lang="en-US" sz="60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ទេវៈ។ យជុរវេទចែកជាពីរផ្នែកគឺ៖</a:t>
            </a:r>
          </a:p>
          <a:p>
            <a:pPr marL="457200" lvl="1" indent="0" algn="just">
              <a:buNone/>
            </a:pPr>
            <a:r>
              <a:rPr lang="km-KH" sz="6000" dirty="0">
                <a:latin typeface="Khmer OS" panose="02000500000000020004" pitchFamily="2" charset="0"/>
                <a:cs typeface="Khmer OS" panose="02000500000000020004" pitchFamily="2" charset="0"/>
              </a:rPr>
              <a:t>យជុរវេទ ស   ជាអត្ថបទដើមរើបចំត្រឹមត្រូវ  ជាបទគាថាសម្រាប់សូត្រក្នុងពិធីបូជាយញ្ញ</a:t>
            </a:r>
            <a:endParaRPr lang="en-US" sz="6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endParaRPr lang="km-KH" sz="6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7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562600"/>
          </a:xfrm>
        </p:spPr>
        <p:txBody>
          <a:bodyPr>
            <a:normAutofit lnSpcReduction="10000"/>
          </a:bodyPr>
          <a:lstStyle/>
          <a:p>
            <a:pPr lvl="1" algn="just">
              <a:buFont typeface="Arial" charset="0"/>
              <a:buChar char="•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យជុរវេទ ខ្មៅ   ជាអត្ថបទរៀបចំមិនត្រឹមត្រូវ   ជាអត្ថបទបន្ថែមនិយាយពីការបូជាសំខាន់ៗដូចជា</a:t>
            </a:r>
          </a:p>
          <a:p>
            <a:pPr lvl="1" algn="just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ការបូជាដែលក្សត្រ ឬព្រាហ្មណ៍ធ្វើដើម្បីបូជា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ទេវតាសោម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ទេវតាសោយទឹកសោមគឺស្រាសោម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ការបូជាក្នុងពិធីរាជាអភិសេកក្សត្រ</a:t>
            </a:r>
          </a:p>
          <a:p>
            <a:pPr lvl="1" algn="just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ការបូជាដែលក្សត្រធ្វើពង្រីកទឹកដី កិត្យានុភាពជាស្តេច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​   ចក្រពត្តិដើម។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អថរវវេទៈ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ពាក្យមន្តអាគមពាក្យស័ក្តិសិទ្ធសម្រាប់សូត្រស្តោះផ្លុំដូចជា សូត្រឲ្យជម្ងឺសះស្បើយ  ឲ្យអាយុវែង  លើករាសី  សូត្រហៅពស់  រំដោះគ្រោះឧបទ្រព្យចង្រៃ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បណ្តេញខ្មោចព្រាយបីសាច ធ្វើស្នេហ៍ ឲ្យគេ  ស្រឡាញ់​​​​​​​​​​​​​​​​​​​​​​​​​​​​​​​​​​​​​​​​​​​​​​​​​​​​​​​​​​​​​​​​​​​​​​​​​​​ 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ឲ្យគេក្តៅក្រហាយ វេទនា ...ជាដើម។ក្រៅពីនេះមានវិជ្ជា  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ផ្សេងៗជាច្រើនដូចជា វិជ្ជាយុទ្ធសាស្រ្ត សង់ផ្ទះ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/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</a:t>
            </a:r>
          </a:p>
          <a:p>
            <a:pPr marL="0" indent="0">
              <a:buNone/>
            </a:pPr>
            <a:r>
              <a:rPr lang="km-KH" sz="2400" dirty="0"/>
              <a:t>​​​​​      ធ្វើគ្រឿងឈើ  វិជ្ជាភ្លេង  របាំជាដើម។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4735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 Muol Light" pitchFamily="2" charset="0"/>
                <a:cs typeface="Khmer OS Muol Light" pitchFamily="2" charset="0"/>
              </a:rPr>
              <a:t>    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វណ្ណៈ</a:t>
            </a:r>
          </a:p>
          <a:p>
            <a:pPr marL="0" indent="0">
              <a:buNone/>
            </a:pPr>
            <a:r>
              <a:rPr lang="km-KH" sz="2400" dirty="0"/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វណ្ណៈមកពីពាក្យបាលី វណ្ណ   ពាក្យសំស្រ្កឹត វ៌ណ មានន័យថា  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ពណ៌   សម្បុរ   ពន្លឺ  រស្មី   ភេទ   ថ្នាក់វង្ស   ពូជ។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ភាសាខ្មែរត្រូវបានគេសម្គាល់ន័យថាថ្នាក់ វង្ស  ឬឋានៈសង្គម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ca-ES" sz="2300" dirty="0">
                <a:latin typeface="Khmer OS" pitchFamily="2" charset="0"/>
                <a:cs typeface="Khmer OS" pitchFamily="2" charset="0"/>
              </a:rPr>
              <a:t>ក្នុងសាសនាព្រាហ្មណ៍មាន</a:t>
            </a:r>
            <a: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  <a:t>វណ្ណៈ</a:t>
            </a:r>
            <a:r>
              <a:rPr lang="ca-ES" sz="2300" dirty="0">
                <a:latin typeface="Khmer OS" pitchFamily="2" charset="0"/>
                <a:cs typeface="Khmer OS" pitchFamily="2" charset="0"/>
              </a:rPr>
              <a:t>៤ ហើយស្លៀកសំពត់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ដ</a:t>
            </a:r>
            <a:r>
              <a:rPr lang="ca-ES" sz="2300" dirty="0">
                <a:latin typeface="Khmer OS" pitchFamily="2" charset="0"/>
                <a:cs typeface="Khmer OS" pitchFamily="2" charset="0"/>
              </a:rPr>
              <a:t>ណ្តប់</a:t>
            </a:r>
            <a:endParaRPr lang="km-KH" sz="23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ខុសៗគ្នា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*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វណ្ណៈព្រាហ្មណ៍ប្រើពណ៌ស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កើតពីព្រះព្រះឳរសព្រះព្រហ្ម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ជា   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អ្នកបង្រៀនវេទឬមន្តវិជ្ជាផ្សេងៗ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*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វណ្ណៈ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ក្សត្រ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ប្រើពណ៌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ក្រហមកើតពីព្រ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ះពាហា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(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កំភួនដៃ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)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ះ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ព្រហ្ម មានមុខងារជាអ្នកចម្បាំង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*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វណ្ណៈ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វៃស្យ​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ប្រើពណ៌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លឿងកើតពីព្រ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ះឧរុ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(</a:t>
            </a:r>
            <a:r>
              <a:rPr lang="en-US" sz="2400" dirty="0" err="1">
                <a:latin typeface="Khmer OS" pitchFamily="2" charset="0"/>
                <a:cs typeface="Khmer OS" pitchFamily="2" charset="0"/>
              </a:rPr>
              <a:t>ភ្លៅ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មានមុខការ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ខ្ពង់ខ្ពស់ចុះរងពីវណ្ណៈក្សត្រឬកិច្ជការធម្មតា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98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*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វណ្ណៈ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សូទ្រ​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ប្រើពណ៌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ខ្មៅកើតពីព្រ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ះ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បាទព្រះព្រហ្ម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(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ជើង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មានមុខ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ការជាអ្នកស៊ីឈ្នួលគេ  ជាអ្នកបម្រើគេ ឬវណ្ណៈខ្ញុំគេ</a:t>
            </a:r>
          </a:p>
          <a:p>
            <a:pPr marL="0" indent="0">
              <a:buNone/>
            </a:pP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b="1" dirty="0">
                <a:latin typeface="Khmer OS Muol Light" pitchFamily="2" charset="0"/>
                <a:cs typeface="Khmer OS Muol Light" pitchFamily="2" charset="0"/>
              </a:rPr>
              <a:t>លំនៅរបស់អាទិទេព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អាទិទេពមានលំនៅ ស្ថានសួគ៌ ស្ថានមនុស្ស  ក្នុងខ្លួនមនុស្ស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ca-ES" sz="2400" dirty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សម័យព្រាហ្មណ៍និយម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ពួកព្រាហ្មណ៍ជាអ្នកគោរពបូជាអាទិទេព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ពួកព្រាហ្មណ៍ជាអ្នកកាន់ និងផ្សព្វផ្សាយសាសនាព្រាហ្មណ៍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អាទិទេពសំខាន់មាន ៣អង្គ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ព្រះព្រហ្ម   ព្រះសិវៈ  ព្រះវិស្ណុ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អាទិទេពសំ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រាយរង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មាន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ព្រះអាទិត្យ ព្រះច័ន្ទ ព្រះធរណី ព្រះគង្គ  ព្រះពាយ ព្រះភារុណ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433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km-KH" sz="30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លក្ខណៈអាទិទេពក្នុងព្រហ្មញ្ញសាសនា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មហត្ថៈ សំបើមអស្ចារ្យ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មហិទ្ធិឫទ្ធិៈ គ្មានគូប្រៀប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សព្វញ្ញូៈ យល់ដឹងសព្វគ្រប់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ញាណៈ ភ្នែកទិព្វ ត្រចៀកទិព្វ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តេជៈ ឫទ្ធិ បារមី ខ្លាំងក្លា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និមលៈ គ្មានមន្ទិលសៅម្មង ...។ល។</a:t>
            </a:r>
          </a:p>
          <a:p>
            <a:pPr marL="0" indent="0">
              <a:buNone/>
            </a:pP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-"/>
            </a:pP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តាមវចនានុក្រមខ្មែរភាគ ២ របស់សម្តេចសង្ឃជួន ណាត  </a:t>
            </a:r>
          </a:p>
          <a:p>
            <a:pPr marL="0" indent="0">
              <a:buNone/>
            </a:pP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    បាន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ពន្យល់ថា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អរិយធម៌គឺធម៌ទាំងឡាយដែលនាំឲ្យកើត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សេចក្តីសុខចម្រើន ឬ បែបបទសណ្តាប់ធ្នាប់ត្រឹមត្រូវ។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តាមវចនានុក្រម 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La Rousse 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សតវត្សទី ២០  បានពន្យល់ថា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អរិយធម៌គឺជារបៀបផ្សេងៗនៃការរីកចម្រើនខាងសតិបញ្ញា  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ចំណេះដឹង  សីលធម៌  ឧស្សាហកម្មនៃសង្គមនីមួយៗ។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លោក ឡា ឡង់ ( </a:t>
            </a:r>
            <a:r>
              <a:rPr lang="en-US" sz="9600" b="1" dirty="0" err="1">
                <a:latin typeface="Khmer OS" panose="02000500000000020004" pitchFamily="2" charset="0"/>
                <a:cs typeface="Khmer OS" panose="02000500000000020004" pitchFamily="2" charset="0"/>
              </a:rPr>
              <a:t>Lalance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 1732-1807)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តារាវិទូបារាំង  បាន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</a:p>
          <a:p>
            <a:pPr marL="0" indent="0">
              <a:buNone/>
            </a:pP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    យល់ថា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អរិយធម៌គឺជាកម្រងមែកធាងច្រើនបែបយ៉ាង ក្នុង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សង្គមមនុស្សដែលមានលក្ខណៈជាសាសនា  សីលធម៌ 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សិល្បៈវិទ្យាសាស្រ្ត  តិចនិចអាចមានជីវិតបន្តគ្នាក្នុងកាល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អាកាស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ហើយជាលក្ខណៈរួមរបស់សង្គមណាមួយ ឬ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សង្គមច្រើនដែលទាក់ទងគ្នា។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endParaRPr lang="en-US" sz="7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60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algn="just"/>
            <a:r>
              <a:rPr lang="km-KH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អំពីព្រះព្រហ្មៈ</a:t>
            </a:r>
            <a:r>
              <a:rPr lang="km-KH" sz="26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មានភារៈបង្កើតលោក មានទឹក ដី ភ្លើង </a:t>
            </a:r>
          </a:p>
          <a:p>
            <a:pPr marL="0" indent="0" algn="just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ខ្យល់ មនុស្ស សត្វ និងធម្មជាតិ។ គេនិយម 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តាមសម័យកាល។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មានមុខបួន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ដៃបួនកាន់គម្ពីរវេទទាំងបួន ឬផ្កាឈូក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កាយសម្បុរផ្កាឈូក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សំលៀកបំពាក់ពណ៌ស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កេតនភណ្ឌ ថូ ផ្គាំ ថាស ស្ថាបព្រា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ជួនកាលឈរស្ងៀម  ជួនកាលអង្គុយលើផ្កាឈូក  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យានជំនិះ សត្វហង្ស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មហេសី នាងសរស្វតី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បុត្របីនាក់ ទក្សៈ ភ៌គុ និងនាងសន្ធិយា</a:t>
            </a:r>
          </a:p>
          <a:p>
            <a:pPr marL="0" indent="0">
              <a:buNone/>
            </a:pP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28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algn="just"/>
            <a:b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អំពីព្រះសិវៈ</a:t>
            </a:r>
            <a:r>
              <a:rPr lang="km-KH" sz="26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“ ក្សេមក្សាន្ត ករុណា” ជាទេវៈបង្កើត លោកផង និងបំផ្លាញលោកផង។ព្រះសិវៈមានឈ្មោះដូចជាៈ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ព្រះឥស្វរៈ ព្រះឥសូរ ព្រះរុទ្រៈ ព្រះហរៈ ព្រះឧគ្រៈ ព្រះអឃោរៈ ព្រះកែរវៈ ព្រះ មហេស្វរៈ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មុខមួយ អាចបែងភាគបានច្រើន មុខ៥ ដៃ១០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 ពណ៌ខៀវ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កាយសម្បុរ ស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ភ្នែកបី (ភ្នែកទី៣ អគ្គីនេត្រនៅចំកណ្តាលថ្ងាស បិទជានិច្ច  អាចក្រឡេកឆេះ)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សំលៀកបំពាក់ស្បែកខ្លាឬស្បែកដំរី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រូបដូចឥសី ផ្នួងសក់ធំ មានខ្សែផ្គាំនៅក ឬនៅដៃ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រូបដូចគ្រូរបាំ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កេតនភ័ណ្ឌត្រីសូល៍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/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ច្បូកផ្លែបី ខ្សែផ្គាំ ស្គរ ដំបង លលាដ៏ក្បាល  ខ្សែមួយចង្វាយ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ពាក់កម្រងឆ្អឹងលលាដ៏សម្គាល់រាប់យុគ</a:t>
            </a:r>
          </a:p>
          <a:p>
            <a:pPr lvl="1"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ពាក់នាគជាសង្វាសម្គាល់រាប់ឆ្នាំ</a:t>
            </a:r>
          </a:p>
        </p:txBody>
      </p:sp>
    </p:spTree>
    <p:extLst>
      <p:ext uri="{BB962C8B-B14F-4D97-AF65-F5344CB8AC3E}">
        <p14:creationId xmlns:p14="http://schemas.microsoft.com/office/powerpoint/2010/main" val="680198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440363"/>
          </a:xfrm>
        </p:spPr>
        <p:txBody>
          <a:bodyPr>
            <a:normAutofit/>
          </a:bodyPr>
          <a:lstStyle/>
          <a:p>
            <a:pPr lvl="1"/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ពាក់មួកមានព្រះច័ន្ទមួយចំណិត (រាងកណ្តៀវ)</a:t>
            </a:r>
          </a:p>
          <a:p>
            <a:pPr lvl="1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យានជំនិះ គោនន្ទិ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មហេសីមាន៩អង្គ 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នាងទុគ៌ា(ចេះធ្វើមិនដឹងមិនឮ) នាងឧមា(ស្រីជាទីស្រឡាញ់) នាងគោរី(សម្បុរទង់ដែង) នាងកាលី(ស្រីខ្មៅ) នាងចន្ទី(ស្រីកំណាច) នាងបវ៌ត</a:t>
            </a:r>
            <a:r>
              <a:rPr lang="ca-ES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ី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 (បុត្រីភ្នំ) នាងកុមារី(ស្រីក្រមុំព្រហ្មចារី) នាងទេវី (ស្រី ទេពកញ្ញា និងនាងមហាទេវី (ស្រីទេពអប្សរ)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បុត្រពីរនាក់គឺជាមួយនាងទុគ៌ាស្កន្ធ(តំណាងសង្គ្រាម) និងគនេស (ខ្លួនមនុស្ស ក្បាលជាដំរី)។</a:t>
            </a:r>
          </a:p>
          <a:p>
            <a:pPr marL="0" indent="0">
              <a:buNone/>
            </a:pP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15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81000"/>
            <a:ext cx="8229600" cy="71596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សិវលិង្គ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ជាតំណាងសរសរភ្លើងនោះហើយ។     ក្នុងជំនឿ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ព្រហ្មញ្ញសាសនាកសាងសិវលិង្គគឺក្នុងបំណងរំលឹកដល់ការ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បង្កើត   លោករបស់ ព្រះសិវៈ និងនាងឧមាវតី (អាធ្រាត្រ)។   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នៅស្រុកខ្មែរយើង គេធ្វើពិធីសិវៈរាត្រី និងយកស្ទឹងសៀមរាប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ជា តំណាងទន្លេគង្គា សម្រាប់ការលាងបាប។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61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599"/>
            <a:ext cx="8229600" cy="5433219"/>
          </a:xfrm>
        </p:spPr>
        <p:txBody>
          <a:bodyPr>
            <a:normAutofit fontScale="92500"/>
          </a:bodyPr>
          <a:lstStyle/>
          <a:p>
            <a:pPr algn="just"/>
            <a:r>
              <a:rPr lang="km-KH" sz="28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ព្រះវិស្ណុៈ</a:t>
            </a:r>
            <a:r>
              <a:rPr lang="km-KH" sz="28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គ្រប់គ្រង ថែរក្សា និងស្រោចស្រង់លោកឲ្យគង់វង្សសុខសាន្តនិងមានរបៀបរៀបរយ។ </a:t>
            </a:r>
          </a:p>
          <a:p>
            <a:pPr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ព្រះវិស្ណុមាននាមជាៈ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ព្រះនរាយណ៍ ព្រះភគវន្ត ​ ព្រះហរិ ព្រះអនន្ត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មានក្បាលមួយ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ដែ២, ៤, ៨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(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ស.វទី៨ វិស្ណុនៅស្រុកខ្មែរមានដៃ៨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)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ទ្រង់ឈរ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សំលៀកបំពាក់ពណ៌លឿង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កេតនភណ្ឌ កងចក្រ ដំបង ផ្កាឈូក ខ្យងស័ង្ខ ធ្នូ ដាវ ម្កុដ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យានជំនិះ សត្វគ្រុឌនិង ពស់ “សេសៈ”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វិមាននៅស្ថានវៃកុណ្ឌ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មហេសី នាងលក្ម្សី (តំណាងទ្រព្យសម្បត្តិ) និងនាង ស្រី (តំណាងសោភ័ណភាព)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បុត្រ នាម ព្រះកាមៈ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39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km-KH" sz="24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អំពីអវតារព្រះវិស្ណុទាំង១០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អវតារ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គឺជាការកាឡារូបរបស់ព្រះវិស្ណុទាំង១០ យ៉ាង ចុះមកជួយស្រោចស្រង់មនុស្សលោក។</a:t>
            </a:r>
          </a:p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១.មត្ស្យៈ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ត្រីជួយសង្គ្រោះមនុស្សឲ្យរួចពីទឹកជំនន់ បង្ក ដោយយក្ស ហយគ្រីវៈ។</a:t>
            </a:r>
          </a:p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២.កុម៌ៈ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អណ្តើកកល់ភ្នំ មន្ទរៈ យក្សនិងទេវតា ទាញនាគ វាសុកៈ បង្វិលភ្នំយកទឹកអម្រិត “ អម្ឫត” ។</a:t>
            </a:r>
          </a:p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៣.វរាហៈ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ជ្រូកព្រៃជួយមនុស្សពីយក្ស ហិរណៈ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យក្ស ដែលបំណងរំលាយលោកឲ្យទៅជាទឹកសមុទ្រ។</a:t>
            </a:r>
          </a:p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៤.នរសិង្ហៈ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មនុស្សក្បាលសិង្ហ សម្លាប់យក្សជាប្អូនហិរណៈយក្ស ដើររាតត្បាតទេវៈ និងមនុស្សតាមចិត្ត។</a:t>
            </a:r>
          </a:p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៥.វាមនៈ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មនុស្សតឿ សុំដីពីយក្សពលី ដើរបីជំហាន។</a:t>
            </a:r>
          </a:p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៦.បរសុរាមៈ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មនុស្សកាន់ពូថៅ ជួយមនុស្សពីស្តេច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កំណាច កាតិវ៌រយៈ និងលុបបំបាត់វណ្ណៈក្សត្រ។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62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៧.រាមា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ព្រះរាមក្នុងរឿងរាមយណៈ ចុះបង្រ្កាបពួកយក្ស ក្រុងរាពណ៍។</a:t>
            </a:r>
          </a:p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៨.គ្រឹស្ណៈ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មនុស្សខ្មៅ អប់រំមនុស្សឲ្យផ្តាច់ខ្លួនចេញពីវាលវដ្ដសង្សារ      ជួយមនុស្សពីស្តេចកំណាចឈ្មោះកម្សៈ។</a:t>
            </a:r>
          </a:p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៩.ពុទ្ធៈ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ព្រះសមណគោត្តម ជាអាវតាររបស់គេដែរ តែ ព្រះបានបដិសេធថា ទ្រង់ពុំមែនជាអាវតាររបស់គេទេ ព្រោះព្រះអង្គជាមនុស្ស។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ការបញ្ជូលព្រះជាអវតារព្រះវិស្ណុដើម្បីទាក់ទាញក្រុមពុទ្ធសាសនិកជនគោរពជឿលើព្រហ្មញ្ញសាសនា។</a:t>
            </a:r>
          </a:p>
          <a:p>
            <a:pPr marL="457200" lvl="1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១០.កល្កិនៈ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មនុស្សក្បាលសេះ អវតារនេះមិនទាន់ចាប់បដិសន្ធិនៅលើលោកទេ។  កល្កិនមានតួនាទីមកកំចាត់សភាវៈអាក្រក់ និងផ្តល់ រង្វាន់ឲ្យសភាវៈល្អ។</a:t>
            </a:r>
          </a:p>
          <a:p>
            <a:pPr marL="0" indent="0">
              <a:buNone/>
            </a:pPr>
            <a:endParaRPr lang="en-US" sz="3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2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endParaRPr lang="km-KH" sz="2800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km-KH" sz="2800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km-KH" sz="28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សង្កេត  គាថាមួយរបស់មនុ</a:t>
            </a:r>
            <a:r>
              <a:rPr lang="ca-ES" sz="28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Manu)</a:t>
            </a:r>
            <a:r>
              <a:rPr lang="km-KH" sz="28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បានចែងថា</a:t>
            </a:r>
          </a:p>
          <a:p>
            <a:pPr>
              <a:buFontTx/>
              <a:buChar char="-"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ព្រះសិវៈ 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ជាអាទិទេពនៃវណ្ណៈព្រាហ្មណ៍</a:t>
            </a: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ព្រះវិស្ណុ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ជាអាទិទេពនៃវណ្ណៈក្សត្រ</a:t>
            </a: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ព្រះ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ព្រហ្មជាអាទិទេពនៃវណ្ណៈវេស្យៈ</a:t>
            </a: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ព្រះ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គណេសជាអាទិទេពនៃវណ្ណៈសូទ្រៈ</a:t>
            </a: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300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ព្រះហរិហរៈ</a:t>
            </a:r>
            <a:r>
              <a:rPr lang="en-US" sz="24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ជាអាទិទេពតំណាងការបង្រួបបង្រួមសាសានា (ជម្លោះរវាងនិកាយវិស្ណុនិងសិវៈ។ ហរិ គឺវិស្ណុ (ឆ្វេង) និងហរៈគឺសិវៈ(ស្តាំ)។</a:t>
            </a:r>
          </a:p>
          <a:p>
            <a:pPr marL="0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ស.វទី១ដល់ទី៦ព្រះរាជាខ្មែរបានសំយោគសាសនាគឺបញ្ចូល   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ទេវៈពីរអង្គ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វិស្ណុនិងសិវៈ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</a:p>
          <a:p>
            <a:pPr marL="0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បដិមាព្រះហរិហរៈនៅប្រទេសខ្មែរបានឆ្លាក់ពីស.វទី៦មកម៉្លេះ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បដិមាព្រះហរិហរៈនៅឥណ្ឌារកឃើញនៅស.វទី១០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 ជំនឿព្រះហរិហរៈកើតឡើងនៅពេលមានវិបត្តិរវាងនិកាយ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ព្រះវិស្ណុនិងនិកាយព្រះសិវៈដើម្បីដោះស្រាយការបែកបាក់គ្នា</a:t>
            </a:r>
          </a:p>
          <a:p>
            <a:pPr marL="0" indent="0" algn="just">
              <a:buNone/>
            </a:pP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42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km-KH" sz="30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ហេតុដូចម្តេចបានជាគេគោរពទេវៈ?</a:t>
            </a:r>
          </a:p>
          <a:p>
            <a:pPr marL="0" indent="0" algn="just">
              <a:buNone/>
            </a:pPr>
            <a:r>
              <a:rPr lang="km-KH" sz="30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ដើមឡើយជនជាតិឥណ្ឌាមិនគោរពទេវៈទេគេជឿលើកំលាំងធម្មជាតិដូចបុព្វបុរសខ្មែរដែរ។  ទេវៈនីមួយៗមានលំនៅខុសគ្នា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លើស្ថានទេវលោក  លើអាកាស  លើកំពូលភ្នំ  ក្នុងទឹក  លើផែនដី។ល។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/>
            <a:r>
              <a:rPr lang="km-KH" sz="30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ទេវៈសំខាន់ៗនិងមុខងារ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ព្រះឥន្ទ្រ</a:t>
            </a:r>
            <a:r>
              <a:rPr lang="ca-ES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ឬឥន្ទ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តំណាងផ្គររន្ទះ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)ដើមសម័យវេទព្រឥន្ទ</a:t>
            </a:r>
          </a:p>
          <a:p>
            <a:pPr marL="457200" lvl="1" indent="0" algn="just">
              <a:buNone/>
            </a:pP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 ជាអាទិទេពធំជាងគេ ម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នឋានៈនិងអំណាចខ្ពស់បំផុត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ព្រះអគ្គិ</a:t>
            </a:r>
            <a:r>
              <a:rPr lang="ca-ES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ឬអគ្និ (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តំណាង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ភ្លើង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ជាសាក្សីនៃអំពើល្អ អាក្រក់របស់មនុស្ស</a:t>
            </a:r>
          </a:p>
          <a:p>
            <a:pPr marL="0" indent="0" algn="just">
              <a:buNone/>
            </a:pP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2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096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-"/>
            </a:pP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លោក មីរ៉ាបូ  ( 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Mirabeau ) 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ជាសេដ្ឋកិច្ចវិទូបារាំង  បានពន្យល់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ថា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អរិយធម៌គឺជាការរីកលូតលាស់នៃជាតិណាមួយ ដែល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ផ្ទុយពីភាពព្រៃផ្សៃ។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លោក វីប៊ែរ  ( 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Veber1884-1920 )   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ជាសេដ្ឋកិច្ចវិទូ  និង សង្គម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វិទូអាល្លឺម៉ង់  បានពន្យល់ថា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អរិយធម៌គឺជាកម្រងវិជ្ជាតិចនិច  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វិជ្ជាអនុវត្តន៍  គោលច្បាប់ដែលជាមធ្យោបាយទប់ទល់នឹង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ធម្មជាតិ។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លោក កាលម៉ាក្ស  ( </a:t>
            </a:r>
            <a:r>
              <a:rPr lang="en-US" sz="9600" b="1" dirty="0">
                <a:latin typeface="Khmer OS" panose="02000500000000020004" pitchFamily="2" charset="0"/>
                <a:cs typeface="Khmer OS" panose="02000500000000020004" pitchFamily="2" charset="0"/>
              </a:rPr>
              <a:t>Karl  Marx1818-1883 )    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បានពន្យល់ថា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 គឺជាតម្លៃខាងសម្ភារៈ។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និយមន័យៈ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អរិយធម៌ គឺជាការរីកចំរើនលូតលាស់គ្រប់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វិស័យ  រួមទាំងស្មារតី  សម្ភារៈ  សិល្បៈ  ប្រពៃណីទំនៀម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ទំលាប់</a:t>
            </a:r>
            <a:r>
              <a:rPr lang="km-KH" sz="9600" b="1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វិទ្យាសាស្រ្ត  ទស្សនវិជ្ជា    ការដឹកនាំ  និងគ្រប់គ្រង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/>
              <a:t>  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មនុស្សទៅរកភាពថ្លៃថ្នូររុងរឿងដែលផ្ទុយនឹងអំពើព្រៃផ្សៃ។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24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6019800"/>
          </a:xfrm>
        </p:spPr>
        <p:txBody>
          <a:bodyPr>
            <a:normAutofit lnSpcReduction="10000"/>
          </a:bodyPr>
          <a:lstStyle/>
          <a:p>
            <a:pPr algn="just"/>
            <a:endParaRPr lang="km-KH" sz="3000" b="1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ព្រះភិរុណៈ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ទេវ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ៈបង្កើតទឹក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ភ្លៀង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និងទឹក ជា​ទេវតារក្សា</a:t>
            </a:r>
          </a:p>
          <a:p>
            <a:pPr marL="457200" lvl="1" indent="0" algn="just">
              <a:buNone/>
            </a:pP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  សមុទ្រ។ព្រះភិរុណមានយានជំនិះសត្វមករឬហង្ស។</a:t>
            </a:r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</a:t>
            </a:r>
            <a:r>
              <a:rPr lang="ca-ES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សូរ្យឬព្រះ</a:t>
            </a: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អាទិត្យ</a:t>
            </a:r>
            <a:r>
              <a:rPr lang="ca-ES" sz="2600" b="1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ទេវៈបង្កើតកំដៅនិងពន្លឺ</a:t>
            </a:r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ព្រះច័ន្ទ</a:t>
            </a:r>
            <a:r>
              <a:rPr lang="ca-ES" sz="2600" b="1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ទេវៈតំណាងសោភ័ណភាព ជាអ្នកថែរក្សា</a:t>
            </a:r>
          </a:p>
          <a:p>
            <a:pPr marL="457200" lvl="1" indent="0" algn="just">
              <a:buNone/>
            </a:pP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  រុក្ខជាតិ</a:t>
            </a:r>
          </a:p>
          <a:p>
            <a:pPr lvl="1">
              <a:buFontTx/>
              <a:buChar char="-"/>
            </a:pPr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ព្រះយមៈ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ទេវៈតំណាង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សេចក្តីស្លាប់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ជាអ្នកធ្វើទោស  </a:t>
            </a:r>
          </a:p>
          <a:p>
            <a:pPr marL="457200" lvl="1" indent="0">
              <a:buNone/>
            </a:pP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  មនុស្ស អាក្រក់នៅពេលគេស្លាប់ទៅ  មានយ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ា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នជំនិះ  </a:t>
            </a:r>
            <a:b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  សត្វក្របីខ្មែរូសម័យដើមគោរពព្រះយមៈជានិមិត្តរូប </a:t>
            </a:r>
          </a:p>
          <a:p>
            <a:pPr marL="457200" lvl="1" indent="0">
              <a:buNone/>
            </a:pP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  តុលាការ</a:t>
            </a:r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ព្រះគង្គាៈ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ទេវៈតំណាង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ទឹក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ព្រះធរណីៈ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ទេវៈតំណាង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ដី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ព្រះវាយុៈ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ទេវៈតំណាង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ខ្យល់</a:t>
            </a:r>
          </a:p>
        </p:txBody>
      </p:sp>
    </p:spTree>
    <p:extLst>
      <p:ext uri="{BB962C8B-B14F-4D97-AF65-F5344CB8AC3E}">
        <p14:creationId xmlns:p14="http://schemas.microsoft.com/office/powerpoint/2010/main" val="3345993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>
            <a:normAutofit/>
          </a:bodyPr>
          <a:lstStyle/>
          <a:p>
            <a:r>
              <a:rPr lang="ca-ES" sz="2400" dirty="0">
                <a:latin typeface="Khmer OS" pitchFamily="2" charset="0"/>
                <a:cs typeface="Khmer OS" pitchFamily="2" charset="0"/>
              </a:rPr>
              <a:t>សម័យវេទគេនិយមគោរពទេវៈច្រើនអង្គ ហៅថា ពហុទេវៈ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r>
              <a:rPr lang="ca-ES" sz="2400" dirty="0">
                <a:latin typeface="Khmer OS" pitchFamily="2" charset="0"/>
                <a:cs typeface="Khmer OS" pitchFamily="2" charset="0"/>
              </a:rPr>
              <a:t>សម័យព្រាហ្មណ៍គេនិយមគោរពទេវៈមួយអង្គវិញ ហៅថា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ឯកទេវៈនិយម ទេវៈដទៃរក្សាទុកដដែលតែគ្មានតួនាទីសំខាន់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r>
              <a:rPr lang="ca-ES" sz="2400" dirty="0">
                <a:latin typeface="Khmer OS" pitchFamily="2" charset="0"/>
                <a:cs typeface="Khmer OS" pitchFamily="2" charset="0"/>
              </a:rPr>
              <a:t>ឯកទេវៈនិយមក្នុងសាសនាព្រាហ្មណ៍គឺឯកភាពក្នុងពហុភាព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ពួកព្រាហ្មណ៍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 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បានលើកតម្កើងសិវៈជាអាទិទេពធ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ំ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ជាងគេ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ហើយបែងភាគជាទេវៈបីអង្គគឺ ព្រហ្ម វិស្ណុ សិវៈបង្កើតទស្សនៈ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ថ្មីមួយទៀតគឺ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 ត្រីម៌ូតិ។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 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ទស្សនៈនេះនិយមនៅសម័យ   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ព្រាហ្មណ៍ និងសម័យហិណ្ឌូនិយម</a:t>
            </a:r>
          </a:p>
          <a:p>
            <a:pPr marL="0" indent="0">
              <a:buNone/>
            </a:pP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81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ca-ES" sz="28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សម័យហិណ្ឌូនិយម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562600"/>
          </a:xfrm>
        </p:spPr>
        <p:txBody>
          <a:bodyPr>
            <a:normAutofit/>
          </a:bodyPr>
          <a:lstStyle/>
          <a:p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r>
              <a:rPr lang="ca-ES" sz="2400" dirty="0">
                <a:latin typeface="Khmer OS" pitchFamily="2" charset="0"/>
                <a:cs typeface="Khmer OS" pitchFamily="2" charset="0"/>
              </a:rPr>
              <a:t>សម័យហិណ្ឌូនិយមពីស.វទី១០រហូតមកដល់បច្ចុប្បន្ន</a:t>
            </a:r>
          </a:p>
          <a:p>
            <a:pPr>
              <a:buFontTx/>
              <a:buChar char="-"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លទ្ធិសំយោគរវាងសម័យវេទនិយម និងសម័យព្រាហ្មណ៍និយម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- 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បញ្ហាពុទ្ធិ   ភាវៈ  សុខៈដោះស្រាយតាមវេទនិយម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និងព្រាហ្មណ៍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និយមឲ្យតម្លៃលើគម្ពីរវេទទាំង៤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  អត្ថបទផ្សេងៗរបស់ពួកព្រាហ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្ម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ណ៍ នៅមានតម្លៃដដែល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-  ពហុសូត្រវិជា្ជត្រូវបានចាត់ទុកជាវិជ្ជាសំខាន់ដូចសម័យមុន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ហើយបានកែច្នៃឲ្យមានលក្ខណៈល្អប្រសើរ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​​​​ -  </a:t>
            </a:r>
            <a:r>
              <a:rPr lang="ca-ES" sz="2300" dirty="0">
                <a:latin typeface="Khmer OS" pitchFamily="2" charset="0"/>
                <a:cs typeface="Khmer OS" pitchFamily="2" charset="0"/>
              </a:rPr>
              <a:t>កម្រ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ង</a:t>
            </a:r>
            <a:r>
              <a:rPr lang="ca-ES" sz="2300" dirty="0">
                <a:latin typeface="Khmer OS" pitchFamily="2" charset="0"/>
                <a:cs typeface="Khmer OS" pitchFamily="2" charset="0"/>
              </a:rPr>
              <a:t>ទស្សនៈនៃលទ្ធិព្រាហ្មណ៍នៅមានខ្លឹមសារ ដដែលក្នុ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ង</a:t>
            </a:r>
            <a:r>
              <a:rPr lang="ca-ES" sz="2300" dirty="0">
                <a:latin typeface="Khmer OS" pitchFamily="2" charset="0"/>
                <a:cs typeface="Khmer OS" pitchFamily="2" charset="0"/>
              </a:rPr>
              <a:t>សម័យ</a:t>
            </a:r>
            <a:endParaRPr lang="km-KH" sz="23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ហិណ្ឌូនិយម។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4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287963"/>
          </a:xfrm>
        </p:spPr>
        <p:txBody>
          <a:bodyPr/>
          <a:lstStyle/>
          <a:p>
            <a:pPr marL="0" indent="0">
              <a:buNone/>
            </a:pPr>
            <a:r>
              <a:rPr lang="km-KH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Khmer OS" pitchFamily="2" charset="0"/>
                <a:cs typeface="Khmer OS" pitchFamily="2" charset="0"/>
              </a:rPr>
              <a:t>-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វណ្ណៈទាំង៤ គ្មានការប្រែប្រួល  វណ្ណៈព្រាហ្មណ៍   វណ្ណៈក្សត្រ     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វណ្ណៈវៃស្យៈឬវេស្យ  វណ្ណៈសូទ្រៈ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-  ការប្រកាន់វណ្ណៈមានការកែសម្រួលជាងសម័យវេទនិយម   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និង  សម័យព្រាហ្មណ៍និយម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-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ទស្សនៈទាក់ទងទៅនឹងជំនឿ  ប្រពៃណី  ទំនៀមទម្លាប់របៀប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រស់នៅដូចសម័យវេទនិយមនិងសម័យព្រាហ្មណ៍និយម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សម័យហិណ្ឌូគេឲ្យតម្លៃលើភក្តីភាព គឺក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ា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រគោរពអទិទេពមាន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រូបរាងខ្លាំងជាងសម័យមុន  អាទិទេព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មា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នឈ្មោះច្រើន មាន   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ប្រពន្ធ  មានកូន  មានគ្រឿងអលង្ការ។ល។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ca-E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695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km-KH" sz="2800" dirty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ឥទ្ធិពលសាសនាព្រាហ្មណ៍ក្នុងសង្គមខ្មែរ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សាសនាព្រាហ្មណ៍បានចាក់ឫស   និងមានឥទ្ធិពលលើផ្នែក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សតិអារម្មណ៍ ទំនៀមទម្លាប់  ប្រពៃណីខ្មែរជាយូរណាស់មក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ហើយ ។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សាសនាព្រាហ្មណ៍មានឥទ្ធិពលលើផ្នែកធំៗបួនគឺ   ជំនឿ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សិល្បៈ    អក្សរសិល្ប៍  និងទំនៀមទម្លាប់ប្រពៃណី។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១.ផ្នែកជំនឿ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លើវិស័យជំនឿ  ទំនៀមទម្លាប់និងជីវភាពរស់នៅប្រជាជន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យើងមានជំនឿលើអាទិទេព  ទេវៈ  ព្រាយ  បិសាច។ល។គេ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រៀបចំពិធីផ្សេងៗដើម្បីគោរពអាទិទេព និងទេវៈ។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ក្នុងពេលសាងសង់ផ្ទះគេធ្វើការទស្សន៍ទាយលើដីកន្លែងសង់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គេរៀបចំបាយសី  ស្លាធម៌ដូង។</a:t>
            </a:r>
            <a:endParaRPr lang="ca-E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55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ពេលលើកផ្ទះគេរៀបចំសែនព្រេនម្ចាស់ទឹកម្ចាស់ដី មានព្រះ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ធរណីជាដើម។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ក្នុងពេលមានជម្ងឺគេរៀបចំពិធីដុតទៀនធូបអង្វរកបន់ស្រន់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សុំឲ្យជាសះស្បើយ  លៀងអារក្សសុំឲ្យខ្មោចជួយរៀបចំហៅ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ព្រលឹង។ គេបួងសួងព្រះឥន្ទ  ព្រះព្រហ្ម  ដូនតា ។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ក្នុងពេលមានគ្រោះធម្មជាតិដូចជា   ខ្យល់ព្យុះ   ទឹកជំនន់គេ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អង្វរកអាទិទេព មានព្រះពាយ  ព្រះគង្គាជាដើម។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ក្នុងពេលមានរា</a:t>
            </a:r>
            <a:r>
              <a:rPr lang="km-K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សីចុះគេបានអញ្ជើញគ្រូអាចារ្យ ឬ ព្រះសង្ឃមកសូត្រមន្តលើករាសី។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ក្នុងពេលរៀបអាពាហ៍ពិពាហ៍ គេរើសពេលាចូលរោង  ពេលផ្ទឹម  </a:t>
            </a:r>
            <a:r>
              <a:rPr lang="km-K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ធ្វើរានទេវតាឬសែនក្រុងពាលី  ព្រមទាំងធ្វើនំអន្សម</a:t>
            </a:r>
          </a:p>
          <a:p>
            <a:pPr marL="0" indent="0">
              <a:buNone/>
            </a:pPr>
            <a:r>
              <a:rPr lang="km-K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" pitchFamily="2" charset="0"/>
                <a:cs typeface="Khmer OS" pitchFamily="2" charset="0"/>
              </a:rPr>
              <a:t>    នំគម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តំណាងលិង្គព្រះឥសូរ និងយោនីនាងឧមា។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86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២.ផ្នែកសិល្បៈ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8674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វិស័យសិល្បៈ   ខ្មែរយើងកសាងរូបចម្លាក់    បដិមា      ដែល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ទាក់ទងនឹងសាសនាព្រាហ្មណ៍មាន ព្រះវិស្ណុ   ព្រះសិវៈ  លិង្គ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ព្រះឥសូរ។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គេឃើញមានរូបចម្លាក់គំនូរទាក់ទងនឹងព្រហ្មញ្ញសាសនាដូច 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ជារឿងរាមាយាណៈ  រឿងមហាភាតរយុទ្ធ។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គេបានកសាងប្រាសាទជាច្រើន ពិសេសប្រាសាទភ្នំសម្រាប់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ឧទ្ទិសព្រហ្មញ្ញសាសនា។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៣.ផ្នែកអក្សរសិល្</a:t>
            </a:r>
            <a:r>
              <a:rPr lang="km-KH" sz="2400" dirty="0">
                <a:latin typeface="Khmer OS Muol Light" pitchFamily="2" charset="0"/>
                <a:cs typeface="Khmer OS Muol Light" pitchFamily="2" charset="0"/>
              </a:rPr>
              <a:t>ប៍</a:t>
            </a:r>
            <a:endParaRPr lang="en-US" sz="2400" dirty="0"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វិស័យអក្សរសាស្រ្ត អក្សរសិល្ប៍ខ្មែរ  ខ្មែរបានទទួលភាសា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សំស្រ្កឹត  អក្សរ និងអក្សរសិល្ប៍ដែលយើងហៅថាអក្សរសិល្ប៍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ចលនាព្រាហ្មណ៍និយម ទាក់ទងនឹងសាសនាព្រាហ្មណ៍បាន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លើកយក ព្រះឥន្ទ  ព្រះព្រហ្ម  ព្រះឥសូរ  ព្រះនារាយណ៍ ទេវៈ 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វត្ថុអច្ឆរិយៈ  មន្តអាគម  បែងភាគ  ចេះជប  ចេះប្រស់  ហោះ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ហើរ មកបង្ហាញ។ អក្សរសិល្ប៍ព្រាហ្មណ៍និយមមានរឿងរាមកេរ្តិ៍ 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រឿងមហាភាតរយុទ្ធ។ល។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192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km-KH" sz="27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៤</a:t>
            </a:r>
            <a:r>
              <a:rPr lang="km-KH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sz="27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ផ្នែកទំនៀមទម្លាប់ប្រពៃណី</a:t>
            </a:r>
            <a:br>
              <a:rPr lang="en-US" sz="2700" dirty="0">
                <a:latin typeface="Khmer OS Muol Light" pitchFamily="2" charset="0"/>
                <a:cs typeface="Khmer OS Muol Light" pitchFamily="2" charset="0"/>
              </a:rPr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សង្គមខ្មែរមានទំនៀមទម្លាប់ប្រពៃណីទាក់ទងនឹងលទ្ធិ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ព្រាហ្មណ៍និយមជាច្រើនដូចជា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ពិធីបង្កក់ប្រសិទ្ធីទារក៖ជញ្ជាត់ព្រលឹង  អន្ទងព្រលឹង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ពិធីកោរជុក  ប្រើមន្តគាថាប្រសិទ្ធី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ពិធីរៀបមង្គលការ៖  ធ្វើនំអន្សមតំណាងលិង្គព្រះឥសូរ  ធ្វើនំ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គមតំណាងយោនីនាងឧមា។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ពិធីបុកល័ក្ខ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បង្វិលពពិល 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បញ្ចុកចេក។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ក្រមុំកំលោះស្រឡាញ់គ្នាមានដាក់ស្នេហ៍មន្ត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អាគម។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ពិធីសែនព្រេន៖ឡើងផ្ទះថ្វាយស្រា  ស្លាធម៌  បាយសី។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ពិធីធ្វើបុណ្យទាន៖ ធ្វើរានទេវតា៨ទិស  ធ្វើទ្រួន  មានស្លាធម៌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បាយសី៧រួត។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ពិធីរំលាយសព៖  មានធ្វើឧបកិច្ចផ្គុំរូបពេលបូជាសពរួច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លាងធាតុដោយទឹកដូង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(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លាងបាប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464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លើវិស័យស្ថាបត្យកម្ម  ខ្មែរយើងកសាងប្រាសាទភ្នំ។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លើស្មារតីទឹកចិត្ត៖  ព្រាហ្មណ៍សាសនាបានធ្វើឲ្យខ្មែរយើង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មានទឹកចិត្តអង់អាចក្លាហាន។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លើវិស័យនយោបាយនិងការគ្រប់គ្រង៖ សម័យអង្គរការ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គ្រប់គ្រងព្រះរាជាបានអនុវត្តតាមលទ្ធិទេវរាជ ស្តេចគឺមាន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តួនាទីស្មើនឹងអាទិទេព    ពាក្យសម្តីរបស់ស្តេចគឺសម្តី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អាទិទេព។ សព្វថ្ងៃពួកបាគូនៅមានឥទ្ធិពលដល់ការលើក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រាសីប្រសិទ្ធិពរដល់ព្រះរាជា។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655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km-KH" sz="28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លទ្ធិព្រះពុទ្ធសាសនា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km-KH" sz="2300" dirty="0">
                <a:latin typeface="Khmer OS" pitchFamily="2" charset="0"/>
                <a:cs typeface="Khmer OS" pitchFamily="2" charset="0"/>
              </a:rPr>
              <a:t>ប្រជាជាជនខ្មែរមានជំនឿលើព្រះពុទ្ធសាសនា៩០ភាគរយ</a:t>
            </a:r>
          </a:p>
          <a:p>
            <a:r>
              <a:rPr lang="km-KH" sz="2300" dirty="0">
                <a:latin typeface="Khmer OS" pitchFamily="2" charset="0"/>
                <a:cs typeface="Khmer OS" pitchFamily="2" charset="0"/>
              </a:rPr>
              <a:t>ព្រះពុទ្ធសាសនាជាសាសនាប្រកបដោយហេតុផល  ប្រកប</a:t>
            </a:r>
            <a:endParaRPr lang="en-US" sz="23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3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ដោយសេចក្តីពិត   ឲ្យលះបង់សេចក្តីអាក្រក់  ឲ្យធ្វើអំពើល្អ  </a:t>
            </a:r>
            <a:endParaRPr lang="en-US" sz="23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3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ឲ្យងាកចេញពីផ្លូវខុស ដើរទៅរកផ្លូវត្រូវ   ជួយសត្វលោកឲ្យ</a:t>
            </a:r>
            <a:endParaRPr lang="en-US" sz="23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3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ស្គាល់មធ្យោបាយដោះខ្លួនឲ្យរួចផុតពីសេចក្តីទុក្ខ។</a:t>
            </a:r>
          </a:p>
          <a:p>
            <a:r>
              <a:rPr lang="km-KH" sz="2300" dirty="0">
                <a:latin typeface="Khmer OS" pitchFamily="2" charset="0"/>
                <a:cs typeface="Khmer OS" pitchFamily="2" charset="0"/>
              </a:rPr>
              <a:t>តាមប្រវត្តិសាស្រ្តពិនិត្យតាមសិលាចារឹក   ព្រះពុទ្ធសាសនា</a:t>
            </a:r>
          </a:p>
          <a:p>
            <a:pPr marL="0" indent="0">
              <a:buNone/>
            </a:pPr>
            <a:r>
              <a:rPr lang="km-KH" sz="2300" dirty="0">
                <a:latin typeface="Khmer OS" pitchFamily="2" charset="0"/>
                <a:cs typeface="Khmer OS" pitchFamily="2" charset="0"/>
              </a:rPr>
              <a:t>    បានប្រតិស្ឋាននៅប្រទេសកម្ពុជាក្នុងពុទ្ធដោយ</a:t>
            </a:r>
            <a:r>
              <a:rPr lang="km-KH" sz="2300" dirty="0">
                <a:solidFill>
                  <a:srgbClr val="C00000"/>
                </a:solidFill>
                <a:latin typeface="Khmer OS" pitchFamily="2" charset="0"/>
                <a:cs typeface="Khmer OS" pitchFamily="2" charset="0"/>
              </a:rPr>
              <a:t>ព្រះសោណ</a:t>
            </a:r>
            <a:r>
              <a:rPr lang="en-US" sz="2300" dirty="0">
                <a:solidFill>
                  <a:srgbClr val="C00000"/>
                </a:solidFill>
                <a:latin typeface="Khmer OS" pitchFamily="2" charset="0"/>
                <a:cs typeface="Khmer OS" pitchFamily="2" charset="0"/>
              </a:rPr>
              <a:t>-</a:t>
            </a:r>
            <a:endParaRPr lang="km-KH" sz="2300" dirty="0">
              <a:solidFill>
                <a:srgbClr val="C00000"/>
              </a:solidFill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3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300" dirty="0">
                <a:solidFill>
                  <a:srgbClr val="C00000"/>
                </a:solidFill>
                <a:latin typeface="Khmer OS" pitchFamily="2" charset="0"/>
                <a:cs typeface="Khmer OS" pitchFamily="2" charset="0"/>
              </a:rPr>
              <a:t>ត្ថេរ 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តាម</a:t>
            </a:r>
            <a:r>
              <a:rPr lang="km-KH" sz="2200" dirty="0">
                <a:latin typeface="Khmer OS" pitchFamily="2" charset="0"/>
                <a:cs typeface="Khmer OS" pitchFamily="2" charset="0"/>
              </a:rPr>
              <a:t>ថេរបញ្ជានៃនិងតាមព្រះរាជូបត្ថម្ភនៃព្រះបាទធម្មសោក  </a:t>
            </a:r>
          </a:p>
          <a:p>
            <a:pPr marL="0" indent="0">
              <a:buNone/>
            </a:pPr>
            <a:r>
              <a:rPr lang="km-KH" sz="2200" dirty="0">
                <a:latin typeface="Khmer OS" pitchFamily="2" charset="0"/>
                <a:cs typeface="Khmer OS" pitchFamily="2" charset="0"/>
              </a:rPr>
              <a:t>    មហារាជ។</a:t>
            </a:r>
          </a:p>
          <a:p>
            <a:r>
              <a:rPr lang="km-KH" sz="2300" dirty="0">
                <a:latin typeface="Khmer OS" pitchFamily="2" charset="0"/>
                <a:cs typeface="Khmer OS" pitchFamily="2" charset="0"/>
              </a:rPr>
              <a:t>ព្រះរាជអង្គនេះជាព្រះសាសនូបត្ថម្ភក្នុងការធ្វើតតិយសង្គាយនា</a:t>
            </a:r>
          </a:p>
          <a:p>
            <a:pPr marL="0" indent="0">
              <a:buNone/>
            </a:pPr>
            <a:r>
              <a:rPr lang="km-KH" sz="2300" dirty="0">
                <a:latin typeface="Khmer OS" pitchFamily="2" charset="0"/>
                <a:cs typeface="Khmer OS" pitchFamily="2" charset="0"/>
              </a:rPr>
              <a:t> </a:t>
            </a:r>
            <a:r>
              <a:rPr lang="en-US" sz="2300" dirty="0">
                <a:latin typeface="Khmer OS" pitchFamily="2" charset="0"/>
                <a:cs typeface="Khmer OS" pitchFamily="2" charset="0"/>
              </a:rPr>
              <a:t>   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ព.ស ២៣៤ បឋមសង្គាយនា  ធ្វើក្រោយពុទ្ធបរិនិព្វានប្រមាណ</a:t>
            </a:r>
            <a:r>
              <a:rPr lang="en-US" sz="2300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៣ខែ​ធ្វើរយៈពេលបីខែ។  ទុតិយសង្គាយនាកាលវេលាកន្លងទៅ</a:t>
            </a:r>
            <a:r>
              <a:rPr lang="en-US" sz="2300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latin typeface="Khmer OS" pitchFamily="2" charset="0"/>
                <a:cs typeface="Khmer OS" pitchFamily="2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0492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m-KH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សង្កេត</a:t>
            </a:r>
          </a:p>
          <a:p>
            <a:pPr marL="0" indent="0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ក្នុងភាសានីមួយៗការប្រើសម្គាល់ពាក្យ អរិយធម៌  មានន័យ 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ផ្លាស់ប្តូរទៅតាមសម័យកាល។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ពាក្យអរិយធម៌ទាក់ទងនឹងភាសាបារាំង  លោក មីរ៉ាបូ   ប្រើ  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ពាក្យ </a:t>
            </a:r>
            <a:r>
              <a:rPr lang="en-US" sz="2600" dirty="0" err="1">
                <a:latin typeface="Khmer OS" panose="02000500000000020004" pitchFamily="2" charset="0"/>
                <a:cs typeface="Khmer OS" panose="02000500000000020004" pitchFamily="2" charset="0"/>
              </a:rPr>
              <a:t>Civilisation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-  លោក ម៉ុងតែញ    លោក អាឡំប៊ែរ   លោក  ឌីដឺរ៉ូ     បាន  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ប្រើពាក្យ  </a:t>
            </a:r>
            <a:r>
              <a:rPr lang="en-US" sz="2600" dirty="0" err="1">
                <a:latin typeface="Khmer OS" panose="02000500000000020004" pitchFamily="2" charset="0"/>
                <a:cs typeface="Khmer OS" panose="02000500000000020004" pitchFamily="2" charset="0"/>
              </a:rPr>
              <a:t>Civilisé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នៅប្រទេសបារាំងគេប្រើពាក្យ</a:t>
            </a:r>
            <a:r>
              <a:rPr lang="en-US" sz="2600" dirty="0" err="1">
                <a:latin typeface="Khmer OS" panose="02000500000000020004" pitchFamily="2" charset="0"/>
                <a:cs typeface="Khmer OS" panose="02000500000000020004" pitchFamily="2" charset="0"/>
              </a:rPr>
              <a:t>Civilisation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ដើម្បីប្រៀបធៀប    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ស្ថានភាពអ្នកទីក្រុង ទៅនឹង ស្ថានភាពអ្នកស្រែ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ស.វទី១៩ នៅអឺរ៉ុបពាក្យ</a:t>
            </a:r>
            <a:r>
              <a:rPr lang="en-US" sz="2600" dirty="0" err="1">
                <a:latin typeface="Khmer OS" panose="02000500000000020004" pitchFamily="2" charset="0"/>
                <a:cs typeface="Khmer OS" panose="02000500000000020004" pitchFamily="2" charset="0"/>
              </a:rPr>
              <a:t>Civilisation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បានប្តូរន័យ និងមានការ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វិវត្តន៍ទៅតាមសង្គម សេដ្ឋកិច្ច 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នយោបាយ  និងវិទ្យាសាស្រ្ត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-  ជាតិពន្ធុវិទ្យា  សង្គមវិទ្យា  បុរាណវត្ថុវិទ្យាបានបង្ហាញថា ក្រៅ 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ពីអរិយធម៌អឺរ៉ុប 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មានអរិយធម៌ផ្សេងៗទៀតមានតំលៃ និង  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  លក្ខណៈពិសេសរបស់គេដែរ។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01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១០០ឆ្នាំធ្វើរយៈពេល៨ខែ។ តតិយសង្គាយនា  ចតុត្ថសង្គាយនា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ធ្វើរយៈពេល១០ខែនៅព.ស២៣៦។បញ្ចសង្គាយនាធ្វើរយៈពេល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១ឆ្នាំនៅព.ស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៥២០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។</a:t>
            </a:r>
            <a:endParaRPr lang="ca-ES" sz="2400" dirty="0">
              <a:latin typeface="Khmer OS" pitchFamily="2" charset="0"/>
              <a:cs typeface="Khmer OS" pitchFamily="2" charset="0"/>
            </a:endParaRPr>
          </a:p>
          <a:p>
            <a:r>
              <a:rPr lang="ca-ES" sz="2400" dirty="0">
                <a:latin typeface="Khmer OS" pitchFamily="2" charset="0"/>
                <a:cs typeface="Khmer OS" pitchFamily="2" charset="0"/>
              </a:rPr>
              <a:t>ការផ្សាយពុទ្ធសាសនាចេញ។  ផ្លូវគោកផ្សាយតាមពួកពាណិជក្បួនរទេះ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។ផ្លូវទឹក ផ្សាយតាមពួកពាណិជសំពៅសមុទ្រ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។</a:t>
            </a:r>
          </a:p>
          <a:p>
            <a:endParaRPr lang="ca-ES" sz="2400" dirty="0">
              <a:latin typeface="Khmer OS" pitchFamily="2" charset="0"/>
              <a:cs typeface="Khmer OS" pitchFamily="2" charset="0"/>
            </a:endParaRPr>
          </a:p>
          <a:p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ពុទ្ធប្រវត្តិសង្ខេប</a:t>
            </a:r>
          </a:p>
          <a:p>
            <a:pPr lvl="1" algn="just"/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ប្រសូតៈ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ថ្ងៃសុក្រ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១៥ កើតពេញបូរមី ខែពិសាខ ឆ្នាំច នៅក្រុង កបិលពស្តុ សួនលុម្ពិនីព្រះនាមព្រះសិទ្ធត្ថឬសទ្ធាថ៌។</a:t>
            </a:r>
            <a:endParaRPr lang="ca-E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ះ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បិតានាមៈ សុទ្ធោនៈ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ព្រះ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មាតានាមៈ មហាទេវី (សិរិមហាមាយា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សោយរាជ្យ រដ្ឋសក្យ ឥណ្ឌាប៉ែកខាងជើង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នេប៉ាល់សព្វថ្ងៃ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នាស.វទី៦មុនគ.ស។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 algn="just"/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44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638800"/>
          </a:xfrm>
        </p:spPr>
        <p:txBody>
          <a:bodyPr>
            <a:normAutofit/>
          </a:bodyPr>
          <a:lstStyle/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ះ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សិទ្ធត្ថមានវ័យចម្រើនឡើង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ទ្រង់សិក្សាអក្សរសាស្រ្ត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វិទ្យាសាស្រ្តក្នុងសំណាក់សាស្រ្តាចារ្យ”វិស្វាមិត្រ”។</a:t>
            </a:r>
          </a:p>
          <a:p>
            <a:pPr lvl="1" algn="just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បានរៀបអភិសេកជាមួយព្រះនាងពិម្ពាសោធរាក្នុងព្រះជន្ម ១៦វស្សា។</a:t>
            </a:r>
          </a:p>
          <a:p>
            <a:pPr lvl="1" algn="just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បញ្ហាជីវិតបានធ្វើឲ្យទ្រង់យល់ពីការឈឺចាប់របស់សត្វ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លោក។</a:t>
            </a:r>
          </a:p>
          <a:p>
            <a:pPr lvl="1" algn="just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ព្រះជន្ម២៩វស្សាបានព្រះរាជបុត្រមួយអង្គព្រះនាមរាហុលកុមារទ្រង់យាងចេញសាងផ្នួស។</a:t>
            </a:r>
          </a:p>
          <a:p>
            <a:pPr lvl="1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ទ្រង់យាងចេញទៅសិក្សានឹងភិក្ខុជាច្រើនអង្គ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តែពុំបាន</a:t>
            </a:r>
          </a:p>
          <a:p>
            <a:pPr marL="457200" lvl="1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សម្រេច។</a:t>
            </a:r>
          </a:p>
          <a:p>
            <a:pPr lvl="1" algn="just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ព្រះជន្ម៣៥វស្សាទ្រង់បានសម្រេចព្រះសម្ពោធិញ្ញាណឬការចេះដឹងសព្វគ្រប់ នាថ្ងៃពុធ ១៥កើត ពេញបូណ៌មី ខែពិសាខ ឆ្នាំរកា</a:t>
            </a:r>
          </a:p>
          <a:p>
            <a:pPr lvl="1" algn="just">
              <a:buFontTx/>
              <a:buChar char="-"/>
            </a:pP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89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ព្រះអង្គយាងទៅប្រោសបញ្ចវគ្គីគឺភិក្ខុ៥អង្គជាសហការី</a:t>
            </a:r>
          </a:p>
          <a:p>
            <a:pPr marL="457200" lvl="1" indent="0" algn="just">
              <a:buNone/>
            </a:pPr>
            <a:r>
              <a:rPr lang="en-US" sz="2400" b="1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នៅឥសិបតនមិគទាយវ័ន  ក្បែរក្រុងពារាណសី</a:t>
            </a:r>
          </a:p>
          <a:p>
            <a:pPr marL="457200" lvl="1" indent="0" algn="just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ទ្រង់យាងប្រោសសត្វទូទៅដោយមិនប្រកាន់វណ្ណៈ ព្រម  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ទាំងប្រកាសផ្សាយរំលាយវណ្ណៈ</a:t>
            </a: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ទ្រង់ដាក់អាយុសង្ខារ      ថ្ងៃអង្គារ ១៥កើតពេញបូណ៌មី 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ខែមាឃ   ឆ្នាំម្សាញ់  ដោយប្រាប់មារថាព្រះអង្គនឹងចូល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បរិនិញ្វនក្នុងរវាងបីខែទៀត។។</a:t>
            </a: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ទ្រង់ចូលព្រះបរិនិព្វានក្នុងព្រះជន្ម៨០វស្សា ថ្ងៃអង្គារ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១៥កើតពេញបូរមី   ខែពិសាខ ឆ្នាំម្សាញ់ (៥៤៣ឆ្នាំ</a:t>
            </a:r>
          </a:p>
          <a:p>
            <a:pPr marL="457200" lvl="1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មុន គ.ស)។</a:t>
            </a:r>
          </a:p>
          <a:p>
            <a:pPr marL="457200" lvl="1" indent="0" algn="just">
              <a:buNone/>
            </a:pPr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សង្កេតៈ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ពេលចេញទៅក្រសាលព្រៃទាំង៤លើកទ្រង់ទត 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           ឃើញទេពនិម្មិត៤យ៉ាង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km-KH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ទេពនិម្មិតបួនយ៉ាង</a:t>
            </a:r>
            <a:endParaRPr lang="km-KH" sz="26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ទី១ ឃើញមនុស្សជរា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ទី២ ឃើញមនុស្សឈឺ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ទី៣ ឃើញមនុស្សស្លាប់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ទី៤ ឃើញមនុស្សបួស</a:t>
            </a:r>
          </a:p>
          <a:p>
            <a:pPr marL="457200" lvl="1" indent="0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មនុស្សទាំង៤ប្រភេទធ្វើឲ្យព្រះអង្គកើតក្តីសង្វេគ ទ្រង់</a:t>
            </a:r>
          </a:p>
          <a:p>
            <a:pPr marL="457200" lvl="1" indent="0">
              <a:buNone/>
            </a:pP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សោមនស្ស ចង់សាងផ្នួស។</a:t>
            </a:r>
          </a:p>
          <a:p>
            <a:pPr marL="457200" lvl="1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ក្រោយត្រាស់ដឹងព្រះអង្គតែងបំពេញពុទ្ធកិច្ច៥ប្រការរយពេល៤៥ឆ្នាំ</a:t>
            </a:r>
          </a:p>
          <a:p>
            <a:r>
              <a:rPr lang="km-KH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ពុទ្ធកិច្ចប្រាំយ៉ាង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ព្រឹក និមន្តបិណ្ឌបាត្រ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រសៀល សម្តែងធម៌ទេសនាអប់រំមហាជន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ព្រលប់ៈ ប្រទានឱវាទដល់ភិក្ខុសង្ឃ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អាធ្រាត្រៈ ដោះប្រស្នាទេវតា</a:t>
            </a:r>
          </a:p>
          <a:p>
            <a:pPr lvl="1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ជិតភ្លីៈ ប្រមើលនិស្ស័យសត្វលោក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002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គម្ពីរព្រះត្រៃបិដក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ព្រះត្រៃបិតកជាអ្វី</a:t>
            </a:r>
            <a:r>
              <a:rPr lang="ca-ES" sz="2400" b="1" dirty="0">
                <a:latin typeface="Khmer OS" panose="02000500000000020004" pitchFamily="2" charset="0"/>
                <a:cs typeface="Khmer OS" panose="02000500000000020004" pitchFamily="2" charset="0"/>
              </a:rPr>
              <a:t>?</a:t>
            </a:r>
            <a:endParaRPr lang="km-KH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-ជាឃ្លាំងផ្ទុកនូវពុទ្ធវចនៈដែលព្រះសម្មាសម្ពុទ្ធទ្រង់ទូន្មានរវាង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៤៥វស្សាចាប់ពីទ្រង់បានត្រាស់ដឹងព្រះសម្មាសម្ពោធិញ្ញាណ 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រហូតមកដល់ទ្រង់បរិនិញ្វន។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-វចនៈទ្រង់សម្តែងនេះហៅថា ធម្មវិន័យ។ ធម្មវិន័យមានបី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ចំណែកគឺ 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	វិន័យបិតក  មាន១៣ភាគ  ៤២០០០ ធម្មក្ខន្ធ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	សុត្តន្តបិតក មាន៦៤ភាគ  ២១០០០ ធម្មក្ខន្ធ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	និងអភិធម្មបិតក មាន៣៣ភាគ២១០០០ ធម្មក្ខន្ធ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755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វិន័យបិដក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វិន័យបិដកជាកម្រងធម៌វិន័យ ជាច្បាប់ទូន្មាន ជាសេចក្តីបង្គាប់  ជាការហាមឃាត់ ជាបទប្បញ្ញត្តិ និងការអនុញ្ញាត របស់ព្រះសម្មាសម្ពុទ្ធ។វិន័យបិដកមាន៥គម្ពីរ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អទិកម្មៈ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ទោសធ្ងន់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បាចិត្តយៈ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ទោសស្រាល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មហាវគ្គៈ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វគ្គធំ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ចុល្លវគ្គៈ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វគ្គតូច</a:t>
            </a:r>
          </a:p>
          <a:p>
            <a:pPr lvl="1" algn="just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បរិវារៈ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សេចក្តីរាយរង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59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សុត្តន្តបិដក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lvl="1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សុត្តន្តបិដកហៅខ្លីថាព្រះសូត្រ។ ជាពាក្យពន្យល់របស់ព្រះពុទ្ធដល់ពុទ្ធបរិស័ទឲ្យដឹងខុសត្រូវ  គុណទោស  ស្គាល់ល្អ អាក្រក់  បុណ្យបាប ពុំមែនជាសេចក្តីបង្គាប់ ឬពាក្យហាមឃាត់មិនឲ្យធ្វើទេ។ សុត្តន្តបិដកមាន៥គម្ពីរ</a:t>
            </a:r>
            <a:endParaRPr lang="km-KH" sz="26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ទីឃនិកាយៈ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ធម៌មានសេចក្តីពិស្តារ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មជ្ឈិមនិកាយៈ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ធម៌មានសេចក្តីសមរម្យ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សំយុត្តនិកាយៈ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ធម៌មានសេចក្តីប្រហែលគ្នា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អង្គុតរនិកាយៈ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ធម៌មានសេចក្តីជាក្រុម ជាពួក</a:t>
            </a:r>
          </a:p>
          <a:p>
            <a:pPr lvl="1"/>
            <a:r>
              <a:rPr lang="km-KH" sz="2600" b="1" dirty="0">
                <a:latin typeface="Khmer OS" panose="02000500000000020004" pitchFamily="2" charset="0"/>
                <a:cs typeface="Khmer OS" panose="02000500000000020004" pitchFamily="2" charset="0"/>
              </a:rPr>
              <a:t>ខុទ្ទកនិកាយៈ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ធម៌មានសេចក្តីខ្លីៗ</a:t>
            </a:r>
          </a:p>
          <a:p>
            <a:pPr marL="457200" lvl="1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គម្ពីរសុត្តន្តបិដកមានរឿងរ៉ាវជាច្រើនរបស់ពោធិសត្វ អធិប្បាយពីការកសាងបារមី  កម្មផល និងជាតិកំណើតរាប់មិនអស់របស់ពោធិសត្វ។</a:t>
            </a:r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59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អភិធម្មបិដក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អភិធម្មបិដក ជាធម៌ទេសនារបស់ព្រះពុទ្ធមានខ្លឹមសារ ជ្រាលជ្រៅពិបាកយល់ និយាយអំពីភាវៈកើតស្លាប់ជាមួយចិត្ត នាមរូប ការកើតស្លាប់ សំសារៈ និងនិព្វាន។ល។អភិធម្មបិដកមាន៧គម្ពីរ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ធម្មសង្គណីៈ ប្រភេទវិភាគនៃធម៌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វភង្គៈ ការបែងចែកធម៌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កថាវត្ថុៈ ធម៌មានសេចក្តីផ្ទុយគ្នា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បុគ្គលបញ្ញត្តិៈ ការពណ៌នាពីបុគ្គល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ធាតុកថាៈ អត្ថាធិប្បាយវែកញែកធាតុ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យមកៈ   ធម៌មកជាគូៗ</a:t>
            </a:r>
          </a:p>
          <a:p>
            <a:pPr lvl="1" algn="just"/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បដ្ឋាន   ធម៌ជាបញ្ច័យទាក់ទងគ្នា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0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អរិយសច្ចៈ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អរិយសច្ចៈ មានន័យថា ការណ៍ពិតដ៏ខ្ពង់ខ្ពស់ គួរគោរព គួរដឹង គួរយល់ គួរជឿ។អរិយសច្ចៈ មាន៤យ៉ាង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១.ទុក្ខអរិយសច្ចៈ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២.សមុទយអរិយសច្ចៈ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៣.និរោធអរិយសច្ចៈ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 ៤.មគ្គអរិយសច្ចៈ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ទុក្ខអរិយសច្ចៈ</a:t>
            </a:r>
          </a:p>
          <a:p>
            <a:pPr marL="457200" lvl="1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មនុស្សសត្វកើតមកតែងជួបប្រទះទុក្ខពិតប្រាកដចៀសពុំផុតឡើយ  ខ្លះមានទុក្ខតិច  ខ្លះមានទុក្ខច្រើន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ជាតិទុក្ខៈ មានរូបមានទុក្ខ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ជរាទុក្ខៈ ទុកដោយសារចាស់ រូបកាយទ្រុឌទ្រោម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ព្យាធិទុក្ខៈ ទុក្ខដោយជម្ងឺ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មរណទុក្ខៈ ទុក្ខព្រោះសេចក្តីស្លាប់</a:t>
            </a:r>
          </a:p>
          <a:p>
            <a:r>
              <a:rPr lang="km-KH" sz="2400" dirty="0">
                <a:latin typeface="Khmer OS" pitchFamily="2" charset="0"/>
                <a:cs typeface="Khmer OS" pitchFamily="2" charset="0"/>
              </a:rPr>
              <a:t>ក្រៅពីទុក្ខទាំង៤ខាងលើ  មានទុក្ខច្រើនទៀតកើតពីការព្រាត់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53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សមុទយអរិយសច្ចៈ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5626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សមុទយអរិយសច្ចៈ អធិប្បាយអំពីហេតុដែលនាំឲ្យកើតទុក្ខ</a:t>
            </a:r>
          </a:p>
          <a:p>
            <a:pPr marL="457200" lvl="1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លទ្ធិពុទ្ធសាសនាឫសគល់នៃទុក្ខមាន២យ៉ាង គឺអវិជ្ជា និងតណ្ហា គឺសេចក្តីល្ងង់ និងចិត្តជំពាក់លោភចង់បាន។</a:t>
            </a:r>
          </a:p>
          <a:p>
            <a:pPr marL="457200" lvl="1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តណ្ហាមាន៣ប្រភេទគឺ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កាមតណ្ហាៈ កាមគុណ(រូប សំឡេង ក្លិន រស សម្ផស្ស)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ភវតណ្ហាៈ ការប្រាថ្នាទៅកើតនៅឋានព្រហ្ម</a:t>
            </a:r>
          </a:p>
          <a:p>
            <a:pPr lvl="2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វិភវតណ្ហាៈ លោភចង់កើតនៅឋានព្រហ្ម អមតៈ</a:t>
            </a:r>
          </a:p>
          <a:p>
            <a:pPr marL="0" indent="0">
              <a:buNone/>
            </a:pPr>
            <a:r>
              <a:rPr lang="km-KH" sz="26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និរោធអរិយសច្ចៈ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និរោធមានន័យថារលត់។ ព្រះពុទ្ធបានចែងថា  បើចង់បំបាត់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ទុក្ខត្រូវបំបាត់អវិជ្ជា និងលះបង់តណ្ហា។  អវិជ្ជានិងតណ្ហាជាឫសគល់នៃទុក្ខ។ កាលបើអស់់អវិជ្ជា  វិជ្ជាជាពន្លឺយល់ច្បាស់នូវប្រយោជន៍និញ្វនកកើតមានឡើង  តណ្ហាការជំពាក់នឹងប្រយោជន៍លោកិយ  ប្រយោជន៍ក្នុងឋានសួគ៌ក៏ត្រូវលាយថែមទៀត ទុក្ខទាំងពួងមាន ជរាទុក្ខ  ព្យាធិទុក្ខ  មរណៈជាដើមត្រូវវិនាស។ ទស្សនៈសមុទយអរិយសច្ចៈ បញ្ជាក់ថាទុក្ខពិតជាអចរំលត់បានប្រាកដ។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8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m-KH" sz="9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សញ្ញាណវប្បធម៌</a:t>
            </a:r>
            <a:endParaRPr lang="en-US" sz="96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មនុស្សមានដំណើរជីវិតខុសពីសត្វ ដូចជាមនុស្សចេះប្រកប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របររកស៊ី  ចេះសង់ផ្ទះសម្រាប់ស្នាក់នៅចេះច្នៃប្រឌិតរបស់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របរប្រើប្រាស់ ចេះកសាងបែបផែនក្នុងដំណើរជីវិត  អ្វីៗទាំង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អស់នេះគឺជាវប្បធម៌។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វប្បធម៌កើតឡើង និងមានការប្រែប្រួល  រីកចម្រើននដោយ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ទង្វើរបស់មនុស្ស។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វប្បធម៌មានការសាបរលាប  និងបាត់បង់ទៅវិញដូចគ្នានឹង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ជីវិតរបស់មនុស្សដែរ។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មនុស្សគ្រប់ជនជាតិ  គ្រប់សង្គម   អាចមានវប្បធម៌ខុសប្លែក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គ្នា  ឬដូចគ្នា។ជនជាតិខ្មែរ  ឡាវ  ថៃ មានវ​ប្បធម៌ដូចគ្នាខ្លះ     </a:t>
            </a:r>
            <a:b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  និងមានវប្បធម៌ខុសប្លែកគ្នាខ្លះ។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វប្បធម៌ជួយឲ្យមនុស្សនិងសង្គមមនុស្សរីកចម្រើន   ជួយឲ្យ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មនុស្សអាចដោះស្រាយបញ្ហា និងមើលឃើញសេចក្តីត្រូវការ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ផ្សេងៗរបស់មនុស្សបាន។	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218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មគ្គអរិយសច្ចៈ</a:t>
            </a:r>
            <a:b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គឺផ្លូវសម្រាប់ប្រតិបត្តិរំលត់ទុក្ខ។ ពួកអរិយបុគ្គលអនុវត្តតាមផ្លូវនេះបានរួចចាកទុក្ខ  បានសម្រេចនិញ្វន លែងកើត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ចាស់ ឈឺចាប់ ស្លាប់។ មគ្គ ឬផ្លូវរំលត់ទុក្ខមាន៨យ៉ាង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(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អដ្ឋង្គិមគ្គ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)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km-KH" sz="2300" dirty="0">
                <a:latin typeface="Khmer OS" pitchFamily="2" charset="0"/>
                <a:cs typeface="Khmer OS" pitchFamily="2" charset="0"/>
              </a:rPr>
              <a:t>សម្មាទិដ្ឋិៈ យល់ឃើញត្រូវ ដឹងច្បាស់នូវសច្ចៈ  សមុទយសច្ចៈ    </a:t>
            </a:r>
          </a:p>
          <a:p>
            <a:pPr marL="0" indent="0">
              <a:buNone/>
            </a:pPr>
            <a:r>
              <a:rPr lang="km-KH" sz="2300" dirty="0">
                <a:latin typeface="Khmer OS" pitchFamily="2" charset="0"/>
                <a:cs typeface="Khmer OS" pitchFamily="2" charset="0"/>
              </a:rPr>
              <a:t>    និរោធសច្ចៈ  ពេញចិត្តនិញ្វន កំចាត់អវិជ្ជានិងតណ្ហា ។ </a:t>
            </a:r>
            <a:br>
              <a:rPr lang="km-KH" sz="2300" dirty="0">
                <a:latin typeface="Khmer OS" pitchFamily="2" charset="0"/>
                <a:cs typeface="Khmer OS" pitchFamily="2" charset="0"/>
              </a:rPr>
            </a:br>
            <a:r>
              <a:rPr lang="km-KH" sz="2300" dirty="0">
                <a:latin typeface="Khmer OS" pitchFamily="2" charset="0"/>
                <a:cs typeface="Khmer OS" pitchFamily="2" charset="0"/>
              </a:rPr>
              <a:t>-   សម្មាសង្កប្បៈ ការត្រិះរិះត្រូវ  បំពេញសីលទាន  កំចាត់ការចង </a:t>
            </a:r>
          </a:p>
          <a:p>
            <a:pPr marL="0" indent="0">
              <a:buNone/>
            </a:pPr>
            <a:r>
              <a:rPr lang="km-KH" sz="2300" dirty="0">
                <a:latin typeface="Khmer OS" pitchFamily="2" charset="0"/>
                <a:cs typeface="Khmer OS" pitchFamily="2" charset="0"/>
              </a:rPr>
              <a:t>    ពៀរព្យាបាទ  ចិត្តសុចរិត៤</a:t>
            </a:r>
          </a:p>
          <a:p>
            <a:pPr marL="914400" lvl="2" indent="0">
              <a:buNone/>
            </a:pPr>
            <a:r>
              <a:rPr lang="km-KH" sz="2300" dirty="0">
                <a:solidFill>
                  <a:srgbClr val="C00000"/>
                </a:solidFill>
                <a:latin typeface="Khmer OS" pitchFamily="2" charset="0"/>
                <a:cs typeface="Khmer OS" pitchFamily="2" charset="0"/>
              </a:rPr>
              <a:t>មុសាវាទៈ </a:t>
            </a:r>
            <a:r>
              <a:rPr lang="en-US" sz="2300" dirty="0">
                <a:solidFill>
                  <a:srgbClr val="C00000"/>
                </a:solidFill>
                <a:latin typeface="Khmer OS" pitchFamily="2" charset="0"/>
                <a:cs typeface="Khmer OS" pitchFamily="2" charset="0"/>
              </a:rPr>
              <a:t>     </a:t>
            </a:r>
            <a:r>
              <a:rPr lang="km-KH" sz="2300" dirty="0">
                <a:solidFill>
                  <a:srgbClr val="C00000"/>
                </a:solidFill>
                <a:latin typeface="Khmer OS" pitchFamily="2" charset="0"/>
                <a:cs typeface="Khmer OS" pitchFamily="2" charset="0"/>
              </a:rPr>
              <a:t>  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ចៀសវាងពាក្យកុហក     ធ្វើឲ្យគេខូចចិត្ត   ខូចប្រយោជន៍។</a:t>
            </a:r>
          </a:p>
          <a:p>
            <a:pPr marL="914400" lvl="2" indent="0">
              <a:buNone/>
            </a:pPr>
            <a:r>
              <a:rPr lang="km-KH" sz="2300" dirty="0">
                <a:solidFill>
                  <a:srgbClr val="C00000"/>
                </a:solidFill>
                <a:latin typeface="Khmer OS" pitchFamily="2" charset="0"/>
                <a:cs typeface="Khmer OS" pitchFamily="2" charset="0"/>
              </a:rPr>
              <a:t>បេសុណាវាទៈ</a:t>
            </a:r>
            <a:r>
              <a:rPr lang="km-KH" sz="2300" dirty="0">
                <a:latin typeface="Khmer OS" pitchFamily="2" charset="0"/>
                <a:cs typeface="Khmer OS" pitchFamily="2" charset="0"/>
              </a:rPr>
              <a:t>ចៀសវាងពាក្យស៊កសៀត ញុះញង់បំបែកបំបាក់  ធ្វើឲ្យអ្នកដទៃឈឺចាប់ក្តៅក្រហាយ។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8034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772400" cy="60198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ផរុសវាទៈ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ចៀសវាងពាក្យអាក្រក់ ជេរប្រទេច    </a:t>
            </a:r>
          </a:p>
          <a:p>
            <a:pPr marL="914400" lvl="2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                       តិះដៀល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សម្ផប្បលាវាទៈ</a:t>
            </a:r>
            <a: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  <a:t>ចៀសវាងពាក្យលេងសើចឥត </a:t>
            </a:r>
            <a:b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  <a:t>                                 ប្រយោជន៍</a:t>
            </a:r>
            <a:endParaRPr lang="en-US" sz="23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914400" lvl="2" indent="0">
              <a:buNone/>
            </a:pPr>
            <a:r>
              <a:rPr lang="km-KH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-សម្មាកម្មន្តៈ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ការងារត្រឹមត្រូវ វៀរចាកផ្លូវកាយ៣ </a:t>
            </a:r>
          </a:p>
          <a:p>
            <a:pPr marL="914400" lvl="2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បាណា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មិនសម្លាប់សត្វមានជីវិត</a:t>
            </a:r>
          </a:p>
          <a:p>
            <a:pPr marL="914400" lvl="2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	</a:t>
            </a:r>
            <a:r>
              <a:rPr lang="km-KH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អទិន្នា 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មិនលួចទ្រព្យសម្បត្តិអ្នកដទៃ</a:t>
            </a:r>
          </a:p>
          <a:p>
            <a:pPr marL="914400" lvl="2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km-KH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កាមេ   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មិនលួចប្រពន្ធគេ  កូនគេ</a:t>
            </a:r>
          </a:p>
          <a:p>
            <a:pPr marL="914400" lvl="2" indent="0">
              <a:buNone/>
            </a:pPr>
            <a:r>
              <a:rPr lang="km-KH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-សម្មាអាជីវៈ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ចិញ្ចឹមជីវិតត្រូវ មិនរកស៊ីលួចប្លន់ទ្រព្យ </a:t>
            </a:r>
          </a:p>
          <a:p>
            <a:pPr marL="914400" lvl="2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សម្បត្តិឯកជនឬ រដ្ឋ  មិនរកស៊ីផ្ទុយច្បាប់រដ្ឋ។</a:t>
            </a:r>
          </a:p>
          <a:p>
            <a:pPr marL="914400" lvl="2" indent="0">
              <a:buNone/>
            </a:pPr>
            <a:r>
              <a:rPr lang="km-KH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-សម្មាវាយាមៈ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ព្យាយាមត្រូវ  ព្យាយាមធ្វើអំពើល្អ   លះបង់ចិត្តលោភលន់  ព្យាយាមទប់ទល់នឹងអំពើអកុសលផ្សេងៗ។</a:t>
            </a:r>
          </a:p>
          <a:p>
            <a:pPr marL="914400" lvl="2" indent="0">
              <a:buNone/>
            </a:pPr>
            <a:endParaRPr lang="km-KH" sz="2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62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km-KH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 សម្មាសតិៈ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ការភ្ញាក់រលឹកត្រូវ ពិចារណារូប  វេទនា   </a:t>
            </a:r>
            <a:b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 វិញ្ញាណ  សញ្ញា  ឲ្យឃើញថា ជាអនិច្ចំ  ទុក្ខំ  អនត្តា  </a:t>
            </a:r>
            <a:b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ជាប់ជានិច្ច។</a:t>
            </a:r>
          </a:p>
          <a:p>
            <a:pPr marL="914400" lvl="2" indent="0">
              <a:buNone/>
            </a:pPr>
            <a:r>
              <a:rPr lang="km-KH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 សម្មាសមាធិ 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ការនាំចិត្តឲ្យស្ងប់  ប្រាសចាកកិលេស </a:t>
            </a:r>
            <a:b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កាម និងវត្ថុកាម ហើយតាំងចិត្តឲ្យស្លុងក្នុងអារម្មណ៍តែ </a:t>
            </a:r>
            <a:b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មួយ។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30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ការបែងចែកព្រះពុទ្ធសាសនា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នៅកម្ពុជាបុរាណព្រះពុទ្ធសាសនាចែកជា២និកាយ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និកាយមហាយានឬវជ្រយាន និកាយហិនយានឬថេរវាទ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និកាយមហាយានឬវជ្រយាន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និកាយមហាយានឃ្លាតចេញពីទ្រឹស្តីព្រះសម្មសម្ពុទ្ធមានជំនឿ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ការរំដោះមនុស្សលោកដោយព្ឬះពោធិសត្វ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ប្រកាន់គោលគំនិតសំខាន់គឺសេចក្តីប្រាថ្នា  សេចក្តីរីករាយតាមផ្លូវចិត្តនិងតួនាទីសំខាន់របស់គ្រូបាធ្យាយក្នុងពេលរំដោះទុក្ខ។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និកាយមហាយានគឺជាយានធំ  ផ្ទុកមនុស្សបានច្រើនជាងហីនយាន ទៅកាន់គោលដៅត្រឹមពោធិសត្វ 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មានវិន័យធូរស្រាល មិនតឹងតែង  គោរពលទ្ធិអាចរិយវាទគឺតាមគ្រូអាចារ្យរបស់ខ្លួនតៗគ្នា។ 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ស.វទី៨និកាយនេះមានការរីកចម្រើន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693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និកាយហីនយានឬថេរវាទ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r>
              <a:rPr lang="km-KH" sz="2400" dirty="0">
                <a:latin typeface="Khmer OS" pitchFamily="2" charset="0"/>
                <a:cs typeface="Khmer OS" pitchFamily="2" charset="0"/>
              </a:rPr>
              <a:t>ព្រះពុទ្ធសសនានិកាយហីនយានឬថេរវាទត្រូវបានផ្សព្វផ្សាយចូលក្នុងប្រទេសខ្មែរតាំងពីស.វទី៣មុនគ.ស។</a:t>
            </a:r>
          </a:p>
          <a:p>
            <a:r>
              <a:rPr lang="km-KH" sz="20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ភាពខុសគ្នារវាងនិកាយហីនយាន និងនិកាយមហាយាន </a:t>
            </a:r>
          </a:p>
          <a:p>
            <a:pPr marL="0" indent="0">
              <a:buNone/>
            </a:pPr>
            <a:r>
              <a:rPr lang="km-KH" sz="20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     </a:t>
            </a:r>
            <a:r>
              <a:rPr lang="km-KH" sz="2400" dirty="0">
                <a:solidFill>
                  <a:srgbClr val="00B050"/>
                </a:solidFill>
                <a:latin typeface="Khmer OS Muol Light" pitchFamily="2" charset="0"/>
                <a:cs typeface="Khmer OS Muol Light" pitchFamily="2" charset="0"/>
              </a:rPr>
              <a:t>និកាយមហាយាន</a:t>
            </a:r>
            <a:endParaRPr lang="en-US" sz="2400" dirty="0">
              <a:solidFill>
                <a:srgbClr val="00B050"/>
              </a:solidFill>
              <a:latin typeface="Khmer OS Muol Light" pitchFamily="2" charset="0"/>
              <a:cs typeface="Khmer OS Muol Light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យានធំដឹកនាំសត្វលោកបានច្រើនត្រឹមឋានសួគ៌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អប់រំពុទ្ធបរិស័ទឲ្យជ្រះថ្លា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គោរពលទ្ធិអាចរិយវាទ  ស្តាប់គ្រូអាចារ្យតៗគ្នា មិនគោរពតាមគម្ពីរព្រះត្រៃបិដក។ ប្រើភាសាសំស្រឹ្កត។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គោរពពោធិសត្វមិនទាន់ចូលនិព្វានដូចជា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អលោកិតេស្វរៈ  អ្នកផ្តល់សេចក្តីសុខ ថែរក្សាលោក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មញ្ជុស្រី 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ជាអ្នកត្រួតត្រាផ្លូវយុត្តិធម៌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សមន្តភទ្រ ជាអ្នកថែរក្សា  អ្នកកាន់សាសនា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មៃត្រេយ  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ថែរក្សាសាសនាព្រះសមណគោតមបានផ្សាយ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30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dirty="0"/>
              <a:t>  </a:t>
            </a:r>
            <a:r>
              <a:rPr lang="en-US" dirty="0"/>
              <a:t>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ក្សិតិគត៌ ពោធិសត្វស្រោចស្រង់មនុស្សពីឋាននរក វជ្របាណិ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ពោធិសត្វការពារសាសនា        ប្រាជ្ញាបារមិតា  ពោធិសត្វ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តំណាងចំណេះដឹង។</a:t>
            </a:r>
          </a:p>
          <a:p>
            <a:pPr>
              <a:buFontTx/>
              <a:buChar char="-"/>
            </a:pPr>
            <a:r>
              <a:rPr lang="en-US" sz="2400" dirty="0" err="1">
                <a:latin typeface="Khmer OS" pitchFamily="2" charset="0"/>
                <a:cs typeface="Khmer OS" pitchFamily="2" charset="0"/>
              </a:rPr>
              <a:t>ជឿថាព្រះពុទ្ធជាអច្ឆរិយបុគ្គលបែងភាគនៅគ្រប់ទីកន្លែង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ជឿថាដើម្បីសម្រេចបរមសុខ បរិស័ទគ្រាន់តែមានចិត្តជ្រះថ្លាចំពោះព្រះពុទ្ធទៅបានហើយ។</a:t>
            </a:r>
          </a:p>
          <a:p>
            <a:pPr>
              <a:buFontTx/>
              <a:buChar char="-"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ពន្យល់ថាគោលបំណងធំបំផុត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គឺទីពោធិសត្វដែលមាន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ពោធិញ្ញាណ។ជឿថាកុសលល្អរបស់មនុស្សម្នាក់អាចជះឥទ្ធិ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ពលឬជួយ    ស្រោចស្រង់អ្នកដទៃឲ្យរួចពីទុក្ខទោសបាន។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ព្រះសង្ឃស្លៀកខោពាក់អាវពណ៌លឿង។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- 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អនុញ្ញាតឲ្យព្រះសង្ឃអាចរកស៊ីជួញដូរបាន។</a:t>
            </a:r>
            <a:br>
              <a:rPr lang="ca-ES" sz="2400" dirty="0">
                <a:latin typeface="Khmer OS" pitchFamily="2" charset="0"/>
                <a:cs typeface="Khmer OS" pitchFamily="2" charset="0"/>
              </a:rPr>
            </a:br>
            <a:r>
              <a:rPr lang="ca-ES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  បញ្ញត្តិព្រះសង្ឃឲ្យឆាន់តែម្ហូបបួស មិនមានសាច់ឡើយ។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574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00B050"/>
                </a:solidFill>
                <a:latin typeface="Khmer OS Muol Light" pitchFamily="2" charset="0"/>
                <a:cs typeface="Khmer OS Muol Light" pitchFamily="2" charset="0"/>
              </a:rPr>
              <a:t>និកាយហីនយាន</a:t>
            </a:r>
            <a:endParaRPr lang="en-US" sz="2400" dirty="0">
              <a:solidFill>
                <a:srgbClr val="00B05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យានតូចដឹកមនុស្សបានតិចទៅដល់និញ្វន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អប់រំកាយវាចាចិត្តឲ្យល្អ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គោរពពុទ្ធោវាទតាមគម្ពីរព្រះត្រៃបិដក មាន១១០ក្បាល និង៨៤០០០ធម្មក្ខន្ធ។ ប្រើជាភាសាបាលី 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ជឿថាព្រះពុទ្ធអាចជួយស្រោចស្រង់សត្វលោក។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ជឿថាព្រះពុទ្ធអាចសម្រេចឈានហោះហើរតែពុំមែនបែងភាគទៅគ្រប់ទិសទីទេ។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អប់រំឲ្យធ្វើទានភាវនា  ដើម្បីសម្រេចនិញ្វន។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អប់រំឲ្យប្រាថ្នាយកអរហន្តនិងនិញ្វនជាគោលដៅធំបំផុត។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ពន្យល់ថាដើម្បីរួចទុក្ខទោសសបុគ្គលម្នាក់ៗត្រូវខឹតខំសន្សំបុណ្យកុសលដោយខ្លួនឯង។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ព្រះសង្ឃឃ្លុំចីវរពណ៌លឿង។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បញ្ញត្តិមិនឲ្យព្រះសង្ឃប្រកបរបររកស៊ី។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935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អនុញ្ញាតឲ្យព្រះសង្ឃឆាន់សាច់បាន។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និកាយមហាយានចែកចេញជាពីរ គឺមហានិកាយ គណៈ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ធម្មយុត្តិកនិកាយ។ មានលក្ខណៈខុសគ្នាផ្នែកធម៌  ផ្នែកវិន័យ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ទម្លាប់ពាក់ស្បែកជើងនិងបាត្រ  ទម្លាប់ឆាន់ភេសជ្ជៈបន្ទាប់ពី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ពេលថ្ងៃត្រង់។   </a:t>
            </a:r>
          </a:p>
          <a:p>
            <a:pPr marL="0" indent="0">
              <a:buNone/>
            </a:pPr>
            <a:r>
              <a:rPr lang="km-KH" sz="2400" b="1" dirty="0">
                <a:latin typeface="Khmer OS Muol Light" pitchFamily="2" charset="0"/>
                <a:cs typeface="Khmer OS Muol Light" pitchFamily="2" charset="0"/>
              </a:rPr>
              <a:t>    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មហានិកាយ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ស្បង់ចីពរមានប្រវែង ១៥ហត្ថ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សាមណេរគ្រងចីពរនិងដណ្តប់ស្មាខាងឆ្វេងហើយទុកស្មា 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ខាងស្តាំទំនេររាល់ពេល។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ការសូត្រធម៌ជួនគ្នាល្អទៅតាមរបៀប  ពេលសូត្ររធម៌មិនឲ្យ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គេរំខាន។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685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ធម្មយុត្តិកនិកាយ</a:t>
            </a:r>
            <a:endParaRPr lang="en-US" sz="2400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dirty="0">
                <a:latin typeface="Khmer OS" pitchFamily="2" charset="0"/>
                <a:cs typeface="Khmer OS" pitchFamily="2" charset="0"/>
              </a:rPr>
              <a:t>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ស្បង់ចីពរមានប្រវែង ១០ហត្ថ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 សាមណេរនិងភិក្ខុឲ្យគ្រងចីពរនិងលើស្មាសងខាង។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ការសូត្រធម៌បាលីត្រូវសូត្របញ្ចេញសម្លេងខ្សឹបៗហើយត្រូវ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សង្កត់សម្លេងគ្រប់ពាក្យដែលនខាងចុង។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ការអនុវត្តនិងការគោរពរបស់ធម្មយុត្តិកនិកាយមានលក្ខណៈ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ខឹតទៅរកព្រះពុទ្ធច្រើនជាងមហានិកាយ។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331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វិវឌ្ឍន៍និងឥទ្ធិពលព្រះពុទ្ធសាសនានៅប្រទេសកម្ពុជា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សម័យបុរេប្រវត្តិសាស្រ្ត</a:t>
            </a:r>
          </a:p>
          <a:p>
            <a:pPr marL="0" indent="0">
              <a:buNone/>
            </a:pPr>
            <a:r>
              <a:rPr lang="km-KH" sz="2400" dirty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2400" dirty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2400" dirty="0">
                <a:latin typeface="Khmer OS Muol Light" pitchFamily="2" charset="0"/>
                <a:cs typeface="Khmer OS Muol Light" pitchFamily="2" charset="0"/>
              </a:rPr>
              <a:t>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សម័យបុរេប្រវត្តិ មុនស.វទី១ មុនគ.ស យើងពុំដឹងច្បាស់ពី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ការវិវត្តរបស់ពុទ្ធសាសនាឡើយ។ សម័យនេះប្រជាជនខ្មែរ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គោរពព្រះពុទ្ធសាសនាថេរវាទដូចសព្វថ្ងៃ។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Muol Light" pitchFamily="2" charset="0"/>
                <a:cs typeface="Khmer OS Muol Light" pitchFamily="2" charset="0"/>
              </a:rPr>
              <a:t>    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សម័យនគរភ្នំ </a:t>
            </a:r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ស.វទី១ ដល់ពាក់កណ្តាលស.វទី៦</a:t>
            </a:r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km-KH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 សម័យនគរភ្នំព្រះពុទ្ធសាសនាហីនយានមានការរីកចម្រើន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ដល់ពាក់កណ្តាស.វទី៦     ប្រើភាសាសំស្រ្កឹត។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 ស.វទី ៧ព្រះពុទ្ធសាសនាហីនយានចុះអន់ថយ 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 សម័យនគរភ្នំមានសាសនាច្រើនដែលប្រជាជនខ្មែរគោរព 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បូជា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6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-   វប្បធម៌ជួយឲ្យសង្គមរីកចម្រើនច្រើន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ឬ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តិចកម្រិតណា   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អាស្រ័យលើគុណភាពវប្បធម៌។  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១.ទស្សនៈអំពីប្រភពនៃវប្បធម៌</a:t>
            </a:r>
            <a:endParaRPr lang="en-US" sz="2400" b="1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ធម្មជាតិ( ដី ទឹក ធាតុអាកាស )មានការប្រែប្រួលច្រើនលើក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សត្វមានជីវិតអាចរស់នៅលើផែនដីនេះបាន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គឺត្រូវសម្របខ្លួនជាមួយនឹងធម្មជាតិ។	មនុស្សអាចមានជីវិតរស់នៅលើ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ផែនដីនេះបាន គឺដោយសារមនុស្សមានបញ្ញា។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sz="2300" dirty="0">
                <a:latin typeface="Khmer OS" panose="02000500000000020004" pitchFamily="2" charset="0"/>
                <a:cs typeface="Khmer OS" panose="02000500000000020004" pitchFamily="2" charset="0"/>
              </a:rPr>
              <a:t>បញ្ញារបស់មនុស្សធ្វើឲ្យមនុស្សអាចទប់ទល់នឹងធម្មជាតិបាន។</a:t>
            </a:r>
            <a:endParaRPr lang="en-US" sz="23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វប្បធម៌ដំបូងរបស់មនុស្សមានលក្ខណៈងាយៗ  ពេលឃ្លាន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មនុស្សចេញទៅបរបាញ់សត្វ ឬបេះផ្លែឈើដោយប្រើដៃនិង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កំលាំងកាយសម្រាប់ចាប់សត្វ។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1617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សម័យចេនឡា</a:t>
            </a:r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ពាក់កណ្តាលស.វទី៦ដល់ចុងស.វទី៨</a:t>
            </a:r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>
            <a:normAutofit/>
          </a:bodyPr>
          <a:lstStyle/>
          <a:p>
            <a:r>
              <a:rPr lang="km-KH" sz="2400" dirty="0">
                <a:latin typeface="Khmer OS" pitchFamily="2" charset="0"/>
                <a:cs typeface="Khmer OS" pitchFamily="2" charset="0"/>
              </a:rPr>
              <a:t>ព្រះពុទ្ធសាសនាហីនយានមានការរីកចម្រើន មានព្រះពុទ្ធរូបនិងសិលាចារឹកជាច្រើនកសាងនៅស.វទី៧</a:t>
            </a:r>
          </a:p>
          <a:p>
            <a:r>
              <a:rPr lang="km-KH" sz="2400" dirty="0">
                <a:latin typeface="Khmer OS" pitchFamily="2" charset="0"/>
                <a:cs typeface="Khmer OS" pitchFamily="2" charset="0"/>
              </a:rPr>
              <a:t>ចុងស.វទី៨ដល់ស.វទី១៣ពុទ្ធសាសនាមហាយាននិយមភាសាសំស្រ្កឹតមានការលូតលាស់  សិលាចារឹកមួយផ្ទាំងនៅប្រាសាទតាគៀមខេត្តសៀមរាបឆ្នាំ៧៩១និយាយពីការកសាងបដិមាពោធិសត្វលោកិតេស្វរៈ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សម័យអង្គរ</a:t>
            </a:r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គ.ស ៨០៥</a:t>
            </a:r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-១៤៣១)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ចុងស.វទី៨ព្រហ្មញ្ញសាសនានិងពុទ្ធសាសនាមហាយានមាន   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ការរីកចម្រើន។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ព្រះពុទ្ធសាសនាហីនយានមាន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អនុភាពខ្លាំង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តែពុំទាន់រលាយបាត់ទាំងស្រុងឡើយ។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ក្នុងរាជ្យព្រះបាទជ័យវរ្ម័នទី ២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(៨០២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៨៥០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 នាម៉ឺនកាន់សាសនាព្រាហ្មណ៍  ប្រជារាស្រ្តកាន់ព្រះពុទ្ធសាសនាមហាយាន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3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82136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endParaRPr lang="ca-ES" sz="24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ក្នុងរាជ្យព្រះបាទជ័យវរ្ម័នទី៣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(៨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៥០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៨៧៧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ព្រះរាជាគោរព 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សាសនាព្រាហ្មណ៍  ប្រជារាស្រ្តកាន់ព្រះពុទ្ធសាសនា។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-   ក្នុងរាជ្យព្រះបាទយសោវរ្ម័នទី១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(៨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៨៩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៩០០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សាសនាព្រាហ្មណ៍ 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និងព្រះពុទ្ធសាសនាមានសិទ្ធិដូចគ្នា។ ព្រះរាជាបានកសាងអាស្រម   </a:t>
            </a:r>
            <a:br>
              <a:rPr lang="ca-ES" sz="2400" dirty="0">
                <a:latin typeface="Khmer OS" pitchFamily="2" charset="0"/>
                <a:cs typeface="Khmer OS" pitchFamily="2" charset="0"/>
              </a:rPr>
            </a:br>
            <a:r>
              <a:rPr lang="ca-ES" sz="2400" dirty="0">
                <a:latin typeface="Khmer OS" pitchFamily="2" charset="0"/>
                <a:cs typeface="Khmer OS" pitchFamily="2" charset="0"/>
              </a:rPr>
              <a:t>    ជាច្រើនសម្រាប់អ្នកកាន់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)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សាសនាព្រាហ្មណ៍ និងព្រះពុទ្ធសាសនា។</a:t>
            </a:r>
          </a:p>
          <a:p>
            <a:pPr>
              <a:buFontTx/>
              <a:buChar char="-"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ក្នុងរាជ្យព្រះបាទជ័យវរ្ម័នទី៤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(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៩២៨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៩៤១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ព្រះរាជាគោរពសាសនា  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ព្រាហ្មណ៍  ប្រជារាស្រ្តភាគច្រើនគោរពព្រះពុទ្ធសាសនា។</a:t>
            </a:r>
          </a:p>
          <a:p>
            <a:pPr>
              <a:buFontTx/>
              <a:buChar char="-"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ក្នុងរាជ្យព្រះបាទ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រាជេន្រ្ទ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វរ្ម័នទី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២(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៩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៤៤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៩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៦៧)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ព្រះរាជាគោរព  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សាសនាព្រាហ្មណ៍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ទ្រង់បានប្រទានចំពោះ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ព្រះពុទ្ធសាសនា។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ព្រះមហាក្សត្រអង្គនេះបើកទូលាយសេរីភាពខាងសាសនា។</a:t>
            </a:r>
            <a:endParaRPr lang="ca-E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ក្នុងរាជ្យព្រះបាទជ័យវរ្ម័នទី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៥(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៩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៦៧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១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០០១)</a:t>
            </a:r>
            <a:r>
              <a:rPr lang="ca-ES" sz="2200" dirty="0">
                <a:latin typeface="Khmer OS" pitchFamily="2" charset="0"/>
                <a:cs typeface="Khmer OS" pitchFamily="2" charset="0"/>
              </a:rPr>
              <a:t>គោរពព្រះពុទ្ធសាសនា។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ព្រះអង្គបានកសាងព្រះពុទ្ធរូបគោកធ្លកនៅប្រាសាទបាយ័ន។</a:t>
            </a:r>
            <a:endParaRPr lang="ca-E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ca-E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6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912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endParaRPr lang="km-KH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ក្នុងរាជ្យព្រះបាទ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សូរ្យ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វរ្ម័នទី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១(១០០២</a:t>
            </a:r>
            <a:r>
              <a:rPr lang="en-US" sz="28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១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០៥០)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 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ជាអ្នកកាន់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ព្រះពុទ្ធ    </a:t>
            </a:r>
          </a:p>
          <a:p>
            <a:pPr marL="0" indent="0">
              <a:buNone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    សាសនា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មហាយាន  តែព្រះអង្គគោរពពុទ្ធសាសនាថេរវាទនិង</a:t>
            </a:r>
            <a:r>
              <a:rPr lang="en-US" sz="28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សាសនាព្រាហ្មណ៍ដែរ។</a:t>
            </a: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ក្នុងរាជ្យព្រះបាទ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ហស៌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វរ្ម័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ន(១០៦៦</a:t>
            </a:r>
            <a:r>
              <a:rPr lang="en-US" sz="28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១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០៨០)  ព្រះអង្គគោរពសាសនា</a:t>
            </a:r>
            <a:r>
              <a:rPr lang="en-US" sz="2800" dirty="0">
                <a:latin typeface="Khmer OS" pitchFamily="2" charset="0"/>
                <a:cs typeface="Khmer OS" pitchFamily="2" charset="0"/>
              </a:rPr>
              <a:t>    </a:t>
            </a:r>
          </a:p>
          <a:p>
            <a:pPr marL="0" indent="0">
              <a:buNone/>
            </a:pPr>
            <a:r>
              <a:rPr lang="en-US" sz="28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ទាំងអស់ស្មើៗគ្នា។</a:t>
            </a: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-   ព្រះបាទ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សូរ្យ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វរ្ម័នទី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២(១១១៣</a:t>
            </a:r>
            <a:r>
              <a:rPr lang="en-US" sz="2800" dirty="0">
                <a:latin typeface="Khmer OS" pitchFamily="2" charset="0"/>
                <a:cs typeface="Khmer OS" pitchFamily="2" charset="0"/>
              </a:rPr>
              <a:t>-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១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១៥០)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 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ជាអ្នកកាន់សាសនាព្រាហ្មណ៍</a:t>
            </a:r>
            <a:endParaRPr lang="en-US" sz="28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ដែរ នាម៉ឺននិងរាស្រ្តភាគច្រើនកាន់ពុទ្ធសាសនា។</a:t>
            </a:r>
            <a:r>
              <a:rPr lang="ca-ES" sz="2600" dirty="0">
                <a:latin typeface="Khmer OS" pitchFamily="2" charset="0"/>
                <a:cs typeface="Khmer OS" pitchFamily="2" charset="0"/>
              </a:rPr>
              <a:t>ស.</a:t>
            </a:r>
            <a:r>
              <a:rPr lang="km-KH" sz="2600" dirty="0">
                <a:latin typeface="Khmer OS" pitchFamily="2" charset="0"/>
                <a:cs typeface="Khmer OS" pitchFamily="2" charset="0"/>
              </a:rPr>
              <a:t>វ</a:t>
            </a:r>
            <a:r>
              <a:rPr lang="ca-ES" sz="2600" dirty="0">
                <a:latin typeface="Khmer OS" pitchFamily="2" charset="0"/>
                <a:cs typeface="Khmer OS" pitchFamily="2" charset="0"/>
              </a:rPr>
              <a:t>ទី១១ពុទ្ធសាសនា</a:t>
            </a:r>
          </a:p>
          <a:p>
            <a:pPr marL="0" indent="0">
              <a:buNone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    មហាយានត្រូវបានលើកតម្កើង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ជាសាសនាសម្រាប់រដ្ឋ។</a:t>
            </a:r>
            <a:endParaRPr lang="ca-ES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ca-ES" sz="2800" dirty="0">
                <a:latin typeface="Khmer OS" pitchFamily="2" charset="0"/>
                <a:cs typeface="Khmer OS" pitchFamily="2" charset="0"/>
              </a:rPr>
              <a:t>ស.វទី១២ព្រហ្មញ្ញសាសនាគណៈវិស្ណុនិយមត្រូវបានព្រះបាទសូរ្យវរ្ម័នទី</a:t>
            </a:r>
            <a:r>
              <a:rPr lang="km-KH" sz="2800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km-KH" sz="2800" dirty="0">
                <a:latin typeface="Khmer OS" pitchFamily="2" charset="0"/>
                <a:cs typeface="Khmer OS" pitchFamily="2" charset="0"/>
              </a:rPr>
              <a:t>    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២គោរពទ្រង់បានកសាងបដិមាវិស្ណុនៅប្រាសាទអង្គរវត្តដើម្បីគោរព</a:t>
            </a:r>
            <a:endParaRPr lang="km-KH" sz="28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800" dirty="0">
                <a:latin typeface="Khmer OS" pitchFamily="2" charset="0"/>
                <a:cs typeface="Khmer OS" pitchFamily="2" charset="0"/>
              </a:rPr>
              <a:t>    </a:t>
            </a:r>
            <a:r>
              <a:rPr lang="ca-ES" sz="2800" dirty="0">
                <a:latin typeface="Khmer OS" pitchFamily="2" charset="0"/>
                <a:cs typeface="Khmer OS" pitchFamily="2" charset="0"/>
              </a:rPr>
              <a:t>បូជា។</a:t>
            </a:r>
            <a:endParaRPr lang="km-KH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km-KH" sz="2800" dirty="0">
                <a:latin typeface="Khmer OS" pitchFamily="2" charset="0"/>
                <a:cs typeface="Khmer OS" pitchFamily="2" charset="0"/>
              </a:rPr>
              <a:t>ក្នុងរាជ្យស្តេចក្រោយៗ ជាពិសេសក្នុងរាជ្យព្រះបាទជ័យវរ្ម័នទី៧</a:t>
            </a:r>
            <a:endParaRPr lang="en-US" sz="28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km-KH" sz="2800" dirty="0">
                <a:latin typeface="Khmer OS" pitchFamily="2" charset="0"/>
                <a:cs typeface="Khmer OS" pitchFamily="2" charset="0"/>
              </a:rPr>
              <a:t>ព្រះពុទ្ធសាសនាត្រូវបានគោរពយ៉ាងមុតមាំ។ព្រះអង្គបានកសាងពុទ្ធ</a:t>
            </a:r>
          </a:p>
          <a:p>
            <a:pPr marL="0" indent="0">
              <a:buNone/>
            </a:pPr>
            <a:r>
              <a:rPr lang="km-KH" sz="2800" dirty="0">
                <a:latin typeface="Khmer OS" pitchFamily="2" charset="0"/>
                <a:cs typeface="Khmer OS" pitchFamily="2" charset="0"/>
              </a:rPr>
              <a:t>    បដិមានៅប្រសាទបាយ័ន។ ពិធីទេវរាជត្រូវជំនួសដោយពិធីពុទ្ធរាជ។</a:t>
            </a:r>
            <a:endParaRPr lang="en-US" sz="2800" dirty="0">
              <a:latin typeface="Khmer OS" pitchFamily="2" charset="0"/>
              <a:cs typeface="Khmer OS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4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សម័យក្រោយអង្គររហូតដល់សព្វថ្ងៃ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ចាប់ពីចំណាកចោលអង្គរ១៤៣១រហូតមកដល់សព្វថ្ងៃ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សង្គមកម្ពុជាមាននិន្នាការនយោបាយផ្សេងៗ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ចុងស.វទី១៥ដល់ដើមស.វទី១៧  សម័យលង្វែក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ដើមស.វទី១៧ដល់១៨៦៣  សម័យឧត្តុង្គ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ពី១៨៦៣ដល់១៩៥៣  សម័យអាណានិគមបារាំង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ពី១៩៥៣ដល់១៩៧០  សម័យសង្គមរាស្រ្តនិយម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ពី១៩៧០ដល់១៩៧៥  សម័យរបបសាធារណរដ្ឋខ្មែរ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ពី១៩៧៥ដល់១៩៧៩  សម័យរបបកម្ពុជាប្រជាធិបតេយ្យ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ពី១៩៧៩ដល់១៩៩៣  សម័យរបបសាធារណរដ្ឋប្រជាមានិត			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    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កម្ពុជា និង រដ្ឋកម្ពុជា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ពី១៩៩៣រហូតដល់បច្ចុប្បន្នមានឈ្មោះថាព្រះរាជាណចក្រកម្ពុជា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483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563562"/>
          </a:xfrm>
        </p:spPr>
        <p:txBody>
          <a:bodyPr>
            <a:normAutofit/>
          </a:bodyPr>
          <a:lstStyle/>
          <a:p>
            <a:pPr algn="l"/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សម័យលង្វែក​ និងសម័យឧត្តុ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ង្គ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91200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ព្រះពុទ្ធសាសនានិកាយហីនយានមានការរីកចម្រើន ត្រូវបាន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លើកតម្កើងដោយព្រះមហាក្សត្រគ្រប់ព្រះអង្គពិសេសព្រះបាទ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អង្គឌួង។ នៅសម័យឧត្តុង្គមានវត្តរហូតដល់៥០០វត្ត។</a:t>
            </a: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សម័យអាណានិគមបារាំង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១៨៦៣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១៩៥៣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km-KH" sz="2400" b="1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ពួកបារាំងមានបំណងលុបបំបាត់វប្បធម៌អក្សរសាស្រ្តខ្មែរ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ព្រះពុទ្ធសាសនានិកាយហីនយាននៅតែការរីកចម្រើន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ព្រះបាទនរោត្តម  ព្រះបាទស៊ីសុវត្ថិ   ព្រះបាទស៊ីសុវត្ថិមុនីវង្ស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ជាអ្នកគោរពព្រះពុទ្ធសាសនាយ៉ាងមុតមាំ។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ក្នុងរជ្ជកាលព្រះបាទនរោត្តម</a:t>
            </a:r>
            <a:r>
              <a:rPr lang="ca-ES" sz="2400" dirty="0"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១៨៥៩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១៩០៤</a:t>
            </a:r>
            <a:r>
              <a:rPr lang="ca-ES" sz="2400" dirty="0">
                <a:latin typeface="Khmer OS Muol Light" pitchFamily="2" charset="0"/>
                <a:cs typeface="Khmer OS Muol Light" pitchFamily="2" charset="0"/>
              </a:rPr>
              <a:t>)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បានកសាងព្រះ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វិហារព្រះកែវមរកត ដើម្បីឧទ្ទិសចំពោះព្រះពុទ្ធសាសនានិកាយ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ហីនយាន។ក្នុងរជ្ជកាលព្រះអង្គឆ្នាំ១៨៨៤ពុទ្ធសាសនានិកាយ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ហីនយានបែបធម្មយុត្តិកនិកាយបានចូលមកដល់។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ក្នុងរជ្ជកាលព្រះបាទស៊ីសុវត្ថិ </a:t>
            </a:r>
            <a:r>
              <a:rPr lang="ca-ES" sz="2400" dirty="0"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១៩០៤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១៩២៧</a:t>
            </a:r>
            <a:r>
              <a:rPr lang="ca-ES" sz="2400" dirty="0">
                <a:latin typeface="Khmer OS Muol Light" pitchFamily="2" charset="0"/>
                <a:cs typeface="Khmer OS Muol Light" pitchFamily="2" charset="0"/>
              </a:rPr>
              <a:t>)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បានកសាង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បណ្ណាល័យ  ពុទ្ធសាសនណ្ឌិត និងសាលាបាលីជាន់ខ្ពស់។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578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ក្នុងរជ្ជកាលព្រះបាទស៊ីសុវត្ថិមុនីវង្ស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(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១៩២៧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១៩៤១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បាន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បង្កើតក្រុមជំនុំផ្ទៀងផ្ទាត់ព្រះត្រៃបិដក ហើយប្រែពីភាសា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បាលីមកភាសាជាតិរយៈពេល១០ឆ្នាំ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 (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១៩២៩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១៩៣៩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។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   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សម័យសង្គមរាស្រ្តនិយម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 ក្នុងរជ្ជកាលព្រះបាទនរោត្តមសីហនុព្រះពុទ្ធសាសនាមានការ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រីកចម្រើន ។ ព្រះពុទ្ធសាសនាជាសាសនារបស់រដ្ឋ។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ឆ្នាំ១៩៦១ ប្រទេសកម្ពុជាមានវត្តអារាមចំនួន២៥៨០ ព្រះសង្ឃ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មាន ៥៣៥០៩អង្គ។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ឆ្នាំ១៩៦៩ វត្តអារាមចំនួន៣៣៦៩ វត្តមហានិកាយ៣២៣០ 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និង ធម្មយុត្តិកនិកាយ ១៣៩វត្ត ព្រះសង្ឃមាន ៦៥០៦២អង្គ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ក្នុងនោះខាងមហានិកាយមាន ៦២៦៧៨អង្គ និងធម្មយុត្តិ-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កនិកាយ មាន ២៣៨៤អង្គ។</a:t>
            </a:r>
            <a:endParaRPr lang="en-US" sz="2400" dirty="0"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261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សម័យសាធារណរដ្ឋខ្មែរ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សម័យនេះពុទ្ធសាសនាគ្មានការរីកចម្រើន។វត្តអារាមត្រូវ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បានកងទ័ព  លន់  នល់  ចូលបោះទីតាំងជាច្រើនកន្លែង។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សម័យរបបកម្ពុជាប្រជាធិបតេយ្យ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សម័យនេះពុទ្ធសាសនាត្រូវបានបំផ្លិចបំផ្លាញទាំងស្រុង។វត្ត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អារាមប្រើជាទីកន្លែងសម្រាប់ដាក់អាវុធ  សម្ភារៈ ឬជាទី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កន្លែងចិញ្ចឹមជ្រូកជាដើម។ព្រះសង្ឃជាច្រើនអង្គត្រូវពួក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ប៉ុល ពត ធ្វើគត។គម្ពីរសាសនាត្រូវដុតបំផ្លាញ និងទុកចោល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គ្មានការថែរក្សាត្រឹមត្រូវ។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ពុទ្ធសាសនានាពេលបច្ចុប្បន្ន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ព្រះពុទ្ធសាសនាជាសាសនារបស់រដ្ឋ។ ប្រជាពលរដ្ឋជាពុទ្ធ   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សាសនិកជនមានទឹកចិត្តជ្រះថ្លាជួយកសាង និងលើកតម្កើង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  ព្រះពុទ្ធសាសនាដូចជាកសាងព្រះវិហារ  ពុទ្ធបដិមាតូចធំ  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  និងជួយទំនុកបម្រុងរាល់ការខ្វះខាតរបស់ព្រះសង្ឃ។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070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សិល្បៈស្ថាបត្យកម្មខ្មែរបុរាណសម័យមុនអង្គរ និងអង្គរ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562"/>
            <a:ext cx="8229600" cy="598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និយមន័យ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ស្ថាបត្យកម្ម ឬនិម្មាបនកម្ម  សំដៅយកសិល្បៈ និងវិជ្ជានៃកាកសាងប្រកបដោយភាពប៉ិនប្រសប់ ឬការតុបតែងលម្អវត្ថុផ្សេងៗឲ្យបានល្អឆើតឆាយទៅតាមបច្ចេកទេស។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ស្ថាបត្យកម្មក្នុងទីនេះសំដៅយកសំណង់ប្រាសាទនានារបស់ខ្មែរដែលបានកសាងតាំងពីសម័យបុរាណ។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សិល្បៈ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សំដៅយកការងារជំនាងផ្សេងៗ  ជំនាងហត្ថកម្មនិងបញ្ញាពលកម្មគ្រប់បែបយ៉ាងដែលមានសិល្ប៍ ពោលគឺធ្វើឲ្យមនុស្សចង់មើល ចង់ឃើញ និងចង់ស្តាប់។ សិល្បៈមានច្រើនប្រភេទដូចជា សិល្បៈរបាំ  ចម្រៀង  ភ្លេង  ល្ខោន  គំនូរ  សំណង់  សូន្យរូប។ល។</a:t>
            </a: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រចនាបថៈ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សំដៅយកលក្ខណៈពេសេសនៃការ សម្តែងចេញ ក្នុងកិច្ចការសិល្បៈ មានទាំងរបៀប នៃការរចនាប្រចាំសម័យកាលនីមួយៗ និងការ រៀបចំរចនាទៅតាមក្រុម។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511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វិវឌ្ឍន៍នៃសិល្បៈស្ថាបត្យកម្មខ្មែរ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m-KH" sz="2400" dirty="0"/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ប្រាសាទទាំងឡាយជាសំណង់ស្ថាបត្យកម្មខ្មែរបានចាប់ផ្តើម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កសាងពីសម័យមុនអង្គររហូតមកដល់សម័យអង្គរ។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ស្នាដៃស្ថាបត្យកម្មទាំងអស់បានរីកចម្រើនផ្លាស់ប្តូរទៅតាម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សម័យកាលនីមួយៗ ពិសេសតាមបញ្ញាញាណរបស់ព្រះមហា   </a:t>
            </a:r>
            <a:b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ក្សត្រមួយអង្គៗ។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-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ការសិក្សាអំពីការវិវឌ្ឍន៍នៃសិល្បៈស្ថាបត្យកម្មខ្មែរពឹងផ្អែកលើ  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ឯកសារសិលាចារឹក  និងឯកសារ ប្រវត្តិសិល្បៈខ្មែររបស់អ្នក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និពន្ធលោក ហ្វ៊ីលីបស្តែន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( Philipp  Stern)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និងលោកស្រី 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  ហ្កីលប៊ឺត ដឺកូរ៉ាល់ រ៉េមុស្សាត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( Gilberte  de  Coral  Remusat)</a:t>
            </a:r>
          </a:p>
          <a:p>
            <a:pPr marL="0" indent="0">
              <a:buNone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- ឯកសារទាំងពីរនេះបានបែងចែងរវិវឌ្ឍន៍នៃសិល្បៈស្ថាបត្យកម្មខ្មែរ </a:t>
            </a:r>
            <a:br>
              <a:rPr lang="km-KH" sz="2400" dirty="0">
                <a:latin typeface="Khmer OS" pitchFamily="2" charset="0"/>
                <a:cs typeface="Khmer OS" pitchFamily="2" charset="0"/>
              </a:rPr>
            </a:br>
            <a:r>
              <a:rPr lang="km-KH" sz="2400" dirty="0">
                <a:latin typeface="Khmer OS" pitchFamily="2" charset="0"/>
                <a:cs typeface="Khmer OS" pitchFamily="2" charset="0"/>
              </a:rPr>
              <a:t>  ជាពីរសម័យកាល និង ១៣ រចនាបថ។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សិល្បៈស្ថាបត្យកម្មខ្មែរសម័យមុនអង្គរ</a:t>
            </a:r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ស.ទី១</a:t>
            </a:r>
            <a:r>
              <a:rPr lang="en-U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ស.វទី៨</a:t>
            </a:r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ស្ថាបត្យកម្មក្នុងដំណាក់កាលនេះរាប៉ពីសម័យហ្វូណនដល់សម័យ</a:t>
            </a: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ចេនឡាមុនករកសាងរាជធានីអង្គរ។ មាន ៤ រចនាបថ៖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238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562"/>
            <a:ext cx="8229600" cy="629443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km-KH" sz="26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រចនាបថភ្នំដា(ស.វទី១</a:t>
            </a:r>
            <a:r>
              <a:rPr lang="en-US" sz="26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600" b="1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ស.វទី៦)</a:t>
            </a:r>
          </a:p>
          <a:p>
            <a:pPr lvl="1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សម័យហ្វូណនខ្មែរមានទំនាក់ទំនងជាមួយឥណ្ឌាយ៉ាង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ច្រើនខាងវិស័យសាសនានិងស្ថាបត្យកម្ម មានលក្ខណៈ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ចម្លងពី ឥណ្ឌា ទាំងសំណង់ប្រាសាទ (ប្រាសាទភ្នំដា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 អាស្រមមហាឫស្សី) ទាំងបដិមា ...។</a:t>
            </a: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រចនាបថភ្នំដា យកឈ្មោះប្រាសាទភ្នំដាជារចនាបថ</a:t>
            </a: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កំណាយបុរាណវិទ្យានៅអូកែវ កម្ពុជាក្រោម  បាភ្នំ  ខេត្ត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ព្រៃវែង  អង្គរបុរី  ខេត្តតាកែវ បង្ហាញថា សិល្បៈស្ថិតក្នុង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រចនាបថភ្នំដា។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បដិមា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មានទាំងព្រហ្មញ្ញសាសនា និងព្រះពុទ្ធសាសនា</a:t>
            </a: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បដិមាមានរាងកាច់ចង្កេះ  សម្លៀកបំពាក់ដូចឥណ្ឌា</a:t>
            </a:r>
          </a:p>
          <a:p>
            <a:pPr lvl="1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បដិមាក្នុងរចនាបថភ្នំដា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A(514-539)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 ព្រះគ្រឹស្ណៈទ្រ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គោវធ៌ន  ព្រះវិស្ណុដៃប្រាំបី   ព្រះពលរាម   ព្រះបរសុរាម  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ព្រះពុទ្ធរូប  ព្រះពោធិសត្វអវលោកិតិស្វរសំរិទ្ធ</a:t>
            </a:r>
          </a:p>
          <a:p>
            <a:pPr lvl="1" algn="just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បដិមាក្នុងរចនាបថភ្នំដា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B(540-600)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 ព្រះវិស្ណុប្រភព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ពីកំពង់ចាម  ព្រះហរិហរៈ ប្រភពពីអាស្រមមហាឫស្សី</a:t>
            </a:r>
            <a:endParaRPr lang="en-U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3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ឧបករណ៍ប្រើប្រាស់ដំបូងរបស់មនុស្សគឺដុំថ្មសម្រាប់គប់សត្វ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ឧបករណ៍ប្រើប្រាស់ក្នុងការបេះផ្លែឈើ  និងការបរបាញ់សត្វ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របស់មនុស្សមានការវិវត្តន៍ដូចជាដុំថ្មទៅជាពូថៅ ស្នរ ធ្នូ។ល។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ឧបករណ៍ដទៃទៀតក៏មានការវិវត្តន៍ស្រដៀងគ្នានេះដែរ។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វប្បធម៌ដែលមិនប្រើវត្ថុក៏មានការវិវត្តន៍ដែរដូចជា ការរស់នៅ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រួមគ្នាជាគ្រួសារ  ការប្រកបរបររកស៊ី។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ការប្រតិបត្តិទាក់ទងនឹងសាសសនា  ការទំនាក់ទំនងខាងផ្លូវ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ភេទ ចាំបាច់ត្រូវរៀបចំបទដ្ឋានទុកជាគោលសម្រាប់ប្រតិបត្តិ។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- មនុស្សបង្កើតវប្បធម៌មកដើម្បីគ្រប់គ្រងសង្គមបរិយាកាស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(ធម្មជាតិ និង សង្គម )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វប្បធម៌ដំបូងមនុស្សជាអ្នកបង្កើតឡើងបានវិវត្ត </a:t>
            </a: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និងបានកែ  </a:t>
            </a:r>
          </a:p>
          <a:p>
            <a:pPr marL="0" indent="0">
              <a:buNone/>
            </a:pP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  លំអជាបន្តបន្ទាប់ទៅតាមសេចក្តីត្រូវការរបស់មនុស្ស។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វប្បធម៌ដែលបានកើតឡើងពីមុន     វាជាមូលដ្ឋានក្នុងការវិវត្ត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9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9600" dirty="0">
                <a:latin typeface="Khmer OS" panose="02000500000000020004" pitchFamily="2" charset="0"/>
                <a:cs typeface="Khmer OS" panose="02000500000000020004" pitchFamily="2" charset="0"/>
              </a:rPr>
              <a:t>វប្បធម៌ក្នុងសម័យក្រោយៗ។</a:t>
            </a:r>
            <a:endParaRPr lang="en-US" sz="9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57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562"/>
            <a:ext cx="8458200" cy="56086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lvl="1"/>
            <a:endParaRPr lang="km-KH" sz="2400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>
              <a:buFontTx/>
              <a:buChar char="-"/>
            </a:pPr>
            <a:r>
              <a:rPr lang="km-KH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ប្រាសាទអស្រមឫស្សីសាងសង់លើភ្នំប្លង់រាងការ៉េ។  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Khmer OS"/>
                <a:cs typeface="Khmer OS" panose="02000500000000020004" pitchFamily="2" charset="0"/>
              </a:rPr>
              <a:t>    </a:t>
            </a:r>
            <a:r>
              <a:rPr lang="km-KH">
                <a:latin typeface="Khmer OS"/>
                <a:cs typeface="Khmer OS" panose="02000500000000020004" pitchFamily="2" charset="0"/>
              </a:rPr>
              <a:t>ថ្មសាងសង់ប្រាសាទជា ថ្មបាសាល់។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សរសរពេជ្រ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រាងមូលលម្អដោយក្បាច់រំយោលនិងក្បាច់ពងត្រី។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km-KH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ផ្តែរ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តូចមួយទ្រដោយសរសរពេជ្រលម្អដោយក្បាច់រំយោល</a:t>
            </a:r>
          </a:p>
          <a:p>
            <a:pPr marL="457200" lvl="1" indent="0">
              <a:buNone/>
            </a:pP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    និងក្បាច់ពងត្រី។</a:t>
            </a:r>
          </a:p>
          <a:p>
            <a:pPr lvl="1">
              <a:buFontTx/>
              <a:buChar char="-"/>
            </a:pPr>
            <a:r>
              <a:rPr lang="km-KH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ហោជាង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គ្មានក្បាច់ចម្លាក់អ្វីទេ មានរាងបួនជ្រុង។</a:t>
            </a: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lvl="1">
              <a:buFontTx/>
              <a:buChar char="-"/>
            </a:pPr>
            <a:endParaRPr lang="km-KH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km-KH" sz="3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រចនាបថសម្បូណ៌(៦១៥</a:t>
            </a:r>
            <a:r>
              <a:rPr lang="en-US" sz="3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3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៦៥០ គ.សពាក់កណ្តាលទី១នៃស.វទី៧</a:t>
            </a:r>
            <a:r>
              <a:rPr lang="km-KH" sz="3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) </a:t>
            </a:r>
            <a:endParaRPr lang="en-US" sz="3400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km-KH" sz="3400" dirty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រជ្ជកាលព្រះបាទឥសានវរ្ម័នទី១ </a:t>
            </a:r>
            <a:endParaRPr lang="en-US" sz="3400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km-KH" sz="3400" dirty="0">
                <a:latin typeface="Khmer OS" panose="02000500000000020004" pitchFamily="2" charset="0"/>
                <a:cs typeface="Khmer OS" panose="02000500000000020004" pitchFamily="2" charset="0"/>
              </a:rPr>
              <a:t>មានប្រាសាទៈ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សម្បូណ៌ព្រៃគុក៍ជាអតីតរាជធានីសម័យបុរាណឈ្មោះថា</a:t>
            </a:r>
          </a:p>
          <a:p>
            <a:pPr marL="457200" lvl="1" indent="0">
              <a:buNone/>
            </a:pP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en-US" sz="31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 ឥសាបុរៈ   ជាមជ្ឈមណ្ឌលខាងលទ្ធិសាសនាព្រាហ្មណ៍</a:t>
            </a:r>
          </a:p>
          <a:p>
            <a:pPr lvl="2"/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សម្បូណ៌ព្រៃគុក៍(កំពង់ធំ)</a:t>
            </a:r>
          </a:p>
          <a:p>
            <a:pPr lvl="2"/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ភ្នំហាន់ជ័យ (កំពង់ចាម)</a:t>
            </a:r>
          </a:p>
          <a:p>
            <a:pPr lvl="2"/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ភ្នំបាយ៉ង់ (តាកែវ)</a:t>
            </a:r>
          </a:p>
          <a:p>
            <a:pPr lvl="2"/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ភ្នំធំ (បាត់ដំបង)</a:t>
            </a:r>
          </a:p>
          <a:p>
            <a:pPr lvl="2"/>
            <a:r>
              <a:rPr lang="km-KH" sz="3100" dirty="0">
                <a:latin typeface="Khmer OS" panose="02000500000000020004" pitchFamily="2" charset="0"/>
                <a:cs typeface="Khmer OS" panose="02000500000000020004" pitchFamily="2" charset="0"/>
              </a:rPr>
              <a:t>ដំបងដែក (ខេត្ត?)</a:t>
            </a:r>
            <a:endParaRPr lang="en-US" sz="31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103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9762"/>
            <a:ext cx="8229600" cy="6446838"/>
          </a:xfrm>
        </p:spPr>
        <p:txBody>
          <a:bodyPr>
            <a:normAutofit/>
          </a:bodyPr>
          <a:lstStyle/>
          <a:p>
            <a:pPr algn="just"/>
            <a:endParaRPr lang="en-US" sz="2400" b="1" dirty="0">
              <a:solidFill>
                <a:srgbClr val="FF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algn="just">
              <a:buFontTx/>
              <a:buChar char="-"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ផ្នែកស្ថាបត្យកម្ម</a:t>
            </a:r>
            <a:r>
              <a:rPr lang="km-KH" sz="2400" b="1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ប្រាសាទកសាងឡើងជាសំណង់ទោលឬជា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ក្រុមមានកំពែងព័ទ្ធជុំវិញ ប្រាសាទខ្លះសង់លើដីរាបស្មើ  ខ្លះ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</a:p>
          <a:p>
            <a:pPr marL="0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នៅលើភ្នំ ។ តួប្រាសាទច្រើនកសាងពីឥដ្ឋ   ផ្តែរស៊ុមទ្វារ  សរ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 algn="just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សរពេជ្រ  បដិមា  ជណ្តើរកសាងពីថ្មភក់។</a:t>
            </a:r>
          </a:p>
          <a:p>
            <a:pPr algn="just">
              <a:buFontTx/>
              <a:buChar char="-"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ប្លង់ប្រាសាទ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ជាទូទៅរាងការ៉េ មួយចំនួនរាងចតុកោណកែង </a:t>
            </a:r>
          </a:p>
          <a:p>
            <a:pPr marL="0" indent="0" algn="just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និង អដ្ឋកោណ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(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៨ជ្រុង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ក្រុមប្រាសាទសម្បូណ៌ព្រៃគុកច្រើនបែរមុខទៅទិស</a:t>
            </a:r>
            <a:r>
              <a:rPr lang="ca-ES" sz="2000" dirty="0">
                <a:latin typeface="Khmer OS" panose="02000500000000020004" pitchFamily="2" charset="0"/>
                <a:cs typeface="Khmer OS" panose="02000500000000020004" pitchFamily="2" charset="0"/>
              </a:rPr>
              <a:t>ខាងកើត។</a:t>
            </a:r>
          </a:p>
          <a:p>
            <a:pPr>
              <a:buFontTx/>
              <a:buChar char="-"/>
            </a:pPr>
            <a:r>
              <a:rPr lang="ca-E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ផ្តែរ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ជាទូទៅនៅត្រង់ផ្នែកកណ្តាល   មានក្បាច់រាងកោងដូច</a:t>
            </a:r>
            <a:b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ដងធ្នូ   ជាបន្ទះសំប៉ែត    លម្អដោយក្បាច់ផ្កាច័ន្ទនិងក្បាច់ពង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ត្រី។លើដងធ្នូមនក្បាចរង្វង់ចំនួនបីលម្អដោយក្បាច់ផ្កាភ្ញី  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មានចម្លាក់លៀនរូបមនុស្ស ជួនកាលជារូបទេវៈ។   នៅចុង  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សងខាងដងធ្នូមានចម្លាក់សត្វមករហាពាំ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067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562"/>
            <a:ext cx="8229600" cy="56848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ca-ES" sz="26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457200" lvl="1" indent="0">
              <a:buNone/>
            </a:pP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ឬខ្ជាក់ដងធ្នូបែរទល់មុខគ្នា។ នៅក្រោមដងធ្នូមានលម្អដោយក្បាច់រំយោលនិងក្បាច់កម្រងផ្កា។</a:t>
            </a:r>
          </a:p>
          <a:p>
            <a:pPr marL="457200" lvl="1" indent="0">
              <a:buNone/>
            </a:pPr>
            <a:r>
              <a:rPr lang="ca-ES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សរសរពេជ្រ  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ជាទូទៅមានរាងមូលដូចបំបង់  តួសរសរពុំមានក្បាច់លម្អស្អេកស្កះទេ។ក្បាលសរសេរមានវណ្ឌរាងមូលដូចចិញ្ចៀនលម្អដោយក្បាច់ចម្លាក់។ពីក្រោមសរសរមានក្បច់រយៅលនិងកម្រផ្កា។</a:t>
            </a:r>
          </a:p>
          <a:p>
            <a:pPr marL="457200" lvl="1" indent="0">
              <a:buNone/>
            </a:pPr>
            <a:r>
              <a:rPr lang="ca-ES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ហោជាង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 មានរាងដូចដែកក្រចកសេះ ឬរាងដូចអក្សរអ៊ុយផ្កាប់   លើផ្ទៃហោជាងមានក្បាច់លម្អជារូបកូនប្រាសាទអណ្តែត។</a:t>
            </a:r>
          </a:p>
          <a:p>
            <a:pPr marL="457200" lvl="1" indent="0">
              <a:buNone/>
            </a:pPr>
            <a:r>
              <a:rPr lang="ca-ES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បដិមា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 បានចម្លងតាមរចនាបថភ្នំដា</a:t>
            </a:r>
            <a:endParaRPr lang="km-KH" sz="26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085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ca-ES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រចនាបថព្រៃក្មេង</a:t>
            </a:r>
            <a:r>
              <a:rPr lang="km-KH" sz="24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(គ.ស៦៣៥ដល់គ.ស៧០០ពាក់កណ្តាលទី២នៃស.វទី៧)</a:t>
            </a:r>
            <a:endParaRPr lang="en-US" sz="24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Khmer OS" pitchFamily="2" charset="0"/>
                <a:cs typeface="Khmer OS" pitchFamily="2" charset="0"/>
              </a:rPr>
              <a:t>-  </a:t>
            </a:r>
            <a:r>
              <a:rPr lang="km-KH" sz="2600" dirty="0">
                <a:latin typeface="Khmer OS" pitchFamily="2" charset="0"/>
                <a:cs typeface="Khmer OS" pitchFamily="2" charset="0"/>
              </a:rPr>
              <a:t>ក្នុងរជ្ជកាលព្រះបាទជ័យវរ្ម័នទី១រាជធានីនៅអង្គរបុរី</a:t>
            </a:r>
          </a:p>
          <a:p>
            <a:pPr lvl="2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ព្រៃក្មេង (សៀមរាប)</a:t>
            </a:r>
          </a:p>
          <a:p>
            <a:pPr lvl="2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ស្វាយព្រាម (សៀមរាប)</a:t>
            </a:r>
          </a:p>
          <a:p>
            <a:pPr lvl="2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ភ្នំបាសិទ្ធផ្នែកខាងកើត (កណ្តាល)</a:t>
            </a:r>
          </a:p>
          <a:p>
            <a:pPr lvl="2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ព្រៃប្រាសាទផ្នែកខាងត្បូង (សៀមរាប)</a:t>
            </a:r>
          </a:p>
          <a:p>
            <a:pPr lvl="2"/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អណ្តែត (កំពង់ធំ)</a:t>
            </a:r>
          </a:p>
          <a:p>
            <a:pPr>
              <a:buFontTx/>
              <a:buChar char="-"/>
            </a:pPr>
            <a:r>
              <a:rPr lang="km-KH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ផ្នែកស្ថាបត្យកម្ម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ប្រាសាទកសាងឡើងជាសំណង់ទោលមគុក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ដែរ  ខ្លះនៅលើភ្នំ ។ តួប្រាសាទច្រើនកសាងពីឥដ្ឋ ។</a:t>
            </a:r>
          </a:p>
          <a:p>
            <a:pPr>
              <a:buFontTx/>
              <a:buChar char="-"/>
            </a:pPr>
            <a:r>
              <a:rPr lang="ca-ES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ផ្តែរ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ក្បាច់លម្អមានការរីកចម្រើន  ក្បាច់ផ្កាភ្ញីកាន់តែសម្បូរ។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នៅចុងសងខាងដងធ្នូមានក្បាច់សន្លឹកឬក្បាច់ខ្យងហៀន។</a:t>
            </a:r>
          </a:p>
          <a:p>
            <a:pPr marL="0" indent="0">
              <a:buNone/>
            </a:pPr>
            <a:r>
              <a:rPr lang="ca-ES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   សរសរពេជ្រ  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ជាទូទៅមានរាងមូលដូចបំបង់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ដដែល។</a:t>
            </a:r>
          </a:p>
          <a:p>
            <a:pPr marL="0" lvl="1" indent="0">
              <a:buNone/>
            </a:pPr>
            <a:r>
              <a:rPr lang="ca-ES" sz="26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-   បដិមា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យកលំនាំ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តាមរចនាបថ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សម្បូណ៌មានទំហំតូចពុំសូវ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lvl="1" indent="0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កាច់ចង្កេះដូចសម័យមុនទេ។សំលៀកបំពាក់ទេវរូបប្រុសមាន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b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ពីរបែប  សារបាប់រុំជុំវិញចង្កេះ  សារបាប់មានផ្នត់វែងធ្លាក់ចុះ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lvl="1" indent="0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មកក្រោម។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ទេវរូបស្រីសារបាប់ឡើងហួសចង្កេះទម្លាក់សំពត់មក</a:t>
            </a:r>
            <a:endParaRPr lang="en-US" sz="22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004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342900" lvl="1" indent="-342900">
              <a:buFontTx/>
              <a:buChar char="-"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ក្រៅចំពីខាងមុខរាងដូចផ្លែត្រប់សណ្តាយហើយរឹតឈ្នួតឬខ្សែ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lvl="1" indent="0"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ក្រវ៉ាត់រាងសំប៉ែតលើចង្កេះសំពត់។</a:t>
            </a:r>
            <a:endParaRPr lang="ca-E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lvl="1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រចនាបថកំពង់ព្រះ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គ.ស៧០៧ដល់គ.ស៨០០នៃស.វទី៨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</a:p>
          <a:p>
            <a:pPr marL="0" lvl="1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សម័យចេនឡាបែកបាក់ជាពីរ។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ប្រាសាទរ</a:t>
            </a:r>
            <a:r>
              <a:rPr lang="ca-ES" sz="2600" dirty="0">
                <a:latin typeface="Khmer OS" panose="02000500000000020004" pitchFamily="2" charset="0"/>
                <a:cs typeface="Khmer OS" panose="02000500000000020004" pitchFamily="2" charset="0"/>
              </a:rPr>
              <a:t>ួ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មមានៈ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កំពង់ព្រះ (កំពង់ឆ្នាំង)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អកយំ (សៀមរាប)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ត្រពាំងផុង (សៀមរាប)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ភ្នំបាសិទ្ធទ្ថារខាងលិច (កណ្តាល)</a:t>
            </a:r>
          </a:p>
          <a:p>
            <a:pPr lvl="2" algn="just"/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ភូមិប្រាសាទ (កំពង់ធំ)</a:t>
            </a:r>
          </a:p>
          <a:p>
            <a:pPr>
              <a:buFontTx/>
              <a:buChar char="-"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 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ប្រាសាទកសាងឡើងជាសំណង់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ទោលកសាងពីឥដ្ឋ 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បែរមុខទៅទិសខាងកើត លើដីរាបស្មើ  លើកលែងតែប្រាសាទ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អកយំ ដែលសង់លើខឿនច្រើនជាន់។ប្រាសាទគំរូរចនាបថនេះគឺ   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ប្រាសាទកំពង់ព្រះ។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7906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ca-ES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រ  រចនាបថនេះបានបំបែកទៅជាមែកធាង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ក្បាច់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សន្លឹក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ភ្ញី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ូ  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ទេស ឬកម្រងស្លឹកឈើ។ចុងសងខាងដងធ្នូរាងកោងពត់ ង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ឡើងទៅលើ។ ក្បាច់កម្រងផ្កាបំបែកទៅជាក្បាច់សន្លឹកខ្យង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ហៀនដូចទម្ពក់។</a:t>
            </a:r>
          </a:p>
          <a:p>
            <a:pPr>
              <a:buFontTx/>
              <a:buChar char="-"/>
            </a:pPr>
            <a:r>
              <a:rPr lang="ca-E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សរសរពេជ្រ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មានរាងមូល តុបតែងដោយក្បាច់លម្អងផ្កានិង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ក្បាច់សន្លឹកឈើលាត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ចុងរចនាបថនេះសរសរពេជ្រមាន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រាងមូល៨ជ្រុង។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ca-ES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បដិមា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ខ្លះស្អាត  ខ្លះមិនសូវស្អាត  បដិមាមានការវិវត្តដោយ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សិល្បករបានលុបបំបាត់ចោលទម្រ និងចន្ទល់បដិមាមួយ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ចំនួន។  សម្លៀកបំពាក់ទេវរូបប្រុស   និងស្រីមានលក្ខណៈ   </a:t>
            </a:r>
          </a:p>
          <a:p>
            <a:pPr marL="0" indent="0"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    ប្រហាក់ប្រហែលរចនាបថព្រៃក្មេង។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6949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868362"/>
          </a:xfrm>
        </p:spPr>
        <p:txBody>
          <a:bodyPr>
            <a:normAutofit/>
          </a:bodyPr>
          <a:lstStyle/>
          <a:p>
            <a:pPr algn="l"/>
            <a:r>
              <a:rPr lang="ca-ES" sz="23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សិល្បៈស្ថាបត្យកម្មខ្មែរសម័យអង្គរ</a:t>
            </a:r>
            <a:r>
              <a:rPr lang="km-KH" sz="2300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(ស.វទី៩ដល់ស.វទី១៣)</a:t>
            </a:r>
            <a:endParaRPr lang="en-US" sz="2300" dirty="0">
              <a:solidFill>
                <a:srgbClr val="FF0000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400" dirty="0">
                <a:solidFill>
                  <a:srgbClr val="C00000"/>
                </a:solidFill>
                <a:latin typeface="Khmer OS" pitchFamily="2" charset="0"/>
                <a:cs typeface="Khmer OS" pitchFamily="2" charset="0"/>
              </a:rPr>
              <a:t>-   ស្ថាបត្យកម្មខ្មែរសម័យអង្គរ</a:t>
            </a:r>
            <a:r>
              <a:rPr lang="km-KH" sz="2400" dirty="0">
                <a:solidFill>
                  <a:srgbClr val="C00000"/>
                </a:solidFill>
                <a:latin typeface="Khmer OS" pitchFamily="2" charset="0"/>
                <a:cs typeface="Khmer OS" pitchFamily="2" charset="0"/>
              </a:rPr>
              <a:t>មាន៩រចនាបថ</a:t>
            </a:r>
          </a:p>
          <a:p>
            <a:pPr marL="0" indent="0">
              <a:buNone/>
            </a:pPr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រចនាបថគូលែន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(គ.ស៨០២ដល់គ.ស៨៥០ពាក់កណ្តាលទី១នៃស.វទី៩)</a:t>
            </a: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	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ក្នុងរជ្ជកាលព្រះបាទជ័យវរ្ម័នទី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២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រាជធានីនៅ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ភ្នំគូលែន</a:t>
            </a:r>
            <a:endParaRPr lang="km-KH" sz="2400" dirty="0">
              <a:latin typeface="Khmer OS" pitchFamily="2" charset="0"/>
              <a:cs typeface="Khmer OS" pitchFamily="2" charset="0"/>
            </a:endParaRPr>
          </a:p>
          <a:p>
            <a:pPr marL="457200" lvl="1" indent="0" algn="just">
              <a:buNone/>
            </a:pP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ប្រាសាទរួមមានៈ</a:t>
            </a:r>
          </a:p>
          <a:p>
            <a:pPr lvl="2" algn="just"/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បន្ទាយព្រៃនគរ (កំពង់ចាម)</a:t>
            </a:r>
          </a:p>
          <a:p>
            <a:pPr lvl="2" algn="just"/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អកយំ (សៀមរាប)</a:t>
            </a:r>
          </a:p>
          <a:p>
            <a:pPr lvl="2" algn="just"/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ព្រៃប្រាសាទ (សៀមរាប)</a:t>
            </a:r>
          </a:p>
          <a:p>
            <a:pPr lvl="2" algn="just"/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ប្រាសាទតោ (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C1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) (កំពង់ធំ)</a:t>
            </a:r>
          </a:p>
          <a:p>
            <a:pPr lvl="2" algn="just"/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ភ្នំគូលែន ដំរីក្រាប អូរផ្អុង ខ្ទីងស្លាប់ រូបអារក្ស ប្រាសាទអ្នកតា ប្រាសាទអូរថ្មដាប់ ប្រាសាទគគីរ ប្រាសាទអារាមរោង ចិន និងប្រាសាទក្រហម។</a:t>
            </a:r>
          </a:p>
          <a:p>
            <a:endParaRPr lang="en-US" sz="2400" b="1" dirty="0"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449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km-KH" sz="24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ស្ថាបត្យកម្ម 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ដូចនៅក្នុងសម័យមុនៗដែរ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err="1">
                <a:latin typeface="Khmer OS" panose="02000500000000020004" pitchFamily="2" charset="0"/>
                <a:cs typeface="Khmer OS" panose="02000500000000020004" pitchFamily="2" charset="0"/>
              </a:rPr>
              <a:t>ប្រសាទកសាងឡើងអំពីឥដ្ឋដដែល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។ គេឃើញមានបច្ចេកទេសថ្មីមួយគឺកសាងប្រាសាទនៅលើភ្នំតម្រូវតាមលទ្ធិទេវរាជ រៀបចំឡើងដោយព្រះបាទជ័យវរ្ម័នទី២។</a:t>
            </a:r>
          </a:p>
          <a:p>
            <a:pPr>
              <a:buFontTx/>
              <a:buChar char="-"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អកយំបានកសាងលើខឿនឥដ្ឋដីដុត៣ថ្នាក់មានប្រាង្គចំនួន៥កសាងពីឥដ្ឋដីដុតដូចគ្នាជាប្រាសាទភ្នំដាក់តម្កល់សិវលិង្គ។</a:t>
            </a:r>
          </a:p>
          <a:p>
            <a:pPr>
              <a:buFontTx/>
              <a:buChar char="-"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ប្រាសាទអារាមរោងចិនកសាងលើភ្នំគូលែនមានខឿនច្រើនជាន់ ប្រហែលនៅទីនេះប្រះបាទជ័យវរ្ម័នទី២រៀបចំពិធីទេវរាជ។ 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ប្រាសាទដំរីក្រាបមានប្រាង្គចំនួន៣នៅលើខឿនតេមួយកសាង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 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លើភ្នំគូលែនដែរ។</a:t>
            </a:r>
          </a:p>
          <a:p>
            <a:pPr>
              <a:buFontTx/>
              <a:buChar char="-"/>
            </a:pPr>
            <a:r>
              <a:rPr lang="ca-ES" sz="24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ផ្តែរ    </a:t>
            </a: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ខុសពីរចនាបថកំពង់ព្រះ  ចម្លងខ្លះពីរចនាបថសម្បូរ។នៅចុងដងធ្នូសងខាងមានរូបសត្វមករពាំកម្រងផ្កាបែរមុខចេញក្រៅ ពេលខ្លះបែរមុខចូលក្នុង។លើដងធ្នូមានលម្អក្បាច់ស្លឹកឈើ មានរូបមនុស្សផុសចេញពីស្លឹកឈើនិងរំយោលផ្កាជួនកាលមានក្បាច់ខ្យងហៀនលាយឡំជាមួយគ្នា។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2264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algn="l"/>
            <a:endParaRPr lang="en-US" sz="2400" dirty="0"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248400"/>
          </a:xfrm>
        </p:spPr>
        <p:txBody>
          <a:bodyPr>
            <a:normAutofit lnSpcReduction="10000"/>
          </a:bodyPr>
          <a:lstStyle/>
          <a:p>
            <a:r>
              <a:rPr lang="ca-ES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សសរពេជ្រ 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មានរាង៤ជ្រុង  ៨ជ្រុង។នៅចំកណ្តាលសសរមានកងធំមួយមានវ័ណ្ឌមួយភាគបួន  មួយភាគប្រាំ  នៅតាមចន្លោះតម្រៀមគ្នាជាកង់ៗពីលើដល់ក្រោមការតុបតែងលម្អ។នៅជ្រុងនីមួយៗនៃសសរ៨ជ្រុងមានលម្អក្បាច់ស្លឹកឈើមួយសន្លឹកអមសងខាងកង។</a:t>
            </a:r>
          </a:p>
          <a:p>
            <a:r>
              <a:rPr lang="ca-ES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ហោជាង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 មានដងក្តាររាងដូចជើងឆ្មារ ឬក្បាច់កញ្ចុំជើងឆ្មារកើតពីខ្លួននាគពត់ពែនគន្លិកគន្លាក់ចុះឡើង។ផ្នែកកណ្តាល</a:t>
            </a:r>
          </a:p>
          <a:p>
            <a:pPr marL="0" indent="0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   ហោជាង ជួនឆ្លាក់រូបទេវរូប ជួនរូបទេពប្រណម្យនៅសងខាង</a:t>
            </a:r>
          </a:p>
          <a:p>
            <a:r>
              <a:rPr lang="ca-ES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បដិមា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 គេពុំឃើញមានទេវរូបស្រីទេ  មានច្រើនតែទេវរូបភេទប្រុស ។ការតុបតែងលម្អវិលទៅរករចនាបថស.វទី៨។ ក្នុងសម័យនេះមានការតុបតែងលម្អម្កុដ កំពូលម្កុដរាងដូចសាជីមានតុបតែងក្បូរក្បាច់អលង្ការខាងលើ។ដងខ្លួនបដិមាមានរាងបន្ទន់ចង្កេះ ខ្លះត្រង់ធម្មតា មានទម្រង់មុខញញឹមស្ងប់ ចិញ្ចើមដាច់ពីចេញគ្នា មានពុកមាត់  ស្លៀកសំពត់សារបាប់ខ្លីរឹមត្រឹមភ្លៅ ជាយសំពត់ធ្លាក់សំយ៉ាកលើភ្លៅខាងឆ្វេង និងមានរំភាយពីរជាន់រាងដូចកន្ទុយត្រីធ្លាក់សំយុងនៅពីមុខ ជួនគ្មានរំភាយទេ។ ចង្កេះសំពត់រឹតដោយខ្សែក្រវាត់បន្ទះធំ។</a:t>
            </a:r>
          </a:p>
          <a:p>
            <a:pPr marL="0" indent="0">
              <a:buNone/>
            </a:pP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989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km-KH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រចនាបថកំពង់ព្រះ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គោ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គ.ស៨៥០ដល់គ.ស៨៨៩ចុងក្រោយ</a:t>
            </a:r>
            <a:b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ca-E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ស.វទី៨</a:t>
            </a:r>
            <a:r>
              <a:rPr lang="en-US" sz="2400" b="1" dirty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ក្នុងព្រះបាទឥន្រ្ទវរ្ម័នទី១(គ.ស៨៧៧ដល់គ.ស៨៨៩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)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រជ្ជកាល</a:t>
            </a:r>
          </a:p>
          <a:p>
            <a:pPr marL="457200" lvl="1" indent="0" algn="just">
              <a:buNone/>
            </a:pPr>
            <a:r>
              <a:rPr lang="ca-ES" sz="2400" dirty="0">
                <a:latin typeface="Khmer OS" pitchFamily="2" charset="0"/>
                <a:cs typeface="Khmer OS" pitchFamily="2" charset="0"/>
              </a:rPr>
              <a:t>និងព្រះបាទយសោវរ្ម័នទី១(គ.ស៨៨៩ដល់គ.ស៩០០)រាជធានីហរិហរាល័យគឺន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ៅ</a:t>
            </a:r>
            <a:r>
              <a:rPr lang="ca-ES" sz="2400" dirty="0">
                <a:latin typeface="Khmer OS" pitchFamily="2" charset="0"/>
                <a:cs typeface="Khmer OS" pitchFamily="2" charset="0"/>
              </a:rPr>
              <a:t>រលួសខេត្តសៀមរាប។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ប្រាសាទរួមមានៈ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ព្រះគោ (សៀមរាប)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បាគង (សៀមរាប) </a:t>
            </a:r>
          </a:p>
          <a:p>
            <a:pPr lvl="2" algn="just"/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លលៃ (សៀមរាប)</a:t>
            </a:r>
            <a:endParaRPr lang="en-US" sz="22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ស្ថាបត្យកម្ម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ប្រាសាទកសាងពីឥដ្ឋ និងបាយអ ។ កសាង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ប្រាសាទលើខឿនតែមួយមានច្រើនថ្នាក់សម្រាប់តម្កល់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បដិមាទេវរូប  ឧទ្ទិសចំពោះបុព្វការីជនមានមាតាបិតាជាដើម</a:t>
            </a:r>
          </a:p>
          <a:p>
            <a:pPr>
              <a:buFontTx/>
              <a:buChar char="-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ប្រាសាទព្រះគោកសាងក្នុងគ.ស៨៧៩ ពីឥដ្ឋមានប្រាង្គ៦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សង់តម្រៀមគ្នាជាពីរជួរលើខឿនតែមួយបែរមុខទៅទិសខាង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កើត។ប្រាង្គ៣នៅជួរខាងមុខតម្កល់បដិមាឧទ្ទិសដល់ទេវៈនិង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បុព្វការីជនភេទប្រុសតួប៉មកណ្តាលឧទ្ទិសដល់ព្រះបាទជ័យវរ្ម័ន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" pitchFamily="2" charset="0"/>
                <a:cs typeface="Khmer OS" pitchFamily="2" charset="0"/>
              </a:rPr>
              <a:t>    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ទី២។</a:t>
            </a:r>
            <a:endParaRPr lang="en-US" sz="2400" dirty="0">
              <a:latin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0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B3DC318F62FA42AC858C983AFFCDEB" ma:contentTypeVersion="8" ma:contentTypeDescription="Create a new document." ma:contentTypeScope="" ma:versionID="cf7f2447e6e841c39b8829828139a8c2">
  <xsd:schema xmlns:xsd="http://www.w3.org/2001/XMLSchema" xmlns:xs="http://www.w3.org/2001/XMLSchema" xmlns:p="http://schemas.microsoft.com/office/2006/metadata/properties" xmlns:ns2="c5ce3606-2641-4dc9-b6b9-87bec5a98daf" targetNamespace="http://schemas.microsoft.com/office/2006/metadata/properties" ma:root="true" ma:fieldsID="6437ee9b86cf6a33a4a0136571a9ec2b" ns2:_="">
    <xsd:import namespace="c5ce3606-2641-4dc9-b6b9-87bec5a98d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e3606-2641-4dc9-b6b9-87bec5a98d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2A641-A5E6-4514-9835-D3BE655BBB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C2A8DD-A42D-4F54-AAF5-0F53D3FA65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e3606-2641-4dc9-b6b9-87bec5a98d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B88CAA-41AF-4465-ADE8-C458F351C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6006</TotalTime>
  <Words>20770</Words>
  <Application>Microsoft Office PowerPoint</Application>
  <PresentationFormat>On-screen Show (4:3)</PresentationFormat>
  <Paragraphs>1792</Paragraphs>
  <Slides>178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178</vt:i4>
      </vt:variant>
    </vt:vector>
  </HeadingPairs>
  <TitlesOfParts>
    <vt:vector size="179" baseType="lpstr">
      <vt:lpstr>Office Theme</vt:lpstr>
      <vt:lpstr>អរិយធម៌ខ្មែរ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អំពីសាសនា</vt:lpstr>
      <vt:lpstr>PowerPoint Presentation</vt:lpstr>
      <vt:lpstr>PowerPoint Presentation</vt:lpstr>
      <vt:lpstr>លទ្ធិសាសនាព្រាហ្មណ៍នៅក្នុងសង្គមខ្មែរ</vt:lpstr>
      <vt:lpstr>PowerPoint Presentation</vt:lpstr>
      <vt:lpstr>PowerPoint Presentation</vt:lpstr>
      <vt:lpstr>PowerPoint Presentation</vt:lpstr>
      <vt:lpstr>ដំណាក់កាលវិវឌ្ឍន៍នៃព្រហ្មញ្ញសាសនា</vt:lpstr>
      <vt:lpstr>គម្ពីរវេទមាន ៤ គឺ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អំពីអវតារព្រះវិស្ណុទាំង១០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សម័យហិណ្ឌូនិយម</vt:lpstr>
      <vt:lpstr>PowerPoint Presentation</vt:lpstr>
      <vt:lpstr> ឥទ្ធិពលសាសនាព្រាហ្មណ៍ក្នុងសង្គមខ្មែរ</vt:lpstr>
      <vt:lpstr>PowerPoint Presentation</vt:lpstr>
      <vt:lpstr>២.ផ្នែកសិល្បៈ</vt:lpstr>
      <vt:lpstr>៤.ផ្នែកទំនៀមទម្លាប់ប្រពៃណី </vt:lpstr>
      <vt:lpstr>PowerPoint Presentation</vt:lpstr>
      <vt:lpstr>លទ្ធិព្រះពុទ្ធសាសនា</vt:lpstr>
      <vt:lpstr>PowerPoint Presentation</vt:lpstr>
      <vt:lpstr>PowerPoint Presentation</vt:lpstr>
      <vt:lpstr>PowerPoint Presentation</vt:lpstr>
      <vt:lpstr>សង្កេតៈ  ពេលចេញទៅក្រសាលព្រៃទាំង៤លើកទ្រង់ទត                   ឃើញទេពនិម្មិត៤យ៉ាង</vt:lpstr>
      <vt:lpstr>គម្ពីរព្រះត្រៃបិដក</vt:lpstr>
      <vt:lpstr>វិន័យបិដក</vt:lpstr>
      <vt:lpstr>សុត្តន្តបិដក</vt:lpstr>
      <vt:lpstr>អភិធម្មបិដក</vt:lpstr>
      <vt:lpstr>អរិយសច្ចៈ</vt:lpstr>
      <vt:lpstr>សមុទយអរិយសច្ចៈ</vt:lpstr>
      <vt:lpstr>មគ្គអរិយសច្ចៈ </vt:lpstr>
      <vt:lpstr>PowerPoint Presentation</vt:lpstr>
      <vt:lpstr>PowerPoint Presentation</vt:lpstr>
      <vt:lpstr>ការបែងចែកព្រះពុទ្ធសាសនា</vt:lpstr>
      <vt:lpstr>និកាយហីនយានឬថេរវាទ</vt:lpstr>
      <vt:lpstr>PowerPoint Presentation</vt:lpstr>
      <vt:lpstr>និកាយហីនយាន</vt:lpstr>
      <vt:lpstr>PowerPoint Presentation</vt:lpstr>
      <vt:lpstr>ធម្មយុត្តិកនិកាយ</vt:lpstr>
      <vt:lpstr>វិវឌ្ឍន៍និងឥទ្ធិពលព្រះពុទ្ធសាសនានៅប្រទេសកម្ពុជា</vt:lpstr>
      <vt:lpstr>សម័យចេនឡា(ពាក់កណ្តាលស.វទី៦ដល់ចុងស.វទី៨)</vt:lpstr>
      <vt:lpstr>PowerPoint Presentation</vt:lpstr>
      <vt:lpstr>PowerPoint Presentation</vt:lpstr>
      <vt:lpstr>សម័យក្រោយអង្គររហូតដល់សព្វថ្ងៃ</vt:lpstr>
      <vt:lpstr>សម័យលង្វែក​ និងសម័យឧត្តុង្គ</vt:lpstr>
      <vt:lpstr>PowerPoint Presentation</vt:lpstr>
      <vt:lpstr>សម័យសាធារណរដ្ឋខ្មែរ</vt:lpstr>
      <vt:lpstr>សិល្បៈស្ថាបត្យកម្មខ្មែរបុរាណសម័យមុនអង្គរ និងអង្គរ</vt:lpstr>
      <vt:lpstr>វិវឌ្ឍន៍នៃសិល្បៈស្ថាបត្យកម្មខ្មែរ</vt:lpstr>
      <vt:lpstr>PowerPoint Presentation</vt:lpstr>
      <vt:lpstr>PowerPoint Presentation</vt:lpstr>
      <vt:lpstr>PowerPoint Presentation</vt:lpstr>
      <vt:lpstr>PowerPoint Presentation</vt:lpstr>
      <vt:lpstr>រចនាបថព្រៃក្មេង(គ.ស៦៣៥ដល់គ.ស៧០០ពាក់កណ្តាលទី២នៃស.វទី៧)</vt:lpstr>
      <vt:lpstr>PowerPoint Presentation</vt:lpstr>
      <vt:lpstr>PowerPoint Presentation</vt:lpstr>
      <vt:lpstr>សិល្បៈស្ថាបត្យកម្មខ្មែរសម័យអង្គរ(ស.វទី៩ដល់ស.វទី១៣)</vt:lpstr>
      <vt:lpstr>PowerPoint Presentation</vt:lpstr>
      <vt:lpstr>PowerPoint Presentation</vt:lpstr>
      <vt:lpstr>រចនាបថកំពង់ព្រះគោ(គ.ស៨៥០ដល់គ.ស៨៨៩ចុងក្រោយ ស.វទី៨)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រចនាសម្ព័ន្ធនិងសំណង់ប្រាសាទ</vt:lpstr>
      <vt:lpstr>PowerPoint Presentation</vt:lpstr>
      <vt:lpstr>PowerPoint Presentation</vt:lpstr>
      <vt:lpstr>រចនាសម្ព័ន្ធប្រាសាទ</vt:lpstr>
      <vt:lpstr>PowerPoint Presentation</vt:lpstr>
      <vt:lpstr>PowerPoint Presentation</vt:lpstr>
      <vt:lpstr>អំពីចម្លាក់ខ្មែរ</vt:lpstr>
      <vt:lpstr>PowerPoint Presentation</vt:lpstr>
      <vt:lpstr>PowerPoint Presentation</vt:lpstr>
      <vt:lpstr>PowerPoint Presentation</vt:lpstr>
      <vt:lpstr>PowerPoint Presentation</vt:lpstr>
      <vt:lpstr>អំពីអាពាហ៍ពិពាហ៍ក្នុងសង្គមខ្មែរ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ឥទ្ធិពលនានាលើអាពាហ៍ពិពាហ៍ខ្មែរ</vt:lpstr>
      <vt:lpstr>PowerPoint Presentation</vt:lpstr>
      <vt:lpstr>ពិធីបុណ្យជាតិនិងបុណ្យសាសនានៅកម្ពុជា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សិល្បៈតន្ត្រីនៅកម្ពុជា</vt:lpstr>
      <vt:lpstr>PowerPoint Presentation</vt:lpstr>
      <vt:lpstr>សិល្បៈតន្ត្រីនៅកម្ពុជា</vt:lpstr>
      <vt:lpstr>PowerPoint Presentation</vt:lpstr>
      <vt:lpstr>សិល្បៈតន្ត្រីនៅកម្ពុជា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សិល្បៈរបាំខ្មែរ</vt:lpstr>
      <vt:lpstr>PowerPoint Presentation</vt:lpstr>
      <vt:lpstr>PowerPoint Presentation</vt:lpstr>
      <vt:lpstr>PowerPoint Presentation</vt:lpstr>
      <vt:lpstr>សិល្បៈរបាំខ្មែរ</vt:lpstr>
      <vt:lpstr>PowerPoint Presentation</vt:lpstr>
      <vt:lpstr>PowerPoint Presentation</vt:lpstr>
      <vt:lpstr>PowerPoint Presentation</vt:lpstr>
    </vt:vector>
  </TitlesOfParts>
  <Company>RUPP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លំនាំដើមនៃការសិក្សាខេមរវិទ្យា</dc:title>
  <dc:creator>PENH SOEUN</dc:creator>
  <cp:lastModifiedBy>Nong Vanna</cp:lastModifiedBy>
  <cp:revision>2028</cp:revision>
  <cp:lastPrinted>2020-06-23T03:17:39Z</cp:lastPrinted>
  <dcterms:created xsi:type="dcterms:W3CDTF">2013-07-30T02:33:24Z</dcterms:created>
  <dcterms:modified xsi:type="dcterms:W3CDTF">2020-08-28T07:49:47Z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0x010100C9B3DC318F62FA42AC858C983AFFCDEB</vt:lpwstr>
  </property>
</Properties>
</file>