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7" r:id="rId4"/>
    <p:sldId id="279" r:id="rId5"/>
    <p:sldId id="281" r:id="rId6"/>
    <p:sldId id="282" r:id="rId7"/>
    <p:sldId id="283" r:id="rId8"/>
    <p:sldId id="284" r:id="rId9"/>
    <p:sldId id="280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6" r:id="rId20"/>
    <p:sldId id="29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CB80D3CE-7421-459C-8F33-EB47D5E7C273}">
          <p14:sldIdLst>
            <p14:sldId id="256"/>
            <p14:sldId id="257"/>
            <p14:sldId id="277"/>
            <p14:sldId id="279"/>
            <p14:sldId id="281"/>
            <p14:sldId id="282"/>
            <p14:sldId id="283"/>
            <p14:sldId id="284"/>
            <p14:sldId id="280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3979" autoAdjust="0"/>
  </p:normalViewPr>
  <p:slideViewPr>
    <p:cSldViewPr snapToGrid="0">
      <p:cViewPr varScale="1">
        <p:scale>
          <a:sx n="43" d="100"/>
          <a:sy n="43" d="100"/>
        </p:scale>
        <p:origin x="14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47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1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SOHO = 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small office/home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SOHO = 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small office/home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9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SOHO = 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small office/home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SOHO = 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small office/home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1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SSHD stand</a:t>
            </a:r>
            <a:r>
              <a:rPr lang="en-US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for solid-state hybrid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4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4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6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27461" y="9131300"/>
            <a:ext cx="4550047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>
              <a:defRPr sz="2200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Fundamentals @2019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4885"/>
            <a:ext cx="6305062" cy="64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defTabSz="508254">
              <a:defRPr sz="1914">
                <a:solidFill>
                  <a:srgbClr val="FFFFFF"/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 of Computer Science, RUPP</a:t>
            </a:r>
            <a:endParaRPr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675917" y="130805"/>
            <a:ext cx="2328883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Page-</a:t>
            </a:r>
            <a:fld id="{D4E7A6A0-2F1B-4E5C-B689-6A9BA206FA10}" type="slidenum">
              <a:rPr kumimoji="0" lang="en-US" sz="190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‹#›</a:t>
            </a:fld>
            <a:r>
              <a:rPr kumimoji="0" lang="en-US" sz="19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ea typeface="Helvetica Light"/>
                <a:cs typeface="Courier New" panose="02070309020205020404" pitchFamily="49" charset="0"/>
                <a:sym typeface="Helvetica Light"/>
              </a:rPr>
              <a:t>-</a:t>
            </a:r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0800" y="9103485"/>
            <a:ext cx="13106401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2280717" y="9167283"/>
            <a:ext cx="453332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-50800" y="-12700"/>
            <a:ext cx="13106400" cy="6482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7293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1pPr>
      <a:lvl2pPr marL="0" marR="0" indent="228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2pPr>
      <a:lvl3pPr marL="0" marR="0" indent="457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3pPr>
      <a:lvl4pPr marL="0" marR="0" indent="685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4pPr>
      <a:lvl5pPr marL="0" marR="0" indent="9144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5pPr>
      <a:lvl6pPr marL="0" marR="0" indent="11430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6pPr>
      <a:lvl7pPr marL="0" marR="0" indent="13716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7pPr>
      <a:lvl8pPr marL="0" marR="0" indent="16002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8pPr>
      <a:lvl9pPr marL="0" marR="0" indent="18288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Chalkboard"/>
          <a:ea typeface="Chalkboard"/>
          <a:cs typeface="Chalkboard"/>
          <a:sym typeface="Chalkboard"/>
        </a:defRPr>
      </a:lvl9pPr>
    </p:titleStyle>
    <p:bodyStyle>
      <a:lvl1pPr marL="296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1pPr>
      <a:lvl2pPr marL="740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2pPr>
      <a:lvl3pPr marL="1185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3pPr>
      <a:lvl4pPr marL="1629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4pPr>
      <a:lvl5pPr marL="2074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5pPr>
      <a:lvl6pPr marL="2518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6pPr>
      <a:lvl7pPr marL="2963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7pPr>
      <a:lvl8pPr marL="34078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8pPr>
      <a:lvl9pPr marL="3852333" marR="0" indent="-29633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halkboard SE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0" y="3423138"/>
            <a:ext cx="13004800" cy="20780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21310">
              <a:spcBef>
                <a:spcPts val="0"/>
              </a:spcBef>
              <a:defRPr sz="671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WINDOWS INSTALLATION</a:t>
            </a:r>
            <a:endParaRPr sz="6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713613" y="5758449"/>
            <a:ext cx="11577573" cy="207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5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pple Chancery"/>
                <a:ea typeface="Apple Chancery"/>
                <a:cs typeface="Apple Chancery"/>
                <a:sym typeface="Apple Chancery"/>
              </a:defRPr>
            </a:lvl1pPr>
          </a:lstStyle>
          <a:p>
            <a:r>
              <a:rPr lang="en-US" sz="6000" b="1" dirty="0">
                <a:solidFill>
                  <a:srgbClr val="000000"/>
                </a:solidFill>
                <a:latin typeface="Bookman Old Style" panose="02050604050505020204" pitchFamily="18" charset="0"/>
                <a:ea typeface="Helvetica Light"/>
                <a:cs typeface="Helvetica Light"/>
              </a:rPr>
              <a:t>Chapter 5</a:t>
            </a:r>
            <a:endParaRPr sz="6000" b="1" dirty="0">
              <a:solidFill>
                <a:srgbClr val="000000"/>
              </a:solidFill>
              <a:latin typeface="Bookman Old Style" panose="02050604050505020204" pitchFamily="18" charset="0"/>
              <a:ea typeface="Helvetica Light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ED4DA-2B75-4AE1-8215-D155D8DADB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2400" y="713596"/>
            <a:ext cx="6517459" cy="48661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0" y="974420"/>
            <a:ext cx="6502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Hard Drive Partitioning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Logical divisions inside a disk.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Proper partitioning is crucial for a correct boot process.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MBR and GPT are the two most popular partition scheme standards.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42359-5CCD-4E61-B088-CA6D099AC771}"/>
              </a:ext>
            </a:extLst>
          </p:cNvPr>
          <p:cNvSpPr/>
          <p:nvPr/>
        </p:nvSpPr>
        <p:spPr>
          <a:xfrm>
            <a:off x="178319" y="5899711"/>
            <a:ext cx="120136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File Systems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File systems define how data is written within a partition.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Different OSs, support different file systems.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FAT32, NTFS, </a:t>
            </a:r>
            <a:r>
              <a:rPr lang="en-US" sz="3200" dirty="0" err="1">
                <a:latin typeface="+mn-lt"/>
              </a:rPr>
              <a:t>exFAT</a:t>
            </a:r>
            <a:r>
              <a:rPr lang="en-US" sz="3200" dirty="0">
                <a:latin typeface="+mn-lt"/>
              </a:rPr>
              <a:t>, CCFS and NFS are common file systems supported by Windows-based OSs.</a:t>
            </a:r>
          </a:p>
        </p:txBody>
      </p:sp>
    </p:spTree>
    <p:extLst>
      <p:ext uri="{BB962C8B-B14F-4D97-AF65-F5344CB8AC3E}">
        <p14:creationId xmlns:p14="http://schemas.microsoft.com/office/powerpoint/2010/main" val="9161624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111965" y="787810"/>
            <a:ext cx="72965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OS Installation with Default Settings</a:t>
            </a:r>
          </a:p>
          <a:p>
            <a:pPr algn="l"/>
            <a:r>
              <a:rPr lang="en-US" sz="3200" dirty="0">
                <a:latin typeface="+mn-lt"/>
              </a:rPr>
              <a:t>•	The installer program applies the most common settings.</a:t>
            </a:r>
          </a:p>
          <a:p>
            <a:pPr algn="l"/>
            <a:r>
              <a:rPr lang="en-US" sz="3200" dirty="0">
                <a:latin typeface="+mn-lt"/>
              </a:rPr>
              <a:t>•	Preferred by inexperienced users.</a:t>
            </a:r>
          </a:p>
          <a:p>
            <a:pPr algn="l"/>
            <a:r>
              <a:rPr lang="en-US" sz="3200" dirty="0">
                <a:latin typeface="+mn-lt"/>
              </a:rPr>
              <a:t>•	Allows for very little customization.</a:t>
            </a:r>
          </a:p>
          <a:p>
            <a:pPr algn="l"/>
            <a:r>
              <a:rPr lang="en-US" sz="3200" dirty="0">
                <a:latin typeface="+mn-lt"/>
              </a:rPr>
              <a:t>•	Windows allows for granular customization after the default setting installation is complete.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42359-5CCD-4E61-B088-CA6D099AC771}"/>
              </a:ext>
            </a:extLst>
          </p:cNvPr>
          <p:cNvSpPr/>
          <p:nvPr/>
        </p:nvSpPr>
        <p:spPr>
          <a:xfrm>
            <a:off x="178319" y="6608838"/>
            <a:ext cx="128264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Account Creation</a:t>
            </a:r>
          </a:p>
          <a:p>
            <a:pPr algn="l"/>
            <a:r>
              <a:rPr lang="en-US" sz="3200" dirty="0">
                <a:latin typeface="+mn-lt"/>
              </a:rPr>
              <a:t>•	User accounts allow multiple users to share a computer.</a:t>
            </a:r>
          </a:p>
          <a:p>
            <a:pPr algn="l"/>
            <a:r>
              <a:rPr lang="en-US" sz="3200" dirty="0">
                <a:latin typeface="+mn-lt"/>
              </a:rPr>
              <a:t>•	Common Windows account types are Administrator, Standard, and Guest.</a:t>
            </a:r>
          </a:p>
        </p:txBody>
      </p:sp>
      <p:pic>
        <p:nvPicPr>
          <p:cNvPr id="3074" name="Picture 2" descr="Image result for windows 10 installation&quot;">
            <a:extLst>
              <a:ext uri="{FF2B5EF4-FFF2-40B4-BE49-F238E27FC236}">
                <a16:creationId xmlns:a16="http://schemas.microsoft.com/office/drawing/2014/main" id="{6A8F0DC9-931C-45C2-A76A-7447BBF6C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r="1606"/>
          <a:stretch/>
        </p:blipFill>
        <p:spPr bwMode="auto">
          <a:xfrm>
            <a:off x="7014547" y="731827"/>
            <a:ext cx="599025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548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294311" y="1383536"/>
            <a:ext cx="1192452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Disk Cloning</a:t>
            </a:r>
          </a:p>
          <a:p>
            <a:pPr algn="l"/>
            <a:r>
              <a:rPr lang="en-US" sz="3200" dirty="0">
                <a:latin typeface="+mn-lt"/>
              </a:rPr>
              <a:t>•	Good solution to speed up bulk </a:t>
            </a:r>
          </a:p>
          <a:p>
            <a:pPr algn="l"/>
            <a:r>
              <a:rPr lang="en-US" sz="3200" dirty="0">
                <a:latin typeface="+mn-lt"/>
              </a:rPr>
              <a:t>	installations</a:t>
            </a:r>
          </a:p>
          <a:p>
            <a:pPr algn="l"/>
            <a:r>
              <a:rPr lang="en-US" sz="3200" dirty="0">
                <a:latin typeface="+mn-lt"/>
              </a:rPr>
              <a:t>•	Uses a single OS installation as base </a:t>
            </a:r>
          </a:p>
          <a:p>
            <a:pPr algn="l"/>
            <a:r>
              <a:rPr lang="en-US" sz="3200" dirty="0">
                <a:latin typeface="+mn-lt"/>
              </a:rPr>
              <a:t>	system to create multiple clone systems.</a:t>
            </a:r>
          </a:p>
          <a:p>
            <a:pPr algn="l"/>
            <a:endParaRPr lang="en-US" sz="3200" b="1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Other Installation Methods</a:t>
            </a:r>
          </a:p>
          <a:p>
            <a:pPr algn="l"/>
            <a:r>
              <a:rPr lang="en-US" sz="3200" dirty="0">
                <a:latin typeface="+mn-lt"/>
              </a:rPr>
              <a:t>•	Windows has several different types of Custom Installations including network installation and image-based installation.</a:t>
            </a:r>
          </a:p>
          <a:p>
            <a:pPr algn="l"/>
            <a:r>
              <a:rPr lang="en-US" sz="3200" dirty="0">
                <a:latin typeface="+mn-lt"/>
              </a:rPr>
              <a:t>•	Other types of Custom Installations include </a:t>
            </a:r>
            <a:r>
              <a:rPr lang="en-US" sz="3200" b="1" dirty="0">
                <a:latin typeface="+mn-lt"/>
              </a:rPr>
              <a:t>Windows Advanced Startup Options</a:t>
            </a:r>
            <a:r>
              <a:rPr lang="en-US" sz="3200" dirty="0">
                <a:latin typeface="+mn-lt"/>
              </a:rPr>
              <a:t>, Refresh your PC (Windows 8.x only), </a:t>
            </a:r>
            <a:r>
              <a:rPr lang="en-US" sz="3200" b="1" dirty="0">
                <a:latin typeface="+mn-lt"/>
              </a:rPr>
              <a:t>System Restore</a:t>
            </a:r>
            <a:r>
              <a:rPr lang="en-US" sz="3200" dirty="0">
                <a:latin typeface="+mn-lt"/>
              </a:rPr>
              <a:t>, </a:t>
            </a:r>
            <a:r>
              <a:rPr lang="en-US" sz="3200" b="1" dirty="0">
                <a:latin typeface="+mn-lt"/>
              </a:rPr>
              <a:t>Upgrade</a:t>
            </a:r>
            <a:r>
              <a:rPr lang="en-US" sz="3200" dirty="0">
                <a:latin typeface="+mn-lt"/>
              </a:rPr>
              <a:t>, </a:t>
            </a:r>
            <a:r>
              <a:rPr lang="en-US" sz="3200" b="1" dirty="0">
                <a:latin typeface="+mn-lt"/>
              </a:rPr>
              <a:t>Repair installation, Remote network installation, Recovery partition, and Refresh/restore.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AFD63-791F-488B-A01A-FAA6D0AC2ED4}"/>
              </a:ext>
            </a:extLst>
          </p:cNvPr>
          <p:cNvSpPr/>
          <p:nvPr/>
        </p:nvSpPr>
        <p:spPr>
          <a:xfrm>
            <a:off x="186609" y="694730"/>
            <a:ext cx="10954139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5.2.2 Custom Installation Options</a:t>
            </a:r>
          </a:p>
        </p:txBody>
      </p:sp>
      <p:pic>
        <p:nvPicPr>
          <p:cNvPr id="4098" name="Picture 2" descr="Image result for disk clone&quot;">
            <a:extLst>
              <a:ext uri="{FF2B5EF4-FFF2-40B4-BE49-F238E27FC236}">
                <a16:creationId xmlns:a16="http://schemas.microsoft.com/office/drawing/2014/main" id="{88B6CD5A-E42B-4761-8917-813D42A3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74" y="694730"/>
            <a:ext cx="3802626" cy="3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28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182342" y="891093"/>
            <a:ext cx="12822457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Network Installation</a:t>
            </a:r>
          </a:p>
          <a:p>
            <a:pPr algn="l"/>
            <a:r>
              <a:rPr lang="en-US" sz="3200" dirty="0">
                <a:latin typeface="+mn-lt"/>
              </a:rPr>
              <a:t>•	Relies on a network connection to deploy the installation files.</a:t>
            </a:r>
          </a:p>
          <a:p>
            <a:pPr algn="l"/>
            <a:r>
              <a:rPr lang="en-US" sz="3200" dirty="0">
                <a:latin typeface="+mn-lt"/>
              </a:rPr>
              <a:t>•	Network Installation methods include Remote Network Installation and Unattended Installation.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Restore, Refresh, and Recover</a:t>
            </a:r>
          </a:p>
          <a:p>
            <a:pPr algn="l"/>
            <a:r>
              <a:rPr lang="en-US" sz="3200" dirty="0">
                <a:latin typeface="+mn-lt"/>
              </a:rPr>
              <a:t>•	Some tools are also used to perform Custom Installations</a:t>
            </a:r>
          </a:p>
          <a:p>
            <a:pPr algn="l"/>
            <a:r>
              <a:rPr lang="en-US" sz="3200" dirty="0">
                <a:latin typeface="+mn-lt"/>
              </a:rPr>
              <a:t>•	These tools include Windows System Restore, Windows Refresh your PC, and Windows Recovery Partition.</a:t>
            </a:r>
          </a:p>
          <a:p>
            <a:pPr algn="l"/>
            <a:endParaRPr lang="en-US" sz="2400" b="1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System Recovery Options</a:t>
            </a:r>
          </a:p>
          <a:p>
            <a:pPr algn="l"/>
            <a:r>
              <a:rPr lang="en-US" sz="3200" dirty="0">
                <a:latin typeface="+mn-lt"/>
              </a:rPr>
              <a:t>•	Used to recover after a system failure.</a:t>
            </a:r>
          </a:p>
          <a:p>
            <a:pPr algn="l"/>
            <a:r>
              <a:rPr lang="en-US" sz="3200" dirty="0">
                <a:latin typeface="+mn-lt"/>
              </a:rPr>
              <a:t>•	Popular recovery tools are:</a:t>
            </a:r>
          </a:p>
          <a:p>
            <a:pPr algn="l"/>
            <a:r>
              <a:rPr lang="en-US" sz="3200" dirty="0">
                <a:latin typeface="+mn-lt"/>
              </a:rPr>
              <a:t>•	Windows Advanced Startup Options (Win 8.x)</a:t>
            </a:r>
          </a:p>
          <a:p>
            <a:pPr algn="l"/>
            <a:r>
              <a:rPr lang="en-US" sz="3200" dirty="0">
                <a:latin typeface="+mn-lt"/>
              </a:rPr>
              <a:t>•	System Recovery Options (Windows 10, 7 &amp; Vista)</a:t>
            </a:r>
          </a:p>
          <a:p>
            <a:pPr algn="l"/>
            <a:r>
              <a:rPr lang="en-US" sz="3200" dirty="0">
                <a:latin typeface="+mn-lt"/>
              </a:rPr>
              <a:t>•	Factory Recovery Partition</a:t>
            </a:r>
          </a:p>
        </p:txBody>
      </p:sp>
    </p:spTree>
    <p:extLst>
      <p:ext uri="{BB962C8B-B14F-4D97-AF65-F5344CB8AC3E}">
        <p14:creationId xmlns:p14="http://schemas.microsoft.com/office/powerpoint/2010/main" val="19269107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228082" y="1629757"/>
            <a:ext cx="1282245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Windows Boot Process</a:t>
            </a:r>
          </a:p>
          <a:p>
            <a:pPr algn="l"/>
            <a:r>
              <a:rPr lang="en-US" sz="3200" dirty="0">
                <a:latin typeface="+mn-lt"/>
              </a:rPr>
              <a:t>•	Common boot steps are: POST execution, locating and loading CMOS configurations, locating and loading bootloaders, locating and loading the OS.</a:t>
            </a:r>
          </a:p>
          <a:p>
            <a:pPr algn="l"/>
            <a:r>
              <a:rPr lang="en-US" sz="3200" dirty="0">
                <a:latin typeface="+mn-lt"/>
              </a:rPr>
              <a:t>•	Windows Boot Loader and Windows Boot Manager are programs used to manage Windows startup.</a:t>
            </a:r>
          </a:p>
          <a:p>
            <a:pPr algn="l"/>
            <a:endParaRPr lang="en-US" sz="3200" b="1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Startup Modes</a:t>
            </a:r>
          </a:p>
          <a:p>
            <a:pPr algn="l"/>
            <a:r>
              <a:rPr lang="en-US" sz="3200" dirty="0">
                <a:latin typeface="+mn-lt"/>
              </a:rPr>
              <a:t>•	Windows Startup Modes allow for troubleshooting when Windows fails to start.</a:t>
            </a:r>
          </a:p>
          <a:p>
            <a:pPr algn="l"/>
            <a:r>
              <a:rPr lang="en-US" sz="3200" dirty="0">
                <a:latin typeface="+mn-lt"/>
              </a:rPr>
              <a:t>•	Windows Startup Modes include: Safe Mode, Safe Mode with Networking, Safe Mode with Command Prompt and Last Known Good Configuration.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AD13E-BCB4-40AB-AC73-72F134B5D35A}"/>
              </a:ext>
            </a:extLst>
          </p:cNvPr>
          <p:cNvSpPr/>
          <p:nvPr/>
        </p:nvSpPr>
        <p:spPr>
          <a:xfrm>
            <a:off x="228082" y="721112"/>
            <a:ext cx="11341878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5.2.3 Boot Sequence and Registry Files</a:t>
            </a:r>
          </a:p>
        </p:txBody>
      </p:sp>
    </p:spTree>
    <p:extLst>
      <p:ext uri="{BB962C8B-B14F-4D97-AF65-F5344CB8AC3E}">
        <p14:creationId xmlns:p14="http://schemas.microsoft.com/office/powerpoint/2010/main" val="31495873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958A18-4992-48CB-810F-A380284AAE9E}"/>
              </a:ext>
            </a:extLst>
          </p:cNvPr>
          <p:cNvSpPr/>
          <p:nvPr/>
        </p:nvSpPr>
        <p:spPr>
          <a:xfrm>
            <a:off x="182343" y="827324"/>
            <a:ext cx="128224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Windows Registry</a:t>
            </a:r>
          </a:p>
          <a:p>
            <a:pPr algn="l"/>
            <a:r>
              <a:rPr lang="en-US" sz="3200" dirty="0">
                <a:latin typeface="+mn-lt"/>
              </a:rPr>
              <a:t>•	All Windows settings are stored as key-values pairs in the Windows Registry</a:t>
            </a:r>
          </a:p>
          <a:p>
            <a:pPr algn="l"/>
            <a:r>
              <a:rPr lang="en-US" sz="3200" dirty="0">
                <a:latin typeface="+mn-lt"/>
              </a:rPr>
              <a:t>•	Extreme caution must be taken when working with the Registry.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AD13E-BCB4-40AB-AC73-72F134B5D35A}"/>
              </a:ext>
            </a:extLst>
          </p:cNvPr>
          <p:cNvSpPr/>
          <p:nvPr/>
        </p:nvSpPr>
        <p:spPr>
          <a:xfrm>
            <a:off x="340050" y="3707431"/>
            <a:ext cx="11341878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5.2.4 Multiboot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886298-87FE-4C72-9B87-AA2C80C892C9}"/>
              </a:ext>
            </a:extLst>
          </p:cNvPr>
          <p:cNvSpPr/>
          <p:nvPr/>
        </p:nvSpPr>
        <p:spPr>
          <a:xfrm>
            <a:off x="287149" y="4617577"/>
            <a:ext cx="12822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1" dirty="0">
                <a:latin typeface="+mn-lt"/>
              </a:rPr>
              <a:t>Multiboot allow users to switch to different OS on one computer.</a:t>
            </a:r>
          </a:p>
          <a:p>
            <a:pPr algn="l"/>
            <a:endParaRPr lang="en-US" sz="3200" b="1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Multiboot Procedures</a:t>
            </a:r>
          </a:p>
          <a:p>
            <a:pPr algn="l"/>
            <a:r>
              <a:rPr lang="en-US" sz="3200" dirty="0">
                <a:latin typeface="+mn-lt"/>
              </a:rPr>
              <a:t>•	It is possible to install multiple </a:t>
            </a:r>
          </a:p>
          <a:p>
            <a:pPr algn="l"/>
            <a:r>
              <a:rPr lang="en-US" sz="3200" dirty="0">
                <a:latin typeface="+mn-lt"/>
              </a:rPr>
              <a:t>OSs in one computer.</a:t>
            </a:r>
          </a:p>
          <a:p>
            <a:pPr algn="l"/>
            <a:r>
              <a:rPr lang="en-US" sz="3200" dirty="0">
                <a:latin typeface="+mn-lt"/>
              </a:rPr>
              <a:t>•	BOOTMGR manages multiple </a:t>
            </a:r>
          </a:p>
          <a:p>
            <a:pPr algn="l"/>
            <a:r>
              <a:rPr lang="en-US" sz="3200" dirty="0">
                <a:latin typeface="+mn-lt"/>
              </a:rPr>
              <a:t>versions of Windows installed on </a:t>
            </a:r>
          </a:p>
          <a:p>
            <a:pPr algn="l"/>
            <a:r>
              <a:rPr lang="en-US" sz="3200" dirty="0">
                <a:latin typeface="+mn-lt"/>
              </a:rPr>
              <a:t>a single computer.</a:t>
            </a:r>
          </a:p>
          <a:p>
            <a:pPr algn="l"/>
            <a:endParaRPr lang="en-US" sz="3200" dirty="0">
              <a:latin typeface="+mn-lt"/>
            </a:endParaRPr>
          </a:p>
        </p:txBody>
      </p:sp>
      <p:pic>
        <p:nvPicPr>
          <p:cNvPr id="5122" name="Picture 2" descr="Image result for • BOOTMGR manages&quot;">
            <a:extLst>
              <a:ext uri="{FF2B5EF4-FFF2-40B4-BE49-F238E27FC236}">
                <a16:creationId xmlns:a16="http://schemas.microsoft.com/office/drawing/2014/main" id="{F5F41A07-E030-4A11-9FAD-6E3A7A8FC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t="-648" r="7966" b="648"/>
          <a:stretch/>
        </p:blipFill>
        <p:spPr bwMode="auto">
          <a:xfrm>
            <a:off x="7483152" y="5288718"/>
            <a:ext cx="5447003" cy="428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183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886298-87FE-4C72-9B87-AA2C80C892C9}"/>
              </a:ext>
            </a:extLst>
          </p:cNvPr>
          <p:cNvSpPr/>
          <p:nvPr/>
        </p:nvSpPr>
        <p:spPr>
          <a:xfrm>
            <a:off x="275651" y="876964"/>
            <a:ext cx="127291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Disk Management Utility</a:t>
            </a:r>
          </a:p>
          <a:p>
            <a:pPr algn="l"/>
            <a:r>
              <a:rPr lang="en-US" sz="3200" dirty="0">
                <a:latin typeface="+mn-lt"/>
              </a:rPr>
              <a:t>•	Many tasks can be accomplished through Disk Management Utility, including: view drive status, extend partitions, split partitions, assign drive letters, add drives and add arrays.</a:t>
            </a:r>
          </a:p>
          <a:p>
            <a:pPr algn="l"/>
            <a:endParaRPr lang="en-US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C8FE2-F240-46AC-A0EA-7422EA33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88" y="3449332"/>
            <a:ext cx="10183223" cy="56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071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886298-87FE-4C72-9B87-AA2C80C892C9}"/>
              </a:ext>
            </a:extLst>
          </p:cNvPr>
          <p:cNvSpPr/>
          <p:nvPr/>
        </p:nvSpPr>
        <p:spPr>
          <a:xfrm>
            <a:off x="275651" y="876964"/>
            <a:ext cx="127291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Partitions</a:t>
            </a:r>
          </a:p>
          <a:p>
            <a:pPr algn="l"/>
            <a:r>
              <a:rPr lang="en-US" sz="3200" dirty="0">
                <a:latin typeface="+mn-lt"/>
              </a:rPr>
              <a:t>•	Logical divisions created inside a drive to host file systems.</a:t>
            </a:r>
          </a:p>
          <a:p>
            <a:pPr algn="l"/>
            <a:r>
              <a:rPr lang="en-US" sz="3200" dirty="0">
                <a:latin typeface="+mn-lt"/>
              </a:rPr>
              <a:t>•	Partitions can be extended or shrunk using the Disk Management Utility</a:t>
            </a: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3200" b="1" dirty="0">
                <a:latin typeface="+mn-lt"/>
              </a:rPr>
              <a:t>Drive Mapping or Drive Letter Assignment</a:t>
            </a:r>
          </a:p>
          <a:p>
            <a:pPr algn="l"/>
            <a:r>
              <a:rPr lang="en-US" sz="3200" dirty="0">
                <a:latin typeface="+mn-lt"/>
              </a:rPr>
              <a:t>•	In Windows, assigning letters to name physical or logical drives is called drive mapping or drive letter assignment.</a:t>
            </a:r>
          </a:p>
          <a:p>
            <a:pPr algn="l"/>
            <a:r>
              <a:rPr lang="en-US" sz="3200" dirty="0">
                <a:latin typeface="+mn-lt"/>
              </a:rPr>
              <a:t>•	Disk Management Utility can also be used to manage drive letter assignment.</a:t>
            </a:r>
          </a:p>
          <a:p>
            <a:pPr algn="l"/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71681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886298-87FE-4C72-9B87-AA2C80C892C9}"/>
              </a:ext>
            </a:extLst>
          </p:cNvPr>
          <p:cNvSpPr/>
          <p:nvPr/>
        </p:nvSpPr>
        <p:spPr>
          <a:xfrm>
            <a:off x="275651" y="5895771"/>
            <a:ext cx="127291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Directory Structures (Folder Structure)</a:t>
            </a:r>
          </a:p>
          <a:p>
            <a:pPr algn="l"/>
            <a:r>
              <a:rPr lang="en-US" sz="3200" dirty="0">
                <a:latin typeface="+mn-lt"/>
              </a:rPr>
              <a:t>•	Designed to store files and folders.</a:t>
            </a:r>
          </a:p>
          <a:p>
            <a:pPr algn="l"/>
            <a:r>
              <a:rPr lang="en-US" sz="3200" dirty="0">
                <a:latin typeface="+mn-lt"/>
              </a:rPr>
              <a:t>•	A disk must be initialized and formatted if Windows cannot recognize its file systems.</a:t>
            </a:r>
          </a:p>
          <a:p>
            <a:pPr algn="l"/>
            <a:r>
              <a:rPr lang="en-US" sz="3200" dirty="0">
                <a:latin typeface="+mn-lt"/>
              </a:rPr>
              <a:t>•	Formatting a disk or partition creates a file system.</a:t>
            </a:r>
          </a:p>
          <a:p>
            <a:pPr algn="l"/>
            <a:r>
              <a:rPr lang="en-US" sz="3200" dirty="0">
                <a:latin typeface="+mn-lt"/>
              </a:rPr>
              <a:t>•	Formatted disks or partitions must be mounted before use.</a:t>
            </a:r>
          </a:p>
          <a:p>
            <a:pPr algn="l"/>
            <a:endParaRPr lang="en-US" sz="32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7B231-D412-423B-8D4E-A6437D07E678}"/>
              </a:ext>
            </a:extLst>
          </p:cNvPr>
          <p:cNvSpPr/>
          <p:nvPr/>
        </p:nvSpPr>
        <p:spPr>
          <a:xfrm>
            <a:off x="186609" y="694730"/>
            <a:ext cx="10954139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5.2.5 Disk Directories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A5FF6F-4FCF-466F-870C-FEA370B88A3B}"/>
              </a:ext>
            </a:extLst>
          </p:cNvPr>
          <p:cNvSpPr/>
          <p:nvPr/>
        </p:nvSpPr>
        <p:spPr>
          <a:xfrm>
            <a:off x="275651" y="1390105"/>
            <a:ext cx="94281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1" dirty="0">
                <a:latin typeface="+mn-lt"/>
              </a:rPr>
              <a:t>a </a:t>
            </a:r>
            <a:r>
              <a:rPr lang="en-US" sz="3200" b="1" i="1" dirty="0">
                <a:latin typeface="+mn-lt"/>
              </a:rPr>
              <a:t>directory</a:t>
            </a:r>
            <a:r>
              <a:rPr lang="en-US" sz="3200" i="1" dirty="0">
                <a:latin typeface="+mn-lt"/>
              </a:rPr>
              <a:t> is a file system cataloging structure which contains references to other computer files, and possibly other directories. </a:t>
            </a:r>
          </a:p>
          <a:p>
            <a:pPr algn="l"/>
            <a:endParaRPr lang="en-US" sz="3200" i="1" dirty="0">
              <a:latin typeface="+mn-lt"/>
            </a:endParaRPr>
          </a:p>
          <a:p>
            <a:pPr algn="l"/>
            <a:r>
              <a:rPr lang="en-US" sz="3200" i="1" dirty="0">
                <a:latin typeface="+mn-lt"/>
              </a:rPr>
              <a:t>On many computers, </a:t>
            </a:r>
            <a:r>
              <a:rPr lang="en-US" sz="3200" b="1" i="1" dirty="0">
                <a:latin typeface="+mn-lt"/>
              </a:rPr>
              <a:t>directories</a:t>
            </a:r>
            <a:r>
              <a:rPr lang="en-US" sz="3200" i="1" dirty="0">
                <a:latin typeface="+mn-lt"/>
              </a:rPr>
              <a:t> are known as </a:t>
            </a:r>
            <a:r>
              <a:rPr lang="en-US" sz="3200" b="1" i="1" dirty="0">
                <a:latin typeface="+mn-lt"/>
              </a:rPr>
              <a:t>folders</a:t>
            </a:r>
            <a:r>
              <a:rPr lang="en-US" sz="3200" i="1" dirty="0">
                <a:latin typeface="+mn-lt"/>
              </a:rPr>
              <a:t>, or </a:t>
            </a:r>
            <a:r>
              <a:rPr lang="en-US" sz="3200" b="1" i="1" dirty="0">
                <a:latin typeface="+mn-lt"/>
              </a:rPr>
              <a:t>drawers</a:t>
            </a:r>
            <a:r>
              <a:rPr lang="en-US" sz="3200" i="1" dirty="0">
                <a:latin typeface="+mn-lt"/>
              </a:rPr>
              <a:t>, analogous to a workbench or the traditional office filing cabinet.</a:t>
            </a:r>
          </a:p>
        </p:txBody>
      </p:sp>
      <p:pic>
        <p:nvPicPr>
          <p:cNvPr id="8194" name="Picture 2" descr="Image result for Directory&quot;">
            <a:extLst>
              <a:ext uri="{FF2B5EF4-FFF2-40B4-BE49-F238E27FC236}">
                <a16:creationId xmlns:a16="http://schemas.microsoft.com/office/drawing/2014/main" id="{C0D44281-DB0E-4F58-BC7C-1ABD66A5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2" y="694730"/>
            <a:ext cx="3165168" cy="51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047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DEC88-CA1F-4DA2-B2F6-DF04267E9B25}"/>
              </a:ext>
            </a:extLst>
          </p:cNvPr>
          <p:cNvSpPr/>
          <p:nvPr/>
        </p:nvSpPr>
        <p:spPr>
          <a:xfrm>
            <a:off x="275652" y="819918"/>
            <a:ext cx="6364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User and System File Locations</a:t>
            </a:r>
          </a:p>
          <a:p>
            <a:pPr algn="l"/>
            <a:r>
              <a:rPr lang="en-US" sz="3200" dirty="0">
                <a:latin typeface="+mn-lt"/>
              </a:rPr>
              <a:t>•	System files are files critical to the OS operation.</a:t>
            </a:r>
          </a:p>
          <a:p>
            <a:pPr algn="l"/>
            <a:r>
              <a:rPr lang="en-US" sz="3200" dirty="0">
                <a:latin typeface="+mn-lt"/>
              </a:rPr>
              <a:t>•	User files are files belonging to a user and of little significance to the 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82D2-76AB-45E3-A694-6044F90C61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0225" y="819918"/>
            <a:ext cx="6353175" cy="4743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D0BF74-41B8-4D09-A0C2-0A353C0C8F5C}"/>
              </a:ext>
            </a:extLst>
          </p:cNvPr>
          <p:cNvSpPr/>
          <p:nvPr/>
        </p:nvSpPr>
        <p:spPr>
          <a:xfrm>
            <a:off x="402253" y="5693997"/>
            <a:ext cx="122002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Attributes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File extensions identify file types in Windows and must adhere to Windows Naming Convention.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File attributes define how files can be handled.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Common file attributes are READ, ARCHIVE, SYSTEM and HIDDEN.</a:t>
            </a:r>
          </a:p>
        </p:txBody>
      </p:sp>
    </p:spTree>
    <p:extLst>
      <p:ext uri="{BB962C8B-B14F-4D97-AF65-F5344CB8AC3E}">
        <p14:creationId xmlns:p14="http://schemas.microsoft.com/office/powerpoint/2010/main" val="37763332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ttle boy with personal computer Premium Vector">
            <a:extLst>
              <a:ext uri="{FF2B5EF4-FFF2-40B4-BE49-F238E27FC236}">
                <a16:creationId xmlns:a16="http://schemas.microsoft.com/office/drawing/2014/main" id="{C594A4EC-553D-4092-BA76-3BE918D6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746" y="3586397"/>
            <a:ext cx="5335037" cy="55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Shape 49"/>
          <p:cNvSpPr/>
          <p:nvPr/>
        </p:nvSpPr>
        <p:spPr>
          <a:xfrm>
            <a:off x="376766" y="863037"/>
            <a:ext cx="12276667" cy="1185334"/>
          </a:xfrm>
          <a:prstGeom prst="roundRect">
            <a:avLst>
              <a:gd name="adj" fmla="val 16071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25400" dist="121144" dir="5400000" rotWithShape="0">
              <a:schemeClr val="accent1">
                <a:hueOff val="47394"/>
                <a:satOff val="-25753"/>
                <a:lumOff val="-7544"/>
                <a:alpha val="65231"/>
              </a:scheme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defRPr sz="4300" b="1">
                <a:solidFill>
                  <a:srgbClr val="FFFFFF"/>
                </a:solidFill>
                <a:latin typeface="+mn-lt"/>
                <a:ea typeface="+mn-ea"/>
                <a:cs typeface="+mn-cs"/>
                <a:sym typeface="Courier"/>
              </a:defRPr>
            </a:lvl1pPr>
          </a:lstStyle>
          <a:p>
            <a:pPr algn="ctr"/>
            <a:r>
              <a:rPr lang="en-US" dirty="0"/>
              <a:t>Objective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9122" y="2546483"/>
            <a:ext cx="87685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latin typeface="+mn-lt"/>
              </a:rPr>
              <a:t>5.1 Modern Operating System</a:t>
            </a:r>
          </a:p>
          <a:p>
            <a:pPr algn="l"/>
            <a:r>
              <a:rPr lang="en-US" i="1" dirty="0">
                <a:latin typeface="+mn-lt"/>
              </a:rPr>
              <a:t>Explain operating system requirements.</a:t>
            </a:r>
          </a:p>
          <a:p>
            <a:pPr algn="l"/>
            <a:endParaRPr lang="en-US" i="1" dirty="0">
              <a:latin typeface="+mn-lt"/>
            </a:endParaRPr>
          </a:p>
          <a:p>
            <a:pPr algn="l"/>
            <a:r>
              <a:rPr lang="en-US" i="1" dirty="0">
                <a:latin typeface="+mn-lt"/>
              </a:rPr>
              <a:t>5.2 Operating System Installation</a:t>
            </a:r>
          </a:p>
          <a:p>
            <a:pPr algn="l"/>
            <a:r>
              <a:rPr lang="en-US" i="1" dirty="0">
                <a:latin typeface="+mn-lt"/>
              </a:rPr>
              <a:t>Install a Microsoft Windows operating system.</a:t>
            </a:r>
          </a:p>
        </p:txBody>
      </p:sp>
      <p:sp>
        <p:nvSpPr>
          <p:cNvPr id="4" name="AutoShape 8" descr="Image result for network">
            <a:extLst>
              <a:ext uri="{FF2B5EF4-FFF2-40B4-BE49-F238E27FC236}">
                <a16:creationId xmlns:a16="http://schemas.microsoft.com/office/drawing/2014/main" id="{0C0FEB44-F619-47A9-B05B-B816E3F54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DEC88-CA1F-4DA2-B2F6-DF04267E9B25}"/>
              </a:ext>
            </a:extLst>
          </p:cNvPr>
          <p:cNvSpPr/>
          <p:nvPr/>
        </p:nvSpPr>
        <p:spPr>
          <a:xfrm>
            <a:off x="275651" y="819918"/>
            <a:ext cx="6378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Application, File, and Folder Properties</a:t>
            </a: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3200" dirty="0">
                <a:latin typeface="+mn-lt"/>
              </a:rPr>
              <a:t>•	Right-click on a file, application or folder to see its properties.</a:t>
            </a:r>
          </a:p>
          <a:p>
            <a:pPr algn="l"/>
            <a:r>
              <a:rPr lang="en-US" sz="3200" dirty="0">
                <a:latin typeface="+mn-lt"/>
              </a:rPr>
              <a:t>•	Application and File Properties are different than Folder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E21E-CF79-47B9-B63B-1C6DC54B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64" y="635648"/>
            <a:ext cx="6351036" cy="82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42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8292B5-6E46-498E-B0DB-BD9FBDD240E7}"/>
              </a:ext>
            </a:extLst>
          </p:cNvPr>
          <p:cNvSpPr/>
          <p:nvPr/>
        </p:nvSpPr>
        <p:spPr>
          <a:xfrm>
            <a:off x="157645" y="1584180"/>
            <a:ext cx="88676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i="1" dirty="0">
                <a:solidFill>
                  <a:schemeClr val="tx1"/>
                </a:solidFill>
                <a:latin typeface="+mn-lt"/>
              </a:rPr>
              <a:t>An </a:t>
            </a:r>
            <a:r>
              <a:rPr lang="en-US" sz="3200" b="1" i="1" dirty="0">
                <a:solidFill>
                  <a:schemeClr val="tx1"/>
                </a:solidFill>
                <a:latin typeface="+mn-lt"/>
              </a:rPr>
              <a:t>operating system </a:t>
            </a:r>
            <a:r>
              <a:rPr lang="en-US" sz="3200" i="1" dirty="0">
                <a:solidFill>
                  <a:schemeClr val="tx1"/>
                </a:solidFill>
                <a:latin typeface="+mn-lt"/>
              </a:rPr>
              <a:t>is system software that manages computer hardware, software resources, and provides common services for computer programs</a:t>
            </a:r>
            <a:endParaRPr 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9074F-D74D-4BC2-8A03-51C96C69BEDD}"/>
              </a:ext>
            </a:extLst>
          </p:cNvPr>
          <p:cNvSpPr/>
          <p:nvPr/>
        </p:nvSpPr>
        <p:spPr>
          <a:xfrm>
            <a:off x="315290" y="722879"/>
            <a:ext cx="11916509" cy="8053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l" defTabSz="321310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  <a:sym typeface="Chalkboard"/>
              </a:rPr>
              <a:t>5.1 Modern Operating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3245D-7D7F-4A93-B8B6-0A69C14714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25254" y="1187242"/>
            <a:ext cx="3979546" cy="6523846"/>
          </a:xfrm>
          <a:prstGeom prst="rect">
            <a:avLst/>
          </a:prstGeom>
        </p:spPr>
      </p:pic>
      <p:pic>
        <p:nvPicPr>
          <p:cNvPr id="1026" name="Picture 2" descr="Image result for computer Operating System&quot;">
            <a:extLst>
              <a:ext uri="{FF2B5EF4-FFF2-40B4-BE49-F238E27FC236}">
                <a16:creationId xmlns:a16="http://schemas.microsoft.com/office/drawing/2014/main" id="{8CC33970-6A4B-4744-B452-78951029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1" b="15994"/>
          <a:stretch/>
        </p:blipFill>
        <p:spPr bwMode="auto">
          <a:xfrm>
            <a:off x="286261" y="4180115"/>
            <a:ext cx="8492218" cy="238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095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87F73-EB07-41EF-BD31-BAE263C8CFA8}"/>
              </a:ext>
            </a:extLst>
          </p:cNvPr>
          <p:cNvSpPr/>
          <p:nvPr/>
        </p:nvSpPr>
        <p:spPr>
          <a:xfrm>
            <a:off x="0" y="756338"/>
            <a:ext cx="12428376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ea typeface="Times New Roman" panose="02020603050405020304" pitchFamily="18" charset="0"/>
                <a:cs typeface="MoolBoran" panose="020B0100010101010101" pitchFamily="34" charset="0"/>
              </a:rPr>
              <a:t>5.1.1 Operating System Terms and Characteristics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2DCD1-C9A0-4747-9250-C9C6AC799287}"/>
              </a:ext>
            </a:extLst>
          </p:cNvPr>
          <p:cNvSpPr/>
          <p:nvPr/>
        </p:nvSpPr>
        <p:spPr>
          <a:xfrm>
            <a:off x="541173" y="1586534"/>
            <a:ext cx="11756573" cy="511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Terms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Common terms describing operating systems include: multi-user, multitasking, multiprocessing and multithreading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Basic Functions of an Operating System (OS)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Hardware Access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File and Folder Management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User Interface (CLI and GUI)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Application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85F3C-FA92-485A-AF1C-AB57F16D8BCF}"/>
              </a:ext>
            </a:extLst>
          </p:cNvPr>
          <p:cNvSpPr/>
          <p:nvPr/>
        </p:nvSpPr>
        <p:spPr>
          <a:xfrm>
            <a:off x="541173" y="6727314"/>
            <a:ext cx="10520785" cy="227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Processor Architecture</a:t>
            </a:r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Affects the performance of the computer.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CPUs contain storage locations called registers.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Registers can be 32-bits or 64-bits long.</a:t>
            </a:r>
          </a:p>
        </p:txBody>
      </p:sp>
    </p:spTree>
    <p:extLst>
      <p:ext uri="{BB962C8B-B14F-4D97-AF65-F5344CB8AC3E}">
        <p14:creationId xmlns:p14="http://schemas.microsoft.com/office/powerpoint/2010/main" val="3112116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87F73-EB07-41EF-BD31-BAE263C8CFA8}"/>
              </a:ext>
            </a:extLst>
          </p:cNvPr>
          <p:cNvSpPr/>
          <p:nvPr/>
        </p:nvSpPr>
        <p:spPr>
          <a:xfrm>
            <a:off x="0" y="756338"/>
            <a:ext cx="12428376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ea typeface="Times New Roman" panose="02020603050405020304" pitchFamily="18" charset="0"/>
                <a:cs typeface="MoolBoran" panose="020B0100010101010101" pitchFamily="34" charset="0"/>
              </a:rPr>
              <a:t>5.1.2 Types of Operating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2DCD1-C9A0-4747-9250-C9C6AC799287}"/>
              </a:ext>
            </a:extLst>
          </p:cNvPr>
          <p:cNvSpPr/>
          <p:nvPr/>
        </p:nvSpPr>
        <p:spPr>
          <a:xfrm>
            <a:off x="541173" y="1474566"/>
            <a:ext cx="12463627" cy="7728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Desktop Operating Systems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Intended for use in SOHO environment.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Supports a single user.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Shares files and folders on a small network with limited security.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Microsoft Windows, Apple Mac OS, and Linux are a few examples.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+mn-lt"/>
                <a:ea typeface="Calibri" panose="020F0502020204030204" pitchFamily="34" charset="0"/>
              </a:rPr>
              <a:t>Network Operating Systems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Contains features that increase functionality in a networked environment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Supports multiple users.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+mn-lt"/>
                <a:ea typeface="Calibri" panose="020F0502020204030204" pitchFamily="34" charset="0"/>
              </a:rPr>
              <a:t>• Provides increased security compared to desktop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48314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87F73-EB07-41EF-BD31-BAE263C8CFA8}"/>
              </a:ext>
            </a:extLst>
          </p:cNvPr>
          <p:cNvSpPr/>
          <p:nvPr/>
        </p:nvSpPr>
        <p:spPr>
          <a:xfrm>
            <a:off x="0" y="719016"/>
            <a:ext cx="12428376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ea typeface="Times New Roman" panose="02020603050405020304" pitchFamily="18" charset="0"/>
                <a:cs typeface="MoolBoran" panose="020B0100010101010101" pitchFamily="34" charset="0"/>
              </a:rPr>
              <a:t>5.1.3 Customer Requirements for an Operating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2DCD1-C9A0-4747-9250-C9C6AC799287}"/>
              </a:ext>
            </a:extLst>
          </p:cNvPr>
          <p:cNvSpPr/>
          <p:nvPr/>
        </p:nvSpPr>
        <p:spPr>
          <a:xfrm>
            <a:off x="223935" y="1250634"/>
            <a:ext cx="12780865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OS Compatible Applications and Environments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Before recommending an OS, the technician must: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Review budget constraints.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Learn how the computer will be used.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Determine which types of applications will be installed.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Determine if a new computer needs to be purchased?</a:t>
            </a:r>
          </a:p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Minimum Hardware Requirements and Compatibility with the OS Platform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The OS minimum requirements must be met for optimal operation.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Some applications may also have specific hardware requirements.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Upgrades may be necessary.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RAM, hard drives, CPU, video card, motherboard are a few common upgradable components.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Microsoft Compatibility Center can be a good resource.</a:t>
            </a:r>
          </a:p>
        </p:txBody>
      </p:sp>
    </p:spTree>
    <p:extLst>
      <p:ext uri="{BB962C8B-B14F-4D97-AF65-F5344CB8AC3E}">
        <p14:creationId xmlns:p14="http://schemas.microsoft.com/office/powerpoint/2010/main" val="6837930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87F73-EB07-41EF-BD31-BAE263C8CFA8}"/>
              </a:ext>
            </a:extLst>
          </p:cNvPr>
          <p:cNvSpPr/>
          <p:nvPr/>
        </p:nvSpPr>
        <p:spPr>
          <a:xfrm>
            <a:off x="0" y="719016"/>
            <a:ext cx="12428376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ea typeface="Times New Roman" panose="02020603050405020304" pitchFamily="18" charset="0"/>
                <a:cs typeface="MoolBoran" panose="020B0100010101010101" pitchFamily="34" charset="0"/>
              </a:rPr>
              <a:t>5.1.4 Operating Systems Upgrade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2DCD1-C9A0-4747-9250-C9C6AC799287}"/>
              </a:ext>
            </a:extLst>
          </p:cNvPr>
          <p:cNvSpPr/>
          <p:nvPr/>
        </p:nvSpPr>
        <p:spPr>
          <a:xfrm>
            <a:off x="223935" y="1437244"/>
            <a:ext cx="12780865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Checking OS Compatibility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New version of an OS brings new functionality and better performance.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Support for older hardware may be dropped.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New hardware may require latest OS versions.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Check OS compatibility before upgrading the OS.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Microsoft’s Upgrade Assistant and Upgrade Advisor can be helpful tools.</a:t>
            </a:r>
          </a:p>
          <a:p>
            <a:pPr algn="l"/>
            <a:endParaRPr lang="en-US" sz="3200" dirty="0">
              <a:latin typeface="+mn-lt"/>
              <a:ea typeface="Calibri" panose="020F0502020204030204" pitchFamily="34" charset="0"/>
            </a:endParaRPr>
          </a:p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Windows OS Upgrades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Upgrading Windows may be faster than performing a full install.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The installed version of an OS determine the upgrades options.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A full data backup is recommended before upgrading.</a:t>
            </a:r>
          </a:p>
          <a:p>
            <a:pPr algn="l"/>
            <a:endParaRPr lang="en-US" sz="3200" dirty="0">
              <a:latin typeface="+mn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688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22DCD1-C9A0-4747-9250-C9C6AC799287}"/>
              </a:ext>
            </a:extLst>
          </p:cNvPr>
          <p:cNvSpPr/>
          <p:nvPr/>
        </p:nvSpPr>
        <p:spPr>
          <a:xfrm>
            <a:off x="223935" y="746779"/>
            <a:ext cx="127808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Data Migration</a:t>
            </a:r>
          </a:p>
          <a:p>
            <a:pPr algn="l"/>
            <a:r>
              <a:rPr lang="en-US" sz="3200" b="1" dirty="0">
                <a:latin typeface="+mn-lt"/>
                <a:ea typeface="Calibri" panose="020F0502020204030204" pitchFamily="34" charset="0"/>
              </a:rPr>
              <a:t>•	</a:t>
            </a:r>
            <a:r>
              <a:rPr lang="en-US" sz="3200" dirty="0">
                <a:latin typeface="+mn-lt"/>
                <a:ea typeface="Calibri" panose="020F0502020204030204" pitchFamily="34" charset="0"/>
              </a:rPr>
              <a:t>User data must be transferred after a new installation.</a:t>
            </a:r>
          </a:p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•	User State Migration Tool and Windows Easy Transfer are tools designed to help the transfer process.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F1AB78-0308-4658-816A-2CE889197449}"/>
              </a:ext>
            </a:extLst>
          </p:cNvPr>
          <p:cNvSpPr/>
          <p:nvPr/>
        </p:nvSpPr>
        <p:spPr>
          <a:xfrm>
            <a:off x="223935" y="3219620"/>
            <a:ext cx="9139853" cy="64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 Operating System 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77C18-D959-4156-B88D-C53DFBA3B9E1}"/>
              </a:ext>
            </a:extLst>
          </p:cNvPr>
          <p:cNvSpPr/>
          <p:nvPr/>
        </p:nvSpPr>
        <p:spPr>
          <a:xfrm>
            <a:off x="223935" y="4054648"/>
            <a:ext cx="12367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Install Operating system is simple ever than before. You may need a CD OS or USB boot that contain OS which is prefer and faster.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98326-3EFB-4CB6-8405-9C8558360D58}"/>
              </a:ext>
            </a:extLst>
          </p:cNvPr>
          <p:cNvSpPr/>
          <p:nvPr/>
        </p:nvSpPr>
        <p:spPr>
          <a:xfrm>
            <a:off x="223934" y="5913783"/>
            <a:ext cx="11364685" cy="584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1F3763"/>
                </a:solidFill>
                <a:latin typeface="+mn-lt"/>
                <a:cs typeface="MoolBoran" panose="020B0100010101010101" pitchFamily="34" charset="0"/>
              </a:rPr>
              <a:t>5.2.1 Storage Device Setup Procedures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FBE492-D370-48D5-805D-094A4F24C928}"/>
              </a:ext>
            </a:extLst>
          </p:cNvPr>
          <p:cNvSpPr/>
          <p:nvPr/>
        </p:nvSpPr>
        <p:spPr>
          <a:xfrm>
            <a:off x="318796" y="6787842"/>
            <a:ext cx="12367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+mn-lt"/>
                <a:ea typeface="Calibri" panose="020F0502020204030204" pitchFamily="34" charset="0"/>
              </a:rPr>
              <a:t>You may need to consider some options or features to choose when install new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514647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844ED3-90F4-4B34-B017-C8BEF86A3CB1}"/>
              </a:ext>
            </a:extLst>
          </p:cNvPr>
          <p:cNvSpPr/>
          <p:nvPr/>
        </p:nvSpPr>
        <p:spPr>
          <a:xfrm>
            <a:off x="149225" y="1008796"/>
            <a:ext cx="650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+mn-lt"/>
              </a:rPr>
              <a:t>Storage Device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Hard Disk Drives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Flash Memory-Based Drives (USB Flash Drives, SSDs, SSHDs and eMMC)</a:t>
            </a:r>
          </a:p>
        </p:txBody>
      </p:sp>
      <p:pic>
        <p:nvPicPr>
          <p:cNvPr id="1026" name="Picture 2" descr="Image result for SSHDs stands for&quot;">
            <a:extLst>
              <a:ext uri="{FF2B5EF4-FFF2-40B4-BE49-F238E27FC236}">
                <a16:creationId xmlns:a16="http://schemas.microsoft.com/office/drawing/2014/main" id="{C7519201-E0DD-4B7A-B8A0-340BE2E5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3" y="753384"/>
            <a:ext cx="6502401" cy="41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SHDs stands for&quot;">
            <a:extLst>
              <a:ext uri="{FF2B5EF4-FFF2-40B4-BE49-F238E27FC236}">
                <a16:creationId xmlns:a16="http://schemas.microsoft.com/office/drawing/2014/main" id="{615907EE-1F7D-4AD3-BFFA-BAD620825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32981" r="935" b="3724"/>
          <a:stretch/>
        </p:blipFill>
        <p:spPr bwMode="auto">
          <a:xfrm>
            <a:off x="1472163" y="5412844"/>
            <a:ext cx="11532637" cy="43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46F34-4672-41DF-A920-284C5BD2159F}"/>
              </a:ext>
            </a:extLst>
          </p:cNvPr>
          <p:cNvSpPr/>
          <p:nvPr/>
        </p:nvSpPr>
        <p:spPr>
          <a:xfrm>
            <a:off x="167885" y="3744109"/>
            <a:ext cx="103383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i="1" dirty="0">
                <a:latin typeface="+mn-lt"/>
                <a:sym typeface="Avenir Roman"/>
              </a:rPr>
              <a:t>SSD: </a:t>
            </a:r>
            <a:r>
              <a:rPr lang="en-US" sz="2800" i="1" dirty="0">
                <a:latin typeface="+mn-lt"/>
                <a:sym typeface="Avenir Roman"/>
              </a:rPr>
              <a:t>solid state drive</a:t>
            </a:r>
          </a:p>
          <a:p>
            <a:pPr algn="l"/>
            <a:r>
              <a:rPr lang="en-US" sz="2800" b="1" i="1" dirty="0">
                <a:latin typeface="+mn-lt"/>
                <a:sym typeface="Avenir Roman"/>
              </a:rPr>
              <a:t>SSHD:</a:t>
            </a:r>
            <a:r>
              <a:rPr lang="en-US" sz="2800" i="1" dirty="0">
                <a:latin typeface="+mn-lt"/>
                <a:sym typeface="Avenir Roman"/>
              </a:rPr>
              <a:t> solid-state hybrid drive</a:t>
            </a:r>
          </a:p>
          <a:p>
            <a:pPr algn="l"/>
            <a:r>
              <a:rPr lang="en-US" sz="2800" b="1" i="1" dirty="0"/>
              <a:t>eMMC: </a:t>
            </a:r>
            <a:r>
              <a:rPr lang="en-US" sz="2800" i="1" dirty="0">
                <a:latin typeface="+mn-lt"/>
              </a:rPr>
              <a:t>Embedded Multimedia Card or is more affordable and slower Flash-based storage than solid state drives.</a:t>
            </a:r>
          </a:p>
        </p:txBody>
      </p:sp>
    </p:spTree>
    <p:extLst>
      <p:ext uri="{BB962C8B-B14F-4D97-AF65-F5344CB8AC3E}">
        <p14:creationId xmlns:p14="http://schemas.microsoft.com/office/powerpoint/2010/main" val="1143334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FontThemHann">
      <a:majorFont>
        <a:latin typeface="Bookman Old Style"/>
        <a:ea typeface="Chalkboard SE Regular"/>
        <a:cs typeface="ASvadek Cello"/>
      </a:majorFont>
      <a:minorFont>
        <a:latin typeface="Bookman Old Style"/>
        <a:ea typeface="Courier"/>
        <a:cs typeface="ASvadek Cell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alkboard SE Regular"/>
        <a:ea typeface="Chalkboard SE Regular"/>
        <a:cs typeface="Chalkboard SE Regular"/>
      </a:majorFont>
      <a:minorFont>
        <a:latin typeface="Courier"/>
        <a:ea typeface="Courier"/>
        <a:cs typeface="Couri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526</Words>
  <Application>Microsoft Office PowerPoint</Application>
  <PresentationFormat>Custom</PresentationFormat>
  <Paragraphs>164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Apple Chancery</vt:lpstr>
      <vt:lpstr>Arial</vt:lpstr>
      <vt:lpstr>ASvadek Cello</vt:lpstr>
      <vt:lpstr>Avenir Roman</vt:lpstr>
      <vt:lpstr>Bookman Old Style</vt:lpstr>
      <vt:lpstr>Calibri</vt:lpstr>
      <vt:lpstr>Chalkboard</vt:lpstr>
      <vt:lpstr>Chalkboard SE Regular</vt:lpstr>
      <vt:lpstr>Courier</vt:lpstr>
      <vt:lpstr>Courier New</vt:lpstr>
      <vt:lpstr>Helvetica</vt:lpstr>
      <vt:lpstr>Helvetica Light</vt:lpstr>
      <vt:lpstr>MoolBoran</vt:lpstr>
      <vt:lpstr>Symbol</vt:lpstr>
      <vt:lpstr>Times New Roman</vt:lpstr>
      <vt:lpstr>White</vt:lpstr>
      <vt:lpstr>WINDOWS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computer?</dc:title>
  <dc:creator>Hann MENG</dc:creator>
  <cp:lastModifiedBy>Admin</cp:lastModifiedBy>
  <cp:revision>932</cp:revision>
  <dcterms:modified xsi:type="dcterms:W3CDTF">2019-12-04T04:57:27Z</dcterms:modified>
</cp:coreProperties>
</file>