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0" r:id="rId25"/>
    <p:sldId id="301" r:id="rId26"/>
    <p:sldId id="306" r:id="rId27"/>
    <p:sldId id="302" r:id="rId28"/>
    <p:sldId id="303" r:id="rId29"/>
    <p:sldId id="304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CB80D3CE-7421-459C-8F33-EB47D5E7C273}">
          <p14:sldIdLst>
            <p14:sldId id="256"/>
            <p14:sldId id="257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300"/>
            <p14:sldId id="301"/>
            <p14:sldId id="306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3979" autoAdjust="0"/>
  </p:normalViewPr>
  <p:slideViewPr>
    <p:cSldViewPr snapToGrid="0">
      <p:cViewPr varScale="1">
        <p:scale>
          <a:sx n="46" d="100"/>
          <a:sy n="46" d="100"/>
        </p:scale>
        <p:origin x="13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2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9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7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27461" y="9131300"/>
            <a:ext cx="4550047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>
              <a:defRPr sz="220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Fundamentals @2019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4885"/>
            <a:ext cx="6305062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08254">
              <a:defRPr sz="1914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of Computer Science, RUPP</a:t>
            </a:r>
            <a:endParaRPr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675917" y="130805"/>
            <a:ext cx="2328883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Page-</a:t>
            </a:r>
            <a:fld id="{D4E7A6A0-2F1B-4E5C-B689-6A9BA206FA10}" type="slidenum">
              <a:rPr kumimoji="0" lang="en-US" sz="19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‹#›</a:t>
            </a:fld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-</a:t>
            </a:r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280717" y="916728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-50800" y="-12700"/>
            <a:ext cx="13106400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1pPr>
      <a:lvl2pPr marL="0" marR="0" indent="228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2pPr>
      <a:lvl3pPr marL="0" marR="0" indent="457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3pPr>
      <a:lvl4pPr marL="0" marR="0" indent="685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4pPr>
      <a:lvl5pPr marL="0" marR="0" indent="914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5pPr>
      <a:lvl6pPr marL="0" marR="0" indent="11430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6pPr>
      <a:lvl7pPr marL="0" marR="0" indent="1371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7pPr>
      <a:lvl8pPr marL="0" marR="0" indent="1600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8pPr>
      <a:lvl9pPr marL="0" marR="0" indent="1828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9pPr>
    </p:titleStyle>
    <p:bodyStyle>
      <a:lvl1pPr marL="296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1pPr>
      <a:lvl2pPr marL="740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2pPr>
      <a:lvl3pPr marL="1185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3pPr>
      <a:lvl4pPr marL="1629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4pPr>
      <a:lvl5pPr marL="2074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5pPr>
      <a:lvl6pPr marL="2518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6pPr>
      <a:lvl7pPr marL="2963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7pPr>
      <a:lvl8pPr marL="3407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8pPr>
      <a:lvl9pPr marL="3852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0" y="3423138"/>
            <a:ext cx="13004800" cy="207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21310">
              <a:spcBef>
                <a:spcPts val="0"/>
              </a:spcBef>
              <a:defRPr sz="671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INTRODUCTION TO LAB PROCEDURES AND TOOL USE</a:t>
            </a:r>
            <a:endParaRPr sz="6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13613" y="5758449"/>
            <a:ext cx="11577573" cy="207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5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rgbClr val="000000"/>
                </a:solidFill>
                <a:latin typeface="Bookman Old Style" panose="02050604050505020204" pitchFamily="18" charset="0"/>
                <a:ea typeface="Helvetica Light"/>
                <a:cs typeface="Helvetica Light"/>
              </a:rPr>
              <a:t>Chapter 6</a:t>
            </a:r>
            <a:endParaRPr sz="6000" b="1" dirty="0">
              <a:solidFill>
                <a:srgbClr val="000000"/>
              </a:solidFill>
              <a:latin typeface="Bookman Old Style" panose="02050604050505020204" pitchFamily="18" charset="0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99879" y="2262908"/>
            <a:ext cx="5997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The Control Panel is a component of Microsoft Windows that provides the ability to view and change system settings.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EEF56-A7BA-4871-B198-1D1C5D9B1E9C}"/>
              </a:ext>
            </a:extLst>
          </p:cNvPr>
          <p:cNvSpPr/>
          <p:nvPr/>
        </p:nvSpPr>
        <p:spPr>
          <a:xfrm>
            <a:off x="264628" y="791476"/>
            <a:ext cx="953251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7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6.1.2 Control Panel Utilities</a:t>
            </a:r>
          </a:p>
        </p:txBody>
      </p:sp>
      <p:pic>
        <p:nvPicPr>
          <p:cNvPr id="8194" name="Picture 2" descr="Image result for windows 10 control panel">
            <a:extLst>
              <a:ext uri="{FF2B5EF4-FFF2-40B4-BE49-F238E27FC236}">
                <a16:creationId xmlns:a16="http://schemas.microsoft.com/office/drawing/2014/main" id="{958C1FBF-83C4-4DE5-8107-AEBA5828D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3874" r="12637" b="13101"/>
          <a:stretch/>
        </p:blipFill>
        <p:spPr bwMode="auto">
          <a:xfrm>
            <a:off x="6137470" y="1561322"/>
            <a:ext cx="6691840" cy="46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2C7CC-19B8-4B39-AA29-5BB80F29F691}"/>
              </a:ext>
            </a:extLst>
          </p:cNvPr>
          <p:cNvSpPr/>
          <p:nvPr/>
        </p:nvSpPr>
        <p:spPr>
          <a:xfrm>
            <a:off x="262557" y="6164946"/>
            <a:ext cx="12704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It consists of a set of tool that include adding or removing hardware and software, controlling user accounts, changing accessibility options, and accessing networking settings</a:t>
            </a:r>
          </a:p>
        </p:txBody>
      </p:sp>
    </p:spTree>
    <p:extLst>
      <p:ext uri="{BB962C8B-B14F-4D97-AF65-F5344CB8AC3E}">
        <p14:creationId xmlns:p14="http://schemas.microsoft.com/office/powerpoint/2010/main" val="25671359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740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Introduction to Control Panel Utilities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Centralizes the settings for many features.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Settings are categorized in utilities, or small programs.</a:t>
            </a:r>
          </a:p>
        </p:txBody>
      </p:sp>
      <p:pic>
        <p:nvPicPr>
          <p:cNvPr id="7170" name="Picture 2" descr="Image result for what is windows control panel">
            <a:extLst>
              <a:ext uri="{FF2B5EF4-FFF2-40B4-BE49-F238E27FC236}">
                <a16:creationId xmlns:a16="http://schemas.microsoft.com/office/drawing/2014/main" id="{5B55C2AA-0CB2-40D7-8163-49BCE638B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7" y="2946321"/>
            <a:ext cx="12049190" cy="67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68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68592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User Accounts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for account management.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UAC monitors programs and issues alerts upon system threating actions.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80EF-0AF5-4ED4-BAF7-661BCA4A244E}"/>
              </a:ext>
            </a:extLst>
          </p:cNvPr>
          <p:cNvSpPr/>
          <p:nvPr/>
        </p:nvSpPr>
        <p:spPr>
          <a:xfrm>
            <a:off x="301952" y="4876800"/>
            <a:ext cx="8394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Internet Options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Allows for configuring Windows Internet settings.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Internet Options tabs are General, Security, Privacy, Content, Connections, Programs, Advanced.</a:t>
            </a:r>
          </a:p>
        </p:txBody>
      </p:sp>
      <p:pic>
        <p:nvPicPr>
          <p:cNvPr id="6146" name="Picture 2" descr="Image result for windows user account">
            <a:extLst>
              <a:ext uri="{FF2B5EF4-FFF2-40B4-BE49-F238E27FC236}">
                <a16:creationId xmlns:a16="http://schemas.microsoft.com/office/drawing/2014/main" id="{CA4FAE46-3108-4536-9540-FCB640986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4"/>
          <a:stretch/>
        </p:blipFill>
        <p:spPr bwMode="auto">
          <a:xfrm>
            <a:off x="7123924" y="675318"/>
            <a:ext cx="5880876" cy="30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ternet options windows 10">
            <a:extLst>
              <a:ext uri="{FF2B5EF4-FFF2-40B4-BE49-F238E27FC236}">
                <a16:creationId xmlns:a16="http://schemas.microsoft.com/office/drawing/2014/main" id="{9E93EED6-6906-4AD7-9E6F-6B85679D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01" y="3963145"/>
            <a:ext cx="4548499" cy="582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946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Display Settings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for configuring video-related settings.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Screen resolution, orientation, single/multiple displays are a few of the settings available under Display Settings.</a:t>
            </a:r>
          </a:p>
        </p:txBody>
      </p:sp>
      <p:pic>
        <p:nvPicPr>
          <p:cNvPr id="5122" name="Picture 2" descr="Image result for display settings windows 10">
            <a:extLst>
              <a:ext uri="{FF2B5EF4-FFF2-40B4-BE49-F238E27FC236}">
                <a16:creationId xmlns:a16="http://schemas.microsoft.com/office/drawing/2014/main" id="{3DFB26E4-F682-4BBE-AB2B-ED1054F5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16" y="3668292"/>
            <a:ext cx="912495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95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Action Center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Centralized location to view alerts that help keep Windows running smoothly.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Divided into Security and Maintenance sections.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Messages highlighted in red should addressed quickly; yellow-highlighted items indicate recommended tasks.</a:t>
            </a:r>
          </a:p>
        </p:txBody>
      </p:sp>
      <p:pic>
        <p:nvPicPr>
          <p:cNvPr id="1026" name="Picture 2" descr="Image result for windows 10​ action center">
            <a:extLst>
              <a:ext uri="{FF2B5EF4-FFF2-40B4-BE49-F238E27FC236}">
                <a16:creationId xmlns:a16="http://schemas.microsoft.com/office/drawing/2014/main" id="{BBC98E72-347B-4D90-A47A-029A4AA7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25" y="4155233"/>
            <a:ext cx="7606263" cy="52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66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Windows Firewall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Helps prevent malicious attacks to the computer.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for adjusting firewall settings for home, work or public networks.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Firewall settings include allowing a specific program through the firewall, turning the firewall on or off and managing firewall notifications.</a:t>
            </a:r>
          </a:p>
        </p:txBody>
      </p:sp>
      <p:pic>
        <p:nvPicPr>
          <p:cNvPr id="2050" name="Picture 2" descr="Image result for windows 10​ firewall">
            <a:extLst>
              <a:ext uri="{FF2B5EF4-FFF2-40B4-BE49-F238E27FC236}">
                <a16:creationId xmlns:a16="http://schemas.microsoft.com/office/drawing/2014/main" id="{AB8D8A90-501C-4535-916C-7CAA8ABA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29" y="4606963"/>
            <a:ext cx="8419971" cy="555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660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45872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Power Options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for adjusting power consumption.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Power plans can be customized to control how the computer and its components use power.</a:t>
            </a:r>
          </a:p>
        </p:txBody>
      </p:sp>
      <p:pic>
        <p:nvPicPr>
          <p:cNvPr id="3074" name="Picture 2" descr="Image result for windows 10​ power option">
            <a:extLst>
              <a:ext uri="{FF2B5EF4-FFF2-40B4-BE49-F238E27FC236}">
                <a16:creationId xmlns:a16="http://schemas.microsoft.com/office/drawing/2014/main" id="{E7937A7F-175D-4C88-8C25-45A3F8550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1666" r="867" b="248"/>
          <a:stretch/>
        </p:blipFill>
        <p:spPr bwMode="auto">
          <a:xfrm>
            <a:off x="4627983" y="746450"/>
            <a:ext cx="8414139" cy="67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62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System Utility</a:t>
            </a: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Acts as a system information hub.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users to view basic system information, access tools, and configure advanced system settings.</a:t>
            </a:r>
          </a:p>
        </p:txBody>
      </p:sp>
      <p:pic>
        <p:nvPicPr>
          <p:cNvPr id="1026" name="Picture 2" descr="Image result for windows 10 system">
            <a:extLst>
              <a:ext uri="{FF2B5EF4-FFF2-40B4-BE49-F238E27FC236}">
                <a16:creationId xmlns:a16="http://schemas.microsoft.com/office/drawing/2014/main" id="{F41E4E03-26EE-4D5F-95E3-6BCC6959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99" y="1312521"/>
            <a:ext cx="9947833" cy="59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955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257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Device Manager, Devices and Printers and Sound</a:t>
            </a:r>
          </a:p>
        </p:txBody>
      </p:sp>
      <p:pic>
        <p:nvPicPr>
          <p:cNvPr id="2050" name="Picture 2" descr="Image result for windows 10 device manager">
            <a:extLst>
              <a:ext uri="{FF2B5EF4-FFF2-40B4-BE49-F238E27FC236}">
                <a16:creationId xmlns:a16="http://schemas.microsoft.com/office/drawing/2014/main" id="{14A1F70D-5B46-4F95-87DB-18759C1AC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26"/>
          <a:stretch/>
        </p:blipFill>
        <p:spPr bwMode="auto">
          <a:xfrm>
            <a:off x="8495132" y="1387292"/>
            <a:ext cx="4565651" cy="76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B7DD5-48F1-4C8A-AFD7-E6D210736F21}"/>
              </a:ext>
            </a:extLst>
          </p:cNvPr>
          <p:cNvSpPr/>
          <p:nvPr/>
        </p:nvSpPr>
        <p:spPr>
          <a:xfrm>
            <a:off x="264626" y="1500488"/>
            <a:ext cx="817452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Device Manager provides a list of all the devices installed in the computer and their statuses.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Device Manager is a useful troubleshooting tool.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Devices and Printers displays devices connected to the computer through a port or network connection.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Sound utility allows for configuring audio devices or changing the sound scheme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4644574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indows 10 Region, Programs and Features and Troubleshooting">
            <a:extLst>
              <a:ext uri="{FF2B5EF4-FFF2-40B4-BE49-F238E27FC236}">
                <a16:creationId xmlns:a16="http://schemas.microsoft.com/office/drawing/2014/main" id="{D5463CF1-39F5-4D7E-8B26-CE73B10B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61" y="3744280"/>
            <a:ext cx="7070418" cy="597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</a:rPr>
              <a:t>Region, Programs and Features and Troubleshooting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Region allows for changing the format of numbers, currencies, dates, and time.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Language allows for changing the primary language or install an additional language.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Programs and Features allows for uninstalling programs or for changing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a program’s configuration.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Troubleshooting tool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 has a number of built-in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 scripts to identify and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30864213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ttle boy with personal computer Premium Vector">
            <a:extLst>
              <a:ext uri="{FF2B5EF4-FFF2-40B4-BE49-F238E27FC236}">
                <a16:creationId xmlns:a16="http://schemas.microsoft.com/office/drawing/2014/main" id="{C594A4EC-553D-4092-BA76-3BE918D6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6" y="3586397"/>
            <a:ext cx="5335037" cy="55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/>
          <p:nvPr/>
        </p:nvSpPr>
        <p:spPr>
          <a:xfrm>
            <a:off x="376766" y="863037"/>
            <a:ext cx="12276667" cy="1185334"/>
          </a:xfrm>
          <a:prstGeom prst="roundRect">
            <a:avLst>
              <a:gd name="adj" fmla="val 16071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25400" dist="121144" dir="5400000" rotWithShape="0">
              <a:schemeClr val="accent1">
                <a:hueOff val="47394"/>
                <a:satOff val="-25753"/>
                <a:lumOff val="-7544"/>
                <a:alpha val="65231"/>
              </a:scheme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4300" b="1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algn="ctr"/>
            <a:r>
              <a:rPr lang="en-US" dirty="0"/>
              <a:t>Objective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9122" y="2546482"/>
            <a:ext cx="9008102" cy="498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dirty="0">
                <a:latin typeface="+mn-lt"/>
              </a:rPr>
              <a:t>6.1 The Windows GUI and Control Panel</a:t>
            </a:r>
          </a:p>
          <a:p>
            <a:pPr algn="l">
              <a:lnSpc>
                <a:spcPct val="150000"/>
              </a:lnSpc>
            </a:pPr>
            <a:r>
              <a:rPr lang="en-US" i="1" dirty="0">
                <a:latin typeface="+mn-lt"/>
              </a:rPr>
              <a:t>6.2 Client-Side Virtualization</a:t>
            </a:r>
          </a:p>
          <a:p>
            <a:pPr algn="l">
              <a:lnSpc>
                <a:spcPct val="150000"/>
              </a:lnSpc>
            </a:pPr>
            <a:r>
              <a:rPr lang="en-US" i="1" dirty="0">
                <a:latin typeface="+mn-lt"/>
              </a:rPr>
              <a:t>6.3 Common Preventive Maintenance </a:t>
            </a:r>
          </a:p>
          <a:p>
            <a:pPr algn="l">
              <a:lnSpc>
                <a:spcPct val="150000"/>
              </a:lnSpc>
            </a:pPr>
            <a:r>
              <a:rPr lang="en-US" i="1" dirty="0">
                <a:latin typeface="+mn-lt"/>
              </a:rPr>
              <a:t>6.4 Basic Troubleshooting Process for Operating Systems</a:t>
            </a:r>
          </a:p>
        </p:txBody>
      </p:sp>
      <p:sp>
        <p:nvSpPr>
          <p:cNvPr id="4" name="AutoShape 8" descr="Image result for network">
            <a:extLst>
              <a:ext uri="{FF2B5EF4-FFF2-40B4-BE49-F238E27FC236}">
                <a16:creationId xmlns:a16="http://schemas.microsoft.com/office/drawing/2014/main" id="{0C0FEB44-F619-47A9-B05B-B816E3F54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52574" y="1621449"/>
            <a:ext cx="13108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</a:rPr>
              <a:t>Computer Management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Allows for the management of many aspects of the computer and remote computers in one tool.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Provides access to a number of utilities: Task Scheduler, Event Viewer, Shared Folders, Local Users and Groups, Performance,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Device Manager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and Disk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F9114-8B9C-478E-8C28-82CAE80F6B4C}"/>
              </a:ext>
            </a:extLst>
          </p:cNvPr>
          <p:cNvSpPr/>
          <p:nvPr/>
        </p:nvSpPr>
        <p:spPr>
          <a:xfrm>
            <a:off x="264606" y="858713"/>
            <a:ext cx="661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6.1.3 Administrative Tools</a:t>
            </a:r>
          </a:p>
        </p:txBody>
      </p:sp>
      <p:pic>
        <p:nvPicPr>
          <p:cNvPr id="4098" name="Picture 2" descr="Image result for windows 10 Computer Management">
            <a:extLst>
              <a:ext uri="{FF2B5EF4-FFF2-40B4-BE49-F238E27FC236}">
                <a16:creationId xmlns:a16="http://schemas.microsoft.com/office/drawing/2014/main" id="{F7C09331-B422-4637-A84A-0986EC4C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18" y="4256587"/>
            <a:ext cx="9124382" cy="56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810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</a:rPr>
              <a:t>Event Viewer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Logs the history of application, security, system events.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These log files are a crucial when troubleshooting.</a:t>
            </a:r>
          </a:p>
        </p:txBody>
      </p:sp>
      <p:pic>
        <p:nvPicPr>
          <p:cNvPr id="3" name="Picture 2" descr="Image result for windows 10 Computer Management">
            <a:extLst>
              <a:ext uri="{FF2B5EF4-FFF2-40B4-BE49-F238E27FC236}">
                <a16:creationId xmlns:a16="http://schemas.microsoft.com/office/drawing/2014/main" id="{FE024B3D-9130-41F0-B963-B7899EA1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35" y="4783495"/>
            <a:ext cx="9124382" cy="56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E00E34-81F0-42FE-9515-D1C57F794AA9}"/>
              </a:ext>
            </a:extLst>
          </p:cNvPr>
          <p:cNvSpPr/>
          <p:nvPr/>
        </p:nvSpPr>
        <p:spPr>
          <a:xfrm>
            <a:off x="264627" y="2228950"/>
            <a:ext cx="131714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</a:rPr>
              <a:t>Services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Allows for the management of all the services on your computer and remote computers.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Services can be configured to start automatically, automatically with delay, or manually.</a:t>
            </a:r>
          </a:p>
        </p:txBody>
      </p:sp>
    </p:spTree>
    <p:extLst>
      <p:ext uri="{BB962C8B-B14F-4D97-AF65-F5344CB8AC3E}">
        <p14:creationId xmlns:p14="http://schemas.microsoft.com/office/powerpoint/2010/main" val="35479028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System Configuration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Used to identify problems that keep Windows from starting correctly.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Services and startup programs can be turned off to help troubleshooting.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D1DF3-7853-40DD-B452-C0AE673B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38" y="3537641"/>
            <a:ext cx="10025906" cy="62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70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windows 10 performance monitor">
            <a:extLst>
              <a:ext uri="{FF2B5EF4-FFF2-40B4-BE49-F238E27FC236}">
                <a16:creationId xmlns:a16="http://schemas.microsoft.com/office/drawing/2014/main" id="{3F065BB2-EB75-479E-B1C3-7ECE9011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61" y="4074120"/>
            <a:ext cx="8424034" cy="54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Performance Monitor and Windows Memory Diagnostics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Displays an overview of the Performance Monitor and System Summary.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System Summary displays real-time information about the processors, disks, memory, and network usage.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System Summary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displays detailed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data about the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resources currently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in use.</a:t>
            </a:r>
          </a:p>
        </p:txBody>
      </p:sp>
    </p:spTree>
    <p:extLst>
      <p:ext uri="{BB962C8B-B14F-4D97-AF65-F5344CB8AC3E}">
        <p14:creationId xmlns:p14="http://schemas.microsoft.com/office/powerpoint/2010/main" val="17054842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05273" y="1904201"/>
            <a:ext cx="737033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Disk Defragmenter and Disk Error-Checking Tool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Disk Defragmenter consolidates files for faster access.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SSDs do not need user-triggered defragmentation; the drive controller defrags as it writes to the disk.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Disk Error-Checking scans the hard drive for file structure or disk surface errors.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26271-40FD-4F78-9670-55F670E7E137}"/>
              </a:ext>
            </a:extLst>
          </p:cNvPr>
          <p:cNvSpPr/>
          <p:nvPr/>
        </p:nvSpPr>
        <p:spPr>
          <a:xfrm>
            <a:off x="205273" y="731004"/>
            <a:ext cx="12316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6.1.4 Disk Defragmenter and Disk Error-Checking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FD0F-DEBD-49F2-BD6E-1F43A0B40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97765" y="3214063"/>
            <a:ext cx="5707035" cy="56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94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System Information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Combines information about software, drivers, hardware configurations, and computer components in one place.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Helpful for support personnel when troubleshooting and diagnosing a computer.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5FE42FDD-D716-4ECD-A772-A26069CA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4" y="3315653"/>
            <a:ext cx="9133016" cy="64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613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52574" y="1733415"/>
            <a:ext cx="12499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Windows Command Line Interface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CLI is a text-based interface.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CLI can be useful when troubleshooting OS problems, especially if the GUI is inoperative.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F9114-8B9C-478E-8C28-82CAE80F6B4C}"/>
              </a:ext>
            </a:extLst>
          </p:cNvPr>
          <p:cNvSpPr/>
          <p:nvPr/>
        </p:nvSpPr>
        <p:spPr>
          <a:xfrm>
            <a:off x="264606" y="858713"/>
            <a:ext cx="661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6.1.5 Command Line Tools</a:t>
            </a:r>
          </a:p>
        </p:txBody>
      </p:sp>
      <p:pic>
        <p:nvPicPr>
          <p:cNvPr id="7170" name="Picture 2" descr="Image result for windows 10 run command">
            <a:extLst>
              <a:ext uri="{FF2B5EF4-FFF2-40B4-BE49-F238E27FC236}">
                <a16:creationId xmlns:a16="http://schemas.microsoft.com/office/drawing/2014/main" id="{D4E5CDCC-01D2-4200-8D80-8F143771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78" y="4606213"/>
            <a:ext cx="9679299" cy="428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27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System Utilities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Run Line utility allows for invoking a tool by typing its name; no need to find the icon and click it.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 few common tools include: COMMAND, DXDIAG, EXPLORER, MMC, MSINFO32, MSTSC, NOTEPAD, REGEDIT.</a:t>
            </a:r>
          </a:p>
        </p:txBody>
      </p:sp>
    </p:spTree>
    <p:extLst>
      <p:ext uri="{BB962C8B-B14F-4D97-AF65-F5344CB8AC3E}">
        <p14:creationId xmlns:p14="http://schemas.microsoft.com/office/powerpoint/2010/main" val="14586608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800" b="1" dirty="0">
                <a:solidFill>
                  <a:schemeClr val="tx1"/>
                </a:solidFill>
                <a:latin typeface="+mn-lt"/>
              </a:rPr>
              <a:t>6.2 Client-Side Virtualization</a:t>
            </a: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6.2.1 Purpose and Requirements of Virtualization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Purpose of Virtual Machines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Provides staff with critical resources.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Reduced computer hosting costs.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Provides access to tools not available on a specific 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CCB3-FD2D-4BA5-A376-4ED866895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3638" y="5373862"/>
            <a:ext cx="11030490" cy="36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65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Hypervisor: Virtual Machine Manager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software that manages the VMs on a host machine.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Hypervisors allocate physical system resources to each virtual machine as needed.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Hypervisors can be Type 1 (native) or Type 2 (hosted).</a:t>
            </a:r>
          </a:p>
        </p:txBody>
      </p:sp>
      <p:pic>
        <p:nvPicPr>
          <p:cNvPr id="8194" name="Picture 2" descr="Image result for Hypervisor">
            <a:extLst>
              <a:ext uri="{FF2B5EF4-FFF2-40B4-BE49-F238E27FC236}">
                <a16:creationId xmlns:a16="http://schemas.microsoft.com/office/drawing/2014/main" id="{B8D8AA33-CF5D-4BF1-87E3-2F8F85C6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94" y="4010203"/>
            <a:ext cx="10128713" cy="53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255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344255" y="1584180"/>
            <a:ext cx="12074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Microsoft Windows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the leading desktop operating system continues to improve, adding refinements, tool updates, new visuals, and more control over updates.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9074F-D74D-4BC2-8A03-51C96C69BEDD}"/>
              </a:ext>
            </a:extLst>
          </p:cNvPr>
          <p:cNvSpPr/>
          <p:nvPr/>
        </p:nvSpPr>
        <p:spPr>
          <a:xfrm>
            <a:off x="315290" y="722879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92500"/>
          </a:bodyPr>
          <a:lstStyle/>
          <a:p>
            <a:pPr algn="l" defTabSz="321310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6.1 Windows Desktop, Tools, and Applications</a:t>
            </a:r>
          </a:p>
        </p:txBody>
      </p:sp>
      <p:pic>
        <p:nvPicPr>
          <p:cNvPr id="1026" name="Picture 2" descr="Image result for windows 10">
            <a:extLst>
              <a:ext uri="{FF2B5EF4-FFF2-40B4-BE49-F238E27FC236}">
                <a16:creationId xmlns:a16="http://schemas.microsoft.com/office/drawing/2014/main" id="{813296CC-931C-4EDD-8C9C-AAC3DF43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78" y="3664989"/>
            <a:ext cx="9563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0951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Virtual Machine Requirements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 VMs have basic system requirements.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host machine must have enough resources to meet all the VMs it hosts.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VMs are also susceptible to malicious attacks.</a:t>
            </a:r>
          </a:p>
        </p:txBody>
      </p:sp>
    </p:spTree>
    <p:extLst>
      <p:ext uri="{BB962C8B-B14F-4D97-AF65-F5344CB8AC3E}">
        <p14:creationId xmlns:p14="http://schemas.microsoft.com/office/powerpoint/2010/main" val="4822338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6.3 Common Preventive Maintenance Techniques for Operating Systems</a:t>
            </a: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6.3.1 OS Preventive Maintenance Plan</a:t>
            </a: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Preventive Maintenance Plan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Contents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plan includes detailed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information about the maintenance of all computers and network equipment.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Prioritizes mission critical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equipment.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Includes installing service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packs and various updates,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disk backups and disk error checking.</a:t>
            </a:r>
          </a:p>
          <a:p>
            <a:pPr algn="l"/>
            <a:endParaRPr lang="en-US" sz="32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2575F-AE80-4B68-9C9A-5EB4958FB5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12695" y="3404215"/>
            <a:ext cx="5738405" cy="42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0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Updates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Driver updates help ensure hardware optimal operation.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OS updates address security, performance and stability issues.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Firmware updates can enable new features and also improve hardware performance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381865982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Scheduling Tasks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Some preventive tasks can be configured to run at an assigned time.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Use either Windows Task Scheduler or the at command.</a:t>
            </a:r>
          </a:p>
        </p:txBody>
      </p:sp>
      <p:pic>
        <p:nvPicPr>
          <p:cNvPr id="9218" name="Picture 2" descr="Image result for scheduling tasks in windows 10">
            <a:extLst>
              <a:ext uri="{FF2B5EF4-FFF2-40B4-BE49-F238E27FC236}">
                <a16:creationId xmlns:a16="http://schemas.microsoft.com/office/drawing/2014/main" id="{38163857-987B-49DA-B713-750D546F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799381"/>
            <a:ext cx="12020550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0479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Restore Points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Contain information about the OS, installed programs, and registry settings.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This information allows the computer to revert back to a previous operational state in case of failure.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3D9CA-92C0-41FE-85DE-ED4D66FAD9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876" y="3500319"/>
            <a:ext cx="9280542" cy="62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28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Hard Drive Backup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Backup strategies are crucial.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If done properly, it is not necessary to back up all files.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Windows 8.1,10 includes File History.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Windows 7 and Vista include Backup and Restore.</a:t>
            </a:r>
          </a:p>
        </p:txBody>
      </p:sp>
      <p:pic>
        <p:nvPicPr>
          <p:cNvPr id="10242" name="Picture 2" descr="Image result for hard drive backup">
            <a:extLst>
              <a:ext uri="{FF2B5EF4-FFF2-40B4-BE49-F238E27FC236}">
                <a16:creationId xmlns:a16="http://schemas.microsoft.com/office/drawing/2014/main" id="{FC83CA92-B230-4BA8-89A8-1648E846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1" y="4231765"/>
            <a:ext cx="4009895" cy="53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hard drive backup">
            <a:extLst>
              <a:ext uri="{FF2B5EF4-FFF2-40B4-BE49-F238E27FC236}">
                <a16:creationId xmlns:a16="http://schemas.microsoft.com/office/drawing/2014/main" id="{78883E47-7C18-469B-8C52-E7DAF6EF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03" y="5492618"/>
            <a:ext cx="8385763" cy="35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0392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7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6.4 Basic Troubleshooting Process for Operating Systems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6.4.1 Applying Troubleshooting Process for Operating Systems</a:t>
            </a:r>
          </a:p>
          <a:p>
            <a:pPr algn="l"/>
            <a:endParaRPr lang="en-US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</a:rPr>
              <a:t>Identify the Problem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first step in the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troubleshooting process.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A list of open and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closed-ended questions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is useful.</a:t>
            </a:r>
          </a:p>
        </p:txBody>
      </p:sp>
      <p:pic>
        <p:nvPicPr>
          <p:cNvPr id="11266" name="Picture 2" descr="Image result for troubleshoot operating system">
            <a:extLst>
              <a:ext uri="{FF2B5EF4-FFF2-40B4-BE49-F238E27FC236}">
                <a16:creationId xmlns:a16="http://schemas.microsoft.com/office/drawing/2014/main" id="{01EAA7D3-BA73-492D-AEAC-46613F3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45" y="3420273"/>
            <a:ext cx="7918577" cy="53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949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Establish a Theory of Probable Cause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Based on the answers received, establish a theory probable cause.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 list of common problems can be useful.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Test the Theory to Determine Cause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Test your theories to determine the cause of the problem.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 list of quick procedures to common problems can help.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Establish a Plan of Action to Resolve the Problem and Implement the Solution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 plan of action is needed to solve the problem and implement a permanent solution.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8151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Verify Full System Functionality and Implement Preventive Measures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It is important to perform a full system check.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If applicable, implement preventive measures to avoid future problem recurrences.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Document Findings, Actions and Outcomes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Findings, repairs and notes should be documented.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This log can be helpful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49319611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89153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6.4.2 Common Problems and Solutions</a:t>
            </a:r>
          </a:p>
          <a:p>
            <a:pPr algn="l"/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Some OS problems are more common than others.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OS problems are usually caused by hardware, application or configuration issues.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A few common OS problems include: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OS locks up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keyboard or mouse does not respond.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OS will not start.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computer displays a “BOOTMGR is missing” error after POST.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A service failed to start when the computer booted.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A device did not start when the computer booted.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computer continually restarts without displaying the desktop.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+mn-lt"/>
              </a:rPr>
              <a:t>•	The computer displays a black or blue screen of death.</a:t>
            </a:r>
          </a:p>
        </p:txBody>
      </p:sp>
    </p:spTree>
    <p:extLst>
      <p:ext uri="{BB962C8B-B14F-4D97-AF65-F5344CB8AC3E}">
        <p14:creationId xmlns:p14="http://schemas.microsoft.com/office/powerpoint/2010/main" val="11593867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240644" y="906781"/>
            <a:ext cx="127641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Windows Desktop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 graphical representation of the workspace, often called GUI.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desktop has icons, toolbars, and menus to manipulate files.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Windows 8 introduced a new desktop that uses tiles.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4C957-7F55-4FC6-A56A-B143DEF2A727}"/>
              </a:ext>
            </a:extLst>
          </p:cNvPr>
          <p:cNvSpPr/>
          <p:nvPr/>
        </p:nvSpPr>
        <p:spPr>
          <a:xfrm>
            <a:off x="294555" y="4876501"/>
            <a:ext cx="63281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Desktop Properties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Windows desktop is highly customizable.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Possible customizations include: re-arrange titles, change colors and sounds, modify screen resolution.</a:t>
            </a:r>
          </a:p>
        </p:txBody>
      </p:sp>
      <p:pic>
        <p:nvPicPr>
          <p:cNvPr id="2050" name="Picture 2" descr="Image result for personalize desktop windows 10">
            <a:extLst>
              <a:ext uri="{FF2B5EF4-FFF2-40B4-BE49-F238E27FC236}">
                <a16:creationId xmlns:a16="http://schemas.microsoft.com/office/drawing/2014/main" id="{60B8B6BA-9520-4690-A1E1-B930EEEB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06" y="5370192"/>
            <a:ext cx="6587350" cy="37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16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Start Menu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Allow users to manage programs, search the computer, and manipulate running applications.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Start Menu can accessed by clicking the Windows icon.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Microsoft removed the Start Menu from Windows 8 but added back a limited version of it in Windows 8.1.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E84C0-F5D5-4217-975F-EC1FABE86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5683" y="4848614"/>
            <a:ext cx="4800600" cy="4886325"/>
          </a:xfrm>
          <a:prstGeom prst="rect">
            <a:avLst/>
          </a:prstGeom>
        </p:spPr>
      </p:pic>
      <p:pic>
        <p:nvPicPr>
          <p:cNvPr id="3074" name="Picture 2" descr="Image result for start menu desktop windows 10">
            <a:extLst>
              <a:ext uri="{FF2B5EF4-FFF2-40B4-BE49-F238E27FC236}">
                <a16:creationId xmlns:a16="http://schemas.microsoft.com/office/drawing/2014/main" id="{2D159212-D0D3-4D38-8102-093BFBCFE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6" r="17057"/>
          <a:stretch/>
        </p:blipFill>
        <p:spPr bwMode="auto">
          <a:xfrm>
            <a:off x="264627" y="5219453"/>
            <a:ext cx="7471423" cy="45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720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Task Manager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	Allows for the management of all applications running on the computer.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While presenting essentially the same information, Windows 8 has different tabs than Windows 7 &amp; Vista.</a:t>
            </a:r>
          </a:p>
        </p:txBody>
      </p:sp>
      <p:pic>
        <p:nvPicPr>
          <p:cNvPr id="4098" name="Picture 2" descr="Image result for Task Manager desktop windows 10">
            <a:extLst>
              <a:ext uri="{FF2B5EF4-FFF2-40B4-BE49-F238E27FC236}">
                <a16:creationId xmlns:a16="http://schemas.microsoft.com/office/drawing/2014/main" id="{D55BF4C8-4CD4-48B6-9DD1-C9CC0796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5" y="3614446"/>
            <a:ext cx="11996997" cy="56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935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Computer and Windows Explorer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File Explorer and Windows Explorer are similar file manager applications.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This PC and Computer features grant access to various drives.</a:t>
            </a:r>
          </a:p>
        </p:txBody>
      </p:sp>
      <p:pic>
        <p:nvPicPr>
          <p:cNvPr id="11266" name="Picture 2" descr="Image result for window explorer desktop windows 10">
            <a:extLst>
              <a:ext uri="{FF2B5EF4-FFF2-40B4-BE49-F238E27FC236}">
                <a16:creationId xmlns:a16="http://schemas.microsoft.com/office/drawing/2014/main" id="{7D509AD0-9069-4C9D-A68C-C7E1D804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18" y="2973846"/>
            <a:ext cx="8797637" cy="59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632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Windows Libraries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Allows for easy organization of content; no need to move files.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Presents content from different locations in the same folder.</a:t>
            </a:r>
          </a:p>
        </p:txBody>
      </p:sp>
      <p:pic>
        <p:nvPicPr>
          <p:cNvPr id="10242" name="Picture 2" descr="Image result for windows library">
            <a:extLst>
              <a:ext uri="{FF2B5EF4-FFF2-40B4-BE49-F238E27FC236}">
                <a16:creationId xmlns:a16="http://schemas.microsoft.com/office/drawing/2014/main" id="{4FFA4D8E-8532-4EF3-ACAE-52E2F2CC1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48" y="3715333"/>
            <a:ext cx="9716536" cy="540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6607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windows install program office">
            <a:extLst>
              <a:ext uri="{FF2B5EF4-FFF2-40B4-BE49-F238E27FC236}">
                <a16:creationId xmlns:a16="http://schemas.microsoft.com/office/drawing/2014/main" id="{87DA68ED-0842-4B4F-9DA1-97E441A09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"/>
          <a:stretch/>
        </p:blipFill>
        <p:spPr bwMode="auto">
          <a:xfrm>
            <a:off x="55989" y="4453420"/>
            <a:ext cx="5852238" cy="57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20D4C9-9FA3-4934-B461-B9F7B151A62C}"/>
              </a:ext>
            </a:extLst>
          </p:cNvPr>
          <p:cNvSpPr/>
          <p:nvPr/>
        </p:nvSpPr>
        <p:spPr>
          <a:xfrm>
            <a:off x="264627" y="637997"/>
            <a:ext cx="12499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Install and Uninstall Applications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installation process copies all necessary files to the proper disk location.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Setup.exe usually starts Windows installation processes.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•	The uninstall process removes the application and its related files.</a:t>
            </a:r>
          </a:p>
        </p:txBody>
      </p:sp>
      <p:pic>
        <p:nvPicPr>
          <p:cNvPr id="9218" name="Picture 2" descr="Image result for windows uninstall program">
            <a:extLst>
              <a:ext uri="{FF2B5EF4-FFF2-40B4-BE49-F238E27FC236}">
                <a16:creationId xmlns:a16="http://schemas.microsoft.com/office/drawing/2014/main" id="{C71C381D-2034-4F1D-BFED-9288DABD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51" y="4633992"/>
            <a:ext cx="7211491" cy="51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251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FontThemHann">
      <a:majorFont>
        <a:latin typeface="Bookman Old Style"/>
        <a:ea typeface="Chalkboard SE Regular"/>
        <a:cs typeface="ASvadek Cello"/>
      </a:majorFont>
      <a:minorFont>
        <a:latin typeface="Bookman Old Style"/>
        <a:ea typeface="Courier"/>
        <a:cs typeface="ASvadek Cell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 SE Regular"/>
        <a:ea typeface="Chalkboard SE Regular"/>
        <a:cs typeface="Chalkboard SE Regular"/>
      </a:majorFont>
      <a:minorFont>
        <a:latin typeface="Courier"/>
        <a:ea typeface="Courier"/>
        <a:cs typeface="Couri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429</Words>
  <Application>Microsoft Office PowerPoint</Application>
  <PresentationFormat>Custom</PresentationFormat>
  <Paragraphs>210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Apple Chancery</vt:lpstr>
      <vt:lpstr>Arial</vt:lpstr>
      <vt:lpstr>ASvadek Cello</vt:lpstr>
      <vt:lpstr>Avenir Roman</vt:lpstr>
      <vt:lpstr>Bookman Old Style</vt:lpstr>
      <vt:lpstr>Chalkboard</vt:lpstr>
      <vt:lpstr>Chalkboard SE Regular</vt:lpstr>
      <vt:lpstr>Courier</vt:lpstr>
      <vt:lpstr>Courier New</vt:lpstr>
      <vt:lpstr>Helvetica</vt:lpstr>
      <vt:lpstr>Helvetica Light</vt:lpstr>
      <vt:lpstr>White</vt:lpstr>
      <vt:lpstr>INTRODUCTION TO LAB PROCEDURES AND TOOL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computer?</dc:title>
  <dc:creator>Hann MENG</dc:creator>
  <cp:lastModifiedBy>Admin</cp:lastModifiedBy>
  <cp:revision>944</cp:revision>
  <dcterms:modified xsi:type="dcterms:W3CDTF">2019-12-20T04:51:04Z</dcterms:modified>
</cp:coreProperties>
</file>