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2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25EB-FBA6-48C5-9DD1-906450A9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B2490-BA04-4514-8E02-791C81FC1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DB09-F4BB-4DEC-B4D4-CF815227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9C73-BF1E-4BB5-92DA-E7D6FAE8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1D19-140A-4C6E-A8AB-C0B0E9D6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03BE-654D-4B86-9ACE-B71F2DEC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59A6A-C7C8-4B6E-B4C6-27B3EFB9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6063-5C23-45DF-96B2-75CFA7EC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AA3B-49DD-45CD-9B49-BBACE62F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E58C-9134-4730-898E-4D3082B2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15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9A3EE-9D49-4B39-AA9D-60F9D19FF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0E0A3-4336-4290-943B-9176A67C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A9C0-BB00-47E6-A6A6-DEE51A3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FC58-72C2-44AA-82FC-942F9921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8EAD-7189-4B12-A8CB-48BA883F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9794-D278-403B-99F2-B900DBA2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C0DC-0911-4694-A076-02B1BC5F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C8C7-54AC-4985-9941-113579A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0196D-BF18-4DF9-AFF6-8D5BDA43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8338-9DD5-4E82-AECA-9669A4C2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7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0E25-2151-4C28-ABFD-D72CF150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4F11-2574-4308-94FB-20EAD4C6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4431-C0BF-4626-913C-E369CFEE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90CC-4536-4104-9386-2EEB2198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6DF0-D1F1-46F5-B639-2851C3A8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DC22-46E6-4DA5-8447-55832700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6C65-1B76-4936-BA69-3E77D2366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EF58-78D9-4D99-BB22-0EADE13C9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41DE-F38A-430E-86B2-15BE3C26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E86F3-41C7-4BE4-A148-A100920E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BADC-3C29-4E11-990D-DF3B27DE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A4D7-736B-494A-BAB8-DB8C56DD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1156A-FAAC-4A38-9FCE-FF24D60B4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FCFFE-E7F8-4022-BC2F-9450CCE6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AF515-3B2A-46D3-921F-9F3DBF281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387A2-B820-455B-8EDC-9B95D323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245C0-7FE5-4663-B463-8974C7EC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8C6A6-0D6C-4C01-AF41-3F148C3E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26271-1162-43C1-8496-7CF3554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5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8A50-A33B-4382-A89F-8DA7560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E69D1-9EF1-4677-8A17-C45F73D8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B33A5-55FC-4E73-AF99-DE98627A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020AB-089B-44ED-A7DA-C6FB34CB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3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E5981-449A-4201-A249-7D0FA6D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7DFDF-DF9D-4646-8009-35B9340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ACBE-C710-4E28-B2F0-F7D2AC2E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96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185A-4C24-403D-8F09-CC4D91F9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1902-89C3-4DEE-96BA-70B80AA5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883-64D3-4E9B-9EC0-F9813EB3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8BA4-07E4-41EC-862D-EC81D2A8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25482-E5D5-4AE1-9059-C98D619F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98CA-5019-4330-934E-1325BDB3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9EF1-075B-4C69-93C1-4F1F288D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4B22B-C5FB-4311-9FB1-278863967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DF5BD-C03F-4DC3-A4DB-5B5CF4131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3BCB9-C6EB-44B0-B62F-8EB14101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8BDF-8ECF-4098-A313-87FE0C10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210F1-F9FD-4F70-9FAD-0A251063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6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9385B-C6F8-4BC8-B68D-2202FD8A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B9124-1C0C-4554-B16C-83613103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7216-069A-4068-8313-23C136F1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C9C6-5C8B-43BB-A08A-DB3D4FB6A0B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E8DD-0BF3-4FB5-86CE-15C0455F1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BDF5-630B-4467-A77B-74A467184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A058-1419-4A20-8A8D-C89FED3A6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7205-07D5-46A9-B3E1-2B51215BC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numbers and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5FE75-33DB-4420-9CD3-7E65AF89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9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9A2D-C23F-4ABD-B08B-6593551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5418-E83C-49A2-BDCF-979B6809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479550"/>
            <a:ext cx="10759440" cy="5645150"/>
          </a:xfrm>
        </p:spPr>
        <p:txBody>
          <a:bodyPr>
            <a:normAutofit/>
          </a:bodyPr>
          <a:lstStyle/>
          <a:p>
            <a:r>
              <a:rPr lang="en-GB" dirty="0"/>
              <a:t>Mantissa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Here’s one: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Rubbish because those leading zeroes add nothing useful</a:t>
            </a:r>
          </a:p>
          <a:p>
            <a:r>
              <a:rPr lang="en-GB" dirty="0"/>
              <a:t>So we </a:t>
            </a:r>
            <a:r>
              <a:rPr lang="en-GB" b="1" dirty="0"/>
              <a:t>normalise</a:t>
            </a:r>
          </a:p>
          <a:p>
            <a:r>
              <a:rPr lang="en-GB" dirty="0"/>
              <a:t>WE ALWAYS DO THE POINT AFTER THE UNITS WHEN WE NORMALISE</a:t>
            </a:r>
          </a:p>
          <a:p>
            <a:r>
              <a:rPr lang="en-GB" dirty="0"/>
              <a:t>So this…</a:t>
            </a:r>
          </a:p>
          <a:p>
            <a:endParaRPr lang="en-GB" dirty="0"/>
          </a:p>
          <a:p>
            <a:r>
              <a:rPr lang="en-GB" sz="2000" dirty="0"/>
              <a:t>If we want it bigger or smaller we use an exponent</a:t>
            </a:r>
          </a:p>
          <a:p>
            <a:pPr lvl="1"/>
            <a:r>
              <a:rPr lang="en-GB" sz="1800" dirty="0"/>
              <a:t>If exponent tells us how many columns to shift, which exponent do we need to match the original number on this page?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1CB5777-9D03-4822-B852-03DEBB3845F4}"/>
              </a:ext>
            </a:extLst>
          </p:cNvPr>
          <p:cNvSpPr txBox="1"/>
          <p:nvPr/>
        </p:nvSpPr>
        <p:spPr>
          <a:xfrm>
            <a:off x="4127895" y="220325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D9FFFC-3BB5-42A9-8658-C07289B00C38}"/>
              </a:ext>
            </a:extLst>
          </p:cNvPr>
          <p:cNvSpPr txBox="1"/>
          <p:nvPr/>
        </p:nvSpPr>
        <p:spPr>
          <a:xfrm>
            <a:off x="3682930" y="220325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C03899-690E-4236-99A6-500DE89DD855}"/>
              </a:ext>
            </a:extLst>
          </p:cNvPr>
          <p:cNvSpPr txBox="1"/>
          <p:nvPr/>
        </p:nvSpPr>
        <p:spPr>
          <a:xfrm>
            <a:off x="3237616" y="220325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646BB16-DBF6-4B2C-B997-DBE7F9A70661}"/>
              </a:ext>
            </a:extLst>
          </p:cNvPr>
          <p:cNvSpPr txBox="1"/>
          <p:nvPr/>
        </p:nvSpPr>
        <p:spPr>
          <a:xfrm>
            <a:off x="2785061" y="2203254"/>
            <a:ext cx="29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F47066-EA0F-4128-B453-6C3B463EAAA5}"/>
              </a:ext>
            </a:extLst>
          </p:cNvPr>
          <p:cNvSpPr txBox="1"/>
          <p:nvPr/>
        </p:nvSpPr>
        <p:spPr>
          <a:xfrm>
            <a:off x="5394652" y="2220856"/>
            <a:ext cx="5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0.125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115466-B310-40E3-9F09-6B86BA7BF147}"/>
              </a:ext>
            </a:extLst>
          </p:cNvPr>
          <p:cNvSpPr txBox="1"/>
          <p:nvPr/>
        </p:nvSpPr>
        <p:spPr>
          <a:xfrm>
            <a:off x="4930757" y="2203254"/>
            <a:ext cx="61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0.25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6459E1F-DBCE-427F-9500-F8BF51B491B3}"/>
              </a:ext>
            </a:extLst>
          </p:cNvPr>
          <p:cNvSpPr txBox="1"/>
          <p:nvPr/>
        </p:nvSpPr>
        <p:spPr>
          <a:xfrm>
            <a:off x="4531671" y="2203254"/>
            <a:ext cx="66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0.5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357CEF7-3E37-4CBD-A8A0-379DD032A4D6}"/>
              </a:ext>
            </a:extLst>
          </p:cNvPr>
          <p:cNvSpPr txBox="1"/>
          <p:nvPr/>
        </p:nvSpPr>
        <p:spPr>
          <a:xfrm>
            <a:off x="4573206" y="25349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7892E-0399-4255-8773-0E034ABAB90A}"/>
              </a:ext>
            </a:extLst>
          </p:cNvPr>
          <p:cNvSpPr txBox="1"/>
          <p:nvPr/>
        </p:nvSpPr>
        <p:spPr>
          <a:xfrm>
            <a:off x="5027244" y="2553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D22D674-E117-4613-87BD-A183C80F3CDA}"/>
              </a:ext>
            </a:extLst>
          </p:cNvPr>
          <p:cNvSpPr txBox="1"/>
          <p:nvPr/>
        </p:nvSpPr>
        <p:spPr>
          <a:xfrm>
            <a:off x="5514198" y="25286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979E8F-CCCE-4716-8BD0-B256F1E24DCC}"/>
              </a:ext>
            </a:extLst>
          </p:cNvPr>
          <p:cNvSpPr txBox="1"/>
          <p:nvPr/>
        </p:nvSpPr>
        <p:spPr>
          <a:xfrm>
            <a:off x="5991958" y="25286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F34831A-9C48-4A85-B96C-399BEE7DAC5F}"/>
              </a:ext>
            </a:extLst>
          </p:cNvPr>
          <p:cNvSpPr txBox="1"/>
          <p:nvPr/>
        </p:nvSpPr>
        <p:spPr>
          <a:xfrm>
            <a:off x="2747623" y="25366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6D9A9E-F631-4F10-9329-E0F526D151E2}"/>
              </a:ext>
            </a:extLst>
          </p:cNvPr>
          <p:cNvSpPr txBox="1"/>
          <p:nvPr/>
        </p:nvSpPr>
        <p:spPr>
          <a:xfrm>
            <a:off x="3200719" y="25366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30D1A66-370F-4AA1-973A-169B3D6BC3EF}"/>
              </a:ext>
            </a:extLst>
          </p:cNvPr>
          <p:cNvSpPr txBox="1"/>
          <p:nvPr/>
        </p:nvSpPr>
        <p:spPr>
          <a:xfrm>
            <a:off x="3640533" y="25366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21AB8D-C49B-4D28-B760-51F42102B506}"/>
              </a:ext>
            </a:extLst>
          </p:cNvPr>
          <p:cNvSpPr txBox="1"/>
          <p:nvPr/>
        </p:nvSpPr>
        <p:spPr>
          <a:xfrm>
            <a:off x="4080843" y="25366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7162AF-E8E4-4C77-A2A7-A37D3CD69B16}"/>
              </a:ext>
            </a:extLst>
          </p:cNvPr>
          <p:cNvSpPr txBox="1"/>
          <p:nvPr/>
        </p:nvSpPr>
        <p:spPr>
          <a:xfrm>
            <a:off x="5860295" y="2230773"/>
            <a:ext cx="6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0.0625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F052E6-190B-4E7C-A547-CBC7FC80E20E}"/>
              </a:ext>
            </a:extLst>
          </p:cNvPr>
          <p:cNvSpPr txBox="1"/>
          <p:nvPr/>
        </p:nvSpPr>
        <p:spPr>
          <a:xfrm>
            <a:off x="4091539" y="4791461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.5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979E5C-F02F-4AFE-BC4E-F162D4869C79}"/>
              </a:ext>
            </a:extLst>
          </p:cNvPr>
          <p:cNvSpPr txBox="1"/>
          <p:nvPr/>
        </p:nvSpPr>
        <p:spPr>
          <a:xfrm>
            <a:off x="3640533" y="4791461"/>
            <a:ext cx="37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BF6AD7-9911-417F-91BD-50069F9CD855}"/>
              </a:ext>
            </a:extLst>
          </p:cNvPr>
          <p:cNvSpPr txBox="1"/>
          <p:nvPr/>
        </p:nvSpPr>
        <p:spPr>
          <a:xfrm>
            <a:off x="5432090" y="4809063"/>
            <a:ext cx="5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.0625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BA43AC-8660-4005-82A5-F0434BC4077B}"/>
              </a:ext>
            </a:extLst>
          </p:cNvPr>
          <p:cNvSpPr txBox="1"/>
          <p:nvPr/>
        </p:nvSpPr>
        <p:spPr>
          <a:xfrm>
            <a:off x="4968195" y="4791461"/>
            <a:ext cx="611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0.125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FAACE5-55E3-4747-BF0E-48289F05B9E1}"/>
              </a:ext>
            </a:extLst>
          </p:cNvPr>
          <p:cNvSpPr txBox="1"/>
          <p:nvPr/>
        </p:nvSpPr>
        <p:spPr>
          <a:xfrm>
            <a:off x="4580534" y="4799924"/>
            <a:ext cx="66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.25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B85175-6B89-47E1-ABC0-0891D062AB8F}"/>
              </a:ext>
            </a:extLst>
          </p:cNvPr>
          <p:cNvSpPr txBox="1"/>
          <p:nvPr/>
        </p:nvSpPr>
        <p:spPr>
          <a:xfrm>
            <a:off x="4610644" y="51231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6FFC3-D638-4F56-BF51-0CBFD616293B}"/>
              </a:ext>
            </a:extLst>
          </p:cNvPr>
          <p:cNvSpPr txBox="1"/>
          <p:nvPr/>
        </p:nvSpPr>
        <p:spPr>
          <a:xfrm>
            <a:off x="5064682" y="51419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24DF68-6F05-4E4C-99ED-57A1BAC55152}"/>
              </a:ext>
            </a:extLst>
          </p:cNvPr>
          <p:cNvSpPr txBox="1"/>
          <p:nvPr/>
        </p:nvSpPr>
        <p:spPr>
          <a:xfrm>
            <a:off x="5551636" y="5116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B4E013-3A34-4E3F-895E-E02E220ACC79}"/>
              </a:ext>
            </a:extLst>
          </p:cNvPr>
          <p:cNvSpPr txBox="1"/>
          <p:nvPr/>
        </p:nvSpPr>
        <p:spPr>
          <a:xfrm>
            <a:off x="6029396" y="5116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C650D8-FE92-444B-B2AE-12ECEE7972F5}"/>
              </a:ext>
            </a:extLst>
          </p:cNvPr>
          <p:cNvSpPr txBox="1"/>
          <p:nvPr/>
        </p:nvSpPr>
        <p:spPr>
          <a:xfrm>
            <a:off x="3677971" y="51248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38FCD9-8A32-4336-A9B2-DEC3C4855973}"/>
              </a:ext>
            </a:extLst>
          </p:cNvPr>
          <p:cNvSpPr txBox="1"/>
          <p:nvPr/>
        </p:nvSpPr>
        <p:spPr>
          <a:xfrm>
            <a:off x="4118281" y="51248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AE1EF2-C990-4240-A71F-12CD9C41D3A9}"/>
              </a:ext>
            </a:extLst>
          </p:cNvPr>
          <p:cNvSpPr txBox="1"/>
          <p:nvPr/>
        </p:nvSpPr>
        <p:spPr>
          <a:xfrm>
            <a:off x="5897733" y="4818980"/>
            <a:ext cx="6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.03125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B9B8EC-F9C3-48A6-B65A-9E40FB7E68CE}"/>
              </a:ext>
            </a:extLst>
          </p:cNvPr>
          <p:cNvSpPr/>
          <p:nvPr/>
        </p:nvSpPr>
        <p:spPr>
          <a:xfrm>
            <a:off x="4080843" y="5336771"/>
            <a:ext cx="7488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9B6A2D-3E68-4D01-9FA2-56ADEE81DF91}"/>
              </a:ext>
            </a:extLst>
          </p:cNvPr>
          <p:cNvSpPr/>
          <p:nvPr/>
        </p:nvSpPr>
        <p:spPr>
          <a:xfrm>
            <a:off x="4043399" y="4937465"/>
            <a:ext cx="7488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56" grpId="0"/>
      <p:bldP spid="57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B9BD-4D41-428F-9697-7A35B87A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--&gt; denary (decimal)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63216-AC94-4650-B574-CFE29B233693}"/>
              </a:ext>
            </a:extLst>
          </p:cNvPr>
          <p:cNvSpPr txBox="1"/>
          <p:nvPr/>
        </p:nvSpPr>
        <p:spPr>
          <a:xfrm>
            <a:off x="4488110" y="266882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117C7-EFE4-4AE7-A40A-43A84514D366}"/>
              </a:ext>
            </a:extLst>
          </p:cNvPr>
          <p:cNvSpPr txBox="1"/>
          <p:nvPr/>
        </p:nvSpPr>
        <p:spPr>
          <a:xfrm>
            <a:off x="5712903" y="32003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403E5-2916-46DF-AB97-7EDA8903E5F1}"/>
              </a:ext>
            </a:extLst>
          </p:cNvPr>
          <p:cNvSpPr txBox="1"/>
          <p:nvPr/>
        </p:nvSpPr>
        <p:spPr>
          <a:xfrm>
            <a:off x="1140903" y="2835696"/>
            <a:ext cx="389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01001011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882DA-BE20-45F3-8963-C2FA0847C78B}"/>
              </a:ext>
            </a:extLst>
          </p:cNvPr>
          <p:cNvSpPr txBox="1"/>
          <p:nvPr/>
        </p:nvSpPr>
        <p:spPr>
          <a:xfrm>
            <a:off x="4043145" y="266882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D5F5F-8E26-4386-A2A5-D2903F99728A}"/>
              </a:ext>
            </a:extLst>
          </p:cNvPr>
          <p:cNvSpPr txBox="1"/>
          <p:nvPr/>
        </p:nvSpPr>
        <p:spPr>
          <a:xfrm>
            <a:off x="3597831" y="266882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7094C-414D-42B7-BA66-636C9DAEE8BE}"/>
              </a:ext>
            </a:extLst>
          </p:cNvPr>
          <p:cNvSpPr txBox="1"/>
          <p:nvPr/>
        </p:nvSpPr>
        <p:spPr>
          <a:xfrm>
            <a:off x="3151470" y="266882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78CDA-7CE5-461A-ABE2-46B9584A1F3A}"/>
              </a:ext>
            </a:extLst>
          </p:cNvPr>
          <p:cNvSpPr txBox="1"/>
          <p:nvPr/>
        </p:nvSpPr>
        <p:spPr>
          <a:xfrm>
            <a:off x="2600587" y="2668824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2C3B7-D6A5-45A6-B93A-BC439E94F948}"/>
              </a:ext>
            </a:extLst>
          </p:cNvPr>
          <p:cNvSpPr txBox="1"/>
          <p:nvPr/>
        </p:nvSpPr>
        <p:spPr>
          <a:xfrm>
            <a:off x="2139191" y="2668824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A0612-78F7-481D-98F7-36BD67224A13}"/>
              </a:ext>
            </a:extLst>
          </p:cNvPr>
          <p:cNvSpPr txBox="1"/>
          <p:nvPr/>
        </p:nvSpPr>
        <p:spPr>
          <a:xfrm>
            <a:off x="1673340" y="2668824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66D8E-EE27-46D8-8AB5-77DB3C94BB77}"/>
              </a:ext>
            </a:extLst>
          </p:cNvPr>
          <p:cNvSpPr txBox="1"/>
          <p:nvPr/>
        </p:nvSpPr>
        <p:spPr>
          <a:xfrm>
            <a:off x="1140903" y="2668824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62D97-5AF4-46F1-81C0-1A663749B78B}"/>
              </a:ext>
            </a:extLst>
          </p:cNvPr>
          <p:cNvSpPr txBox="1"/>
          <p:nvPr/>
        </p:nvSpPr>
        <p:spPr>
          <a:xfrm>
            <a:off x="5679883" y="2299492"/>
            <a:ext cx="1962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64</a:t>
            </a:r>
          </a:p>
          <a:p>
            <a:pPr algn="r"/>
            <a:r>
              <a:rPr lang="en-GB" dirty="0"/>
              <a:t>8</a:t>
            </a:r>
          </a:p>
          <a:p>
            <a:pPr algn="r"/>
            <a:r>
              <a:rPr lang="en-GB" dirty="0"/>
              <a:t>2</a:t>
            </a:r>
          </a:p>
          <a:p>
            <a:pPr algn="r"/>
            <a:r>
              <a:rPr lang="en-GB" u="sng" dirty="0"/>
              <a:t>+       1</a:t>
            </a:r>
          </a:p>
          <a:p>
            <a:pPr algn="r"/>
            <a:r>
              <a:rPr lang="en-GB" dirty="0"/>
              <a:t>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73568-333A-4F05-A06F-679A864FBC45}"/>
              </a:ext>
            </a:extLst>
          </p:cNvPr>
          <p:cNvSpPr txBox="1"/>
          <p:nvPr/>
        </p:nvSpPr>
        <p:spPr>
          <a:xfrm>
            <a:off x="653469" y="4159250"/>
            <a:ext cx="74276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you have a go… represent these in denary, showing your working (SYW):</a:t>
            </a:r>
          </a:p>
          <a:p>
            <a:r>
              <a:rPr lang="en-GB" dirty="0"/>
              <a:t>00101001</a:t>
            </a:r>
          </a:p>
          <a:p>
            <a:r>
              <a:rPr lang="en-GB" dirty="0"/>
              <a:t>10010101</a:t>
            </a:r>
          </a:p>
          <a:p>
            <a:r>
              <a:rPr lang="en-GB" dirty="0"/>
              <a:t>10101010</a:t>
            </a:r>
          </a:p>
          <a:p>
            <a:r>
              <a:rPr lang="en-GB" dirty="0"/>
              <a:t>11111001</a:t>
            </a:r>
          </a:p>
        </p:txBody>
      </p:sp>
    </p:spTree>
    <p:extLst>
      <p:ext uri="{BB962C8B-B14F-4D97-AF65-F5344CB8AC3E}">
        <p14:creationId xmlns:p14="http://schemas.microsoft.com/office/powerpoint/2010/main" val="32696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8" grpId="0"/>
      <p:bldP spid="8" grpId="1"/>
      <p:bldP spid="9" grpId="0"/>
      <p:bldP spid="10" grpId="0"/>
      <p:bldP spid="10" grpId="1"/>
      <p:bldP spid="11" grpId="0"/>
      <p:bldP spid="12" grpId="0"/>
      <p:bldP spid="13" grpId="0"/>
      <p:bldP spid="13" grpId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B9BD-4D41-428F-9697-7A35B87A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Denary (decimal) --&gt; Binary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63216-AC94-4650-B574-CFE29B233693}"/>
              </a:ext>
            </a:extLst>
          </p:cNvPr>
          <p:cNvSpPr txBox="1"/>
          <p:nvPr/>
        </p:nvSpPr>
        <p:spPr>
          <a:xfrm>
            <a:off x="6082019" y="2089738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117C7-EFE4-4AE7-A40A-43A84514D366}"/>
              </a:ext>
            </a:extLst>
          </p:cNvPr>
          <p:cNvSpPr txBox="1"/>
          <p:nvPr/>
        </p:nvSpPr>
        <p:spPr>
          <a:xfrm>
            <a:off x="5712903" y="32003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882DA-BE20-45F3-8963-C2FA0847C78B}"/>
              </a:ext>
            </a:extLst>
          </p:cNvPr>
          <p:cNvSpPr txBox="1"/>
          <p:nvPr/>
        </p:nvSpPr>
        <p:spPr>
          <a:xfrm>
            <a:off x="5637054" y="2089738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D5F5F-8E26-4386-A2A5-D2903F99728A}"/>
              </a:ext>
            </a:extLst>
          </p:cNvPr>
          <p:cNvSpPr txBox="1"/>
          <p:nvPr/>
        </p:nvSpPr>
        <p:spPr>
          <a:xfrm>
            <a:off x="5191740" y="2089738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7094C-414D-42B7-BA66-636C9DAEE8BE}"/>
              </a:ext>
            </a:extLst>
          </p:cNvPr>
          <p:cNvSpPr txBox="1"/>
          <p:nvPr/>
        </p:nvSpPr>
        <p:spPr>
          <a:xfrm>
            <a:off x="4745379" y="2089738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78CDA-7CE5-461A-ABE2-46B9584A1F3A}"/>
              </a:ext>
            </a:extLst>
          </p:cNvPr>
          <p:cNvSpPr txBox="1"/>
          <p:nvPr/>
        </p:nvSpPr>
        <p:spPr>
          <a:xfrm>
            <a:off x="4194496" y="2089738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2C3B7-D6A5-45A6-B93A-BC439E94F948}"/>
              </a:ext>
            </a:extLst>
          </p:cNvPr>
          <p:cNvSpPr txBox="1"/>
          <p:nvPr/>
        </p:nvSpPr>
        <p:spPr>
          <a:xfrm>
            <a:off x="3733100" y="2089738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A0612-78F7-481D-98F7-36BD67224A13}"/>
              </a:ext>
            </a:extLst>
          </p:cNvPr>
          <p:cNvSpPr txBox="1"/>
          <p:nvPr/>
        </p:nvSpPr>
        <p:spPr>
          <a:xfrm>
            <a:off x="3267249" y="2089738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66D8E-EE27-46D8-8AB5-77DB3C94BB77}"/>
              </a:ext>
            </a:extLst>
          </p:cNvPr>
          <p:cNvSpPr txBox="1"/>
          <p:nvPr/>
        </p:nvSpPr>
        <p:spPr>
          <a:xfrm>
            <a:off x="2734812" y="2089738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62D97-5AF4-46F1-81C0-1A663749B78B}"/>
              </a:ext>
            </a:extLst>
          </p:cNvPr>
          <p:cNvSpPr txBox="1"/>
          <p:nvPr/>
        </p:nvSpPr>
        <p:spPr>
          <a:xfrm>
            <a:off x="3524250" y="3480836"/>
            <a:ext cx="216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Check...                64</a:t>
            </a:r>
          </a:p>
          <a:p>
            <a:pPr algn="r"/>
            <a:r>
              <a:rPr lang="en-GB" dirty="0"/>
              <a:t>8</a:t>
            </a:r>
          </a:p>
          <a:p>
            <a:pPr algn="r"/>
            <a:r>
              <a:rPr lang="en-GB" u="sng" dirty="0"/>
              <a:t>+       1</a:t>
            </a:r>
          </a:p>
          <a:p>
            <a:pPr algn="r"/>
            <a:r>
              <a:rPr lang="en-GB" dirty="0"/>
              <a:t>73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73568-333A-4F05-A06F-679A864FBC45}"/>
              </a:ext>
            </a:extLst>
          </p:cNvPr>
          <p:cNvSpPr txBox="1"/>
          <p:nvPr/>
        </p:nvSpPr>
        <p:spPr>
          <a:xfrm>
            <a:off x="401227" y="4760782"/>
            <a:ext cx="7365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you have a go… represent these in binary, showing your working (SYW):</a:t>
            </a:r>
          </a:p>
          <a:p>
            <a:r>
              <a:rPr lang="en-GB" dirty="0"/>
              <a:t>19, 191, 127, 30, 60, 120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722EF-6C53-4852-AF22-21CC6341B10E}"/>
              </a:ext>
            </a:extLst>
          </p:cNvPr>
          <p:cNvSpPr txBox="1"/>
          <p:nvPr/>
        </p:nvSpPr>
        <p:spPr>
          <a:xfrm>
            <a:off x="315761" y="1429823"/>
            <a:ext cx="18703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73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a 64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Leaving </a:t>
            </a:r>
            <a:r>
              <a:rPr lang="en-GB" b="1" dirty="0"/>
              <a:t>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need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Leaving </a:t>
            </a:r>
            <a:r>
              <a:rPr lang="en-GB" b="1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99AC7-CE84-4E82-A62E-FD59B0216434}"/>
              </a:ext>
            </a:extLst>
          </p:cNvPr>
          <p:cNvSpPr txBox="1"/>
          <p:nvPr/>
        </p:nvSpPr>
        <p:spPr>
          <a:xfrm>
            <a:off x="2808796" y="24214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88E24-ACAD-4122-925B-F792AD6EDCEF}"/>
              </a:ext>
            </a:extLst>
          </p:cNvPr>
          <p:cNvSpPr txBox="1"/>
          <p:nvPr/>
        </p:nvSpPr>
        <p:spPr>
          <a:xfrm>
            <a:off x="3262834" y="2440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14977-794E-4270-92E3-4DFF15A827D2}"/>
              </a:ext>
            </a:extLst>
          </p:cNvPr>
          <p:cNvSpPr txBox="1"/>
          <p:nvPr/>
        </p:nvSpPr>
        <p:spPr>
          <a:xfrm>
            <a:off x="3749788" y="24151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7BCBF-E8EE-4D3B-9304-D280FA828AAE}"/>
              </a:ext>
            </a:extLst>
          </p:cNvPr>
          <p:cNvSpPr txBox="1"/>
          <p:nvPr/>
        </p:nvSpPr>
        <p:spPr>
          <a:xfrm>
            <a:off x="4227548" y="24151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46AAE-241F-4469-8DE0-5B7E50D797BE}"/>
              </a:ext>
            </a:extLst>
          </p:cNvPr>
          <p:cNvSpPr txBox="1"/>
          <p:nvPr/>
        </p:nvSpPr>
        <p:spPr>
          <a:xfrm>
            <a:off x="4701747" y="24230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48E21-C2D1-4BCD-AE21-0E5128BB9686}"/>
              </a:ext>
            </a:extLst>
          </p:cNvPr>
          <p:cNvSpPr txBox="1"/>
          <p:nvPr/>
        </p:nvSpPr>
        <p:spPr>
          <a:xfrm>
            <a:off x="5154843" y="24230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49319E-5E63-4B05-80F6-4F857BDA56C3}"/>
              </a:ext>
            </a:extLst>
          </p:cNvPr>
          <p:cNvSpPr txBox="1"/>
          <p:nvPr/>
        </p:nvSpPr>
        <p:spPr>
          <a:xfrm>
            <a:off x="5594657" y="24230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D963B-9E58-4219-9716-A7CBD2D56D09}"/>
              </a:ext>
            </a:extLst>
          </p:cNvPr>
          <p:cNvSpPr txBox="1"/>
          <p:nvPr/>
        </p:nvSpPr>
        <p:spPr>
          <a:xfrm>
            <a:off x="6034967" y="24230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97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3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9A2D-C23F-4ABD-B08B-6593551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5418-E83C-49A2-BDCF-979B6809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28701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Sometimes we need negative numbers</a:t>
            </a:r>
          </a:p>
          <a:p>
            <a:pPr lvl="1"/>
            <a:r>
              <a:rPr lang="en-GB" dirty="0"/>
              <a:t>E.g. how much money do I have?</a:t>
            </a:r>
          </a:p>
          <a:p>
            <a:pPr lvl="1"/>
            <a:r>
              <a:rPr lang="en-GB" dirty="0"/>
              <a:t>A way of doing subtractions is 8 + (-5)</a:t>
            </a:r>
          </a:p>
          <a:p>
            <a:pPr lvl="2"/>
            <a:r>
              <a:rPr lang="en-GB" dirty="0"/>
              <a:t>That makes 3</a:t>
            </a:r>
          </a:p>
          <a:p>
            <a:r>
              <a:rPr lang="en-GB" dirty="0"/>
              <a:t>Method 1: sign and magnitude</a:t>
            </a:r>
          </a:p>
          <a:p>
            <a:pPr lvl="1"/>
            <a:r>
              <a:rPr lang="en-GB" dirty="0"/>
              <a:t>We have no – sign when all we can store are 1s and 0s</a:t>
            </a:r>
          </a:p>
          <a:p>
            <a:pPr lvl="2"/>
            <a:r>
              <a:rPr lang="en-GB" dirty="0"/>
              <a:t>So just use the MSB (most significant bit) position to show if it’s negative</a:t>
            </a:r>
          </a:p>
          <a:p>
            <a:pPr lvl="3"/>
            <a:r>
              <a:rPr lang="en-GB" dirty="0"/>
              <a:t>Just put a 1 in it</a:t>
            </a:r>
          </a:p>
          <a:p>
            <a:pPr lvl="3"/>
            <a:r>
              <a:rPr lang="en-GB" dirty="0"/>
              <a:t>We lose some of our possible magnitude</a:t>
            </a:r>
          </a:p>
          <a:p>
            <a:pPr lvl="3"/>
            <a:r>
              <a:rPr lang="en-GB" dirty="0"/>
              <a:t>But we gain all these negative numbers to make up for it</a:t>
            </a:r>
          </a:p>
          <a:p>
            <a:pPr lvl="2"/>
            <a:r>
              <a:rPr lang="en-GB" dirty="0"/>
              <a:t>00101010 is still 32 + 8 + 2 = 42</a:t>
            </a:r>
          </a:p>
          <a:p>
            <a:pPr lvl="2"/>
            <a:r>
              <a:rPr lang="en-GB" dirty="0">
                <a:effectLst>
                  <a:glow rad="127000">
                    <a:schemeClr val="accent2"/>
                  </a:glow>
                </a:effectLst>
              </a:rPr>
              <a:t>1</a:t>
            </a:r>
            <a:r>
              <a:rPr lang="en-GB" dirty="0"/>
              <a:t>0101010 is now </a:t>
            </a:r>
            <a:r>
              <a:rPr lang="en-GB" dirty="0">
                <a:effectLst>
                  <a:glow rad="127000">
                    <a:schemeClr val="accent2"/>
                  </a:glow>
                </a:effectLst>
              </a:rPr>
              <a:t>-</a:t>
            </a:r>
            <a:r>
              <a:rPr lang="en-GB" dirty="0"/>
              <a:t>42</a:t>
            </a:r>
          </a:p>
          <a:p>
            <a:r>
              <a:rPr lang="en-GB" dirty="0"/>
              <a:t>You try: how can we represent 40, -40, -34, -99 and -0?</a:t>
            </a:r>
          </a:p>
          <a:p>
            <a:r>
              <a:rPr lang="en-GB" dirty="0"/>
              <a:t>Is -0 a thing?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5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9A2D-C23F-4ABD-B08B-6593551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5418-E83C-49A2-BDCF-979B6809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28701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Sometimes we need negative numbers</a:t>
            </a:r>
          </a:p>
          <a:p>
            <a:pPr lvl="1"/>
            <a:r>
              <a:rPr lang="en-GB" dirty="0"/>
              <a:t>E.g. how much money do I have?</a:t>
            </a:r>
          </a:p>
          <a:p>
            <a:pPr lvl="1"/>
            <a:r>
              <a:rPr lang="en-GB" dirty="0"/>
              <a:t>A way of doing subtractions is 8 + (-5)</a:t>
            </a:r>
          </a:p>
          <a:p>
            <a:pPr lvl="2"/>
            <a:r>
              <a:rPr lang="en-GB" dirty="0"/>
              <a:t>That makes 3</a:t>
            </a:r>
          </a:p>
          <a:p>
            <a:r>
              <a:rPr lang="en-GB" dirty="0"/>
              <a:t>Method 1: sign and magnitude</a:t>
            </a:r>
          </a:p>
          <a:p>
            <a:pPr lvl="1"/>
            <a:r>
              <a:rPr lang="en-GB" dirty="0"/>
              <a:t>We have no – sign when all we can store are 1s and 0s</a:t>
            </a:r>
          </a:p>
          <a:p>
            <a:pPr lvl="2"/>
            <a:r>
              <a:rPr lang="en-GB" dirty="0"/>
              <a:t>So just use the MSB (most significant bit) position to show if it’s negative</a:t>
            </a:r>
          </a:p>
          <a:p>
            <a:pPr lvl="3"/>
            <a:r>
              <a:rPr lang="en-GB" dirty="0"/>
              <a:t>Just put a 1 in it</a:t>
            </a:r>
          </a:p>
          <a:p>
            <a:pPr lvl="3"/>
            <a:r>
              <a:rPr lang="en-GB" dirty="0"/>
              <a:t>We lose some of our possible magnitude</a:t>
            </a:r>
          </a:p>
          <a:p>
            <a:pPr lvl="3"/>
            <a:r>
              <a:rPr lang="en-GB" dirty="0"/>
              <a:t>But we gain all these negative numbers to make up for it</a:t>
            </a:r>
          </a:p>
          <a:p>
            <a:pPr lvl="2"/>
            <a:r>
              <a:rPr lang="en-GB" dirty="0"/>
              <a:t>00101010 is still 32 + 8 + 2 = 42</a:t>
            </a:r>
          </a:p>
          <a:p>
            <a:pPr lvl="2"/>
            <a:r>
              <a:rPr lang="en-GB" dirty="0">
                <a:effectLst>
                  <a:glow rad="127000">
                    <a:schemeClr val="accent2"/>
                  </a:glow>
                </a:effectLst>
              </a:rPr>
              <a:t>1</a:t>
            </a:r>
            <a:r>
              <a:rPr lang="en-GB" dirty="0"/>
              <a:t>0101010 is now </a:t>
            </a:r>
            <a:r>
              <a:rPr lang="en-GB" dirty="0">
                <a:effectLst>
                  <a:glow rad="127000">
                    <a:schemeClr val="accent2"/>
                  </a:glow>
                </a:effectLst>
              </a:rPr>
              <a:t>-</a:t>
            </a:r>
            <a:r>
              <a:rPr lang="en-GB" dirty="0"/>
              <a:t>42</a:t>
            </a:r>
          </a:p>
          <a:p>
            <a:r>
              <a:rPr lang="en-GB" dirty="0"/>
              <a:t>You try: how can we represent 40, -40, -34, -99 and -0?</a:t>
            </a:r>
          </a:p>
          <a:p>
            <a:r>
              <a:rPr lang="en-GB" dirty="0"/>
              <a:t>Is -0 a thing?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3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9A2D-C23F-4ABD-B08B-6593551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5418-E83C-49A2-BDCF-979B6809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479550"/>
            <a:ext cx="10759440" cy="528701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Another method is called twos complement</a:t>
            </a:r>
          </a:p>
          <a:p>
            <a:r>
              <a:rPr lang="en-GB" dirty="0"/>
              <a:t>Use the MSB as a negative version of what it would normally be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That was -128</a:t>
            </a:r>
          </a:p>
          <a:p>
            <a:endParaRPr lang="en-GB" dirty="0"/>
          </a:p>
          <a:p>
            <a:endParaRPr lang="en-GB" sz="1600" dirty="0"/>
          </a:p>
          <a:p>
            <a:r>
              <a:rPr lang="en-GB" dirty="0"/>
              <a:t>That was 8 – 128</a:t>
            </a:r>
          </a:p>
          <a:p>
            <a:pPr lvl="1"/>
            <a:r>
              <a:rPr lang="en-GB" dirty="0"/>
              <a:t>-120</a:t>
            </a:r>
          </a:p>
          <a:p>
            <a:r>
              <a:rPr lang="en-GB" dirty="0"/>
              <a:t>-1 is 11111111</a:t>
            </a:r>
          </a:p>
          <a:p>
            <a:r>
              <a:rPr lang="en-GB" dirty="0"/>
              <a:t>0 is still 0</a:t>
            </a:r>
          </a:p>
          <a:p>
            <a:r>
              <a:rPr lang="en-GB" dirty="0"/>
              <a:t>What’s the range of values?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C05EB-0D00-41C3-BFD6-BDF898FC7F84}"/>
              </a:ext>
            </a:extLst>
          </p:cNvPr>
          <p:cNvSpPr txBox="1"/>
          <p:nvPr/>
        </p:nvSpPr>
        <p:spPr>
          <a:xfrm>
            <a:off x="5949939" y="2555268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046C3-FFE5-409C-89EA-E0924CC7549A}"/>
              </a:ext>
            </a:extLst>
          </p:cNvPr>
          <p:cNvSpPr txBox="1"/>
          <p:nvPr/>
        </p:nvSpPr>
        <p:spPr>
          <a:xfrm>
            <a:off x="5504974" y="2555268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DF03A-3631-4B50-A50C-F7DF1F3BBDCA}"/>
              </a:ext>
            </a:extLst>
          </p:cNvPr>
          <p:cNvSpPr txBox="1"/>
          <p:nvPr/>
        </p:nvSpPr>
        <p:spPr>
          <a:xfrm>
            <a:off x="5059660" y="2555268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96AC3-5084-4EDC-A6F9-6144DCD90200}"/>
              </a:ext>
            </a:extLst>
          </p:cNvPr>
          <p:cNvSpPr txBox="1"/>
          <p:nvPr/>
        </p:nvSpPr>
        <p:spPr>
          <a:xfrm>
            <a:off x="4613299" y="2555268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D45FA-6053-47EF-BF26-647C96382A58}"/>
              </a:ext>
            </a:extLst>
          </p:cNvPr>
          <p:cNvSpPr txBox="1"/>
          <p:nvPr/>
        </p:nvSpPr>
        <p:spPr>
          <a:xfrm>
            <a:off x="4062416" y="2555268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23AC7-8C24-42BE-9041-8309F2CC01F0}"/>
              </a:ext>
            </a:extLst>
          </p:cNvPr>
          <p:cNvSpPr txBox="1"/>
          <p:nvPr/>
        </p:nvSpPr>
        <p:spPr>
          <a:xfrm>
            <a:off x="3601020" y="2555268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B2FAA-F19A-4C61-B7A3-C3582EE80B7F}"/>
              </a:ext>
            </a:extLst>
          </p:cNvPr>
          <p:cNvSpPr txBox="1"/>
          <p:nvPr/>
        </p:nvSpPr>
        <p:spPr>
          <a:xfrm>
            <a:off x="3135169" y="2555268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24A8A-EBCB-4E2F-B650-F178FB84882C}"/>
              </a:ext>
            </a:extLst>
          </p:cNvPr>
          <p:cNvSpPr txBox="1"/>
          <p:nvPr/>
        </p:nvSpPr>
        <p:spPr>
          <a:xfrm>
            <a:off x="2533448" y="2555268"/>
            <a:ext cx="6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-128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2139F-0E41-4DBB-BECD-4317DEFD9EB0}"/>
              </a:ext>
            </a:extLst>
          </p:cNvPr>
          <p:cNvSpPr txBox="1"/>
          <p:nvPr/>
        </p:nvSpPr>
        <p:spPr>
          <a:xfrm>
            <a:off x="2676716" y="28869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B9F86-AC5D-4146-B61C-03B8D358AAB6}"/>
              </a:ext>
            </a:extLst>
          </p:cNvPr>
          <p:cNvSpPr txBox="1"/>
          <p:nvPr/>
        </p:nvSpPr>
        <p:spPr>
          <a:xfrm>
            <a:off x="3130754" y="2905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EB009-D561-4339-915E-76A36994ED2B}"/>
              </a:ext>
            </a:extLst>
          </p:cNvPr>
          <p:cNvSpPr txBox="1"/>
          <p:nvPr/>
        </p:nvSpPr>
        <p:spPr>
          <a:xfrm>
            <a:off x="3617708" y="28806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838C5-A933-4046-B6ED-5D57FB167114}"/>
              </a:ext>
            </a:extLst>
          </p:cNvPr>
          <p:cNvSpPr txBox="1"/>
          <p:nvPr/>
        </p:nvSpPr>
        <p:spPr>
          <a:xfrm>
            <a:off x="4095468" y="28806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188E7-B6B3-4DE5-95AD-D260DF677818}"/>
              </a:ext>
            </a:extLst>
          </p:cNvPr>
          <p:cNvSpPr txBox="1"/>
          <p:nvPr/>
        </p:nvSpPr>
        <p:spPr>
          <a:xfrm>
            <a:off x="4569667" y="28886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56586-085B-493D-8328-C94FC0263222}"/>
              </a:ext>
            </a:extLst>
          </p:cNvPr>
          <p:cNvSpPr txBox="1"/>
          <p:nvPr/>
        </p:nvSpPr>
        <p:spPr>
          <a:xfrm>
            <a:off x="5022763" y="28886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8D79F-BCE1-46B2-A7A3-7B763DE12B28}"/>
              </a:ext>
            </a:extLst>
          </p:cNvPr>
          <p:cNvSpPr txBox="1"/>
          <p:nvPr/>
        </p:nvSpPr>
        <p:spPr>
          <a:xfrm>
            <a:off x="5462577" y="28886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558B9-1558-4545-BC5B-79FC14EA6833}"/>
              </a:ext>
            </a:extLst>
          </p:cNvPr>
          <p:cNvSpPr txBox="1"/>
          <p:nvPr/>
        </p:nvSpPr>
        <p:spPr>
          <a:xfrm>
            <a:off x="5902887" y="28886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436A0-E897-4EA4-BA75-51A0EC086A12}"/>
              </a:ext>
            </a:extLst>
          </p:cNvPr>
          <p:cNvSpPr txBox="1"/>
          <p:nvPr/>
        </p:nvSpPr>
        <p:spPr>
          <a:xfrm>
            <a:off x="5976605" y="3760926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AFFF6-1A06-4FC3-A2A4-021853B4D726}"/>
              </a:ext>
            </a:extLst>
          </p:cNvPr>
          <p:cNvSpPr txBox="1"/>
          <p:nvPr/>
        </p:nvSpPr>
        <p:spPr>
          <a:xfrm>
            <a:off x="5531640" y="3760926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BCAB2-8B65-419A-B6B6-F3232DA14748}"/>
              </a:ext>
            </a:extLst>
          </p:cNvPr>
          <p:cNvSpPr txBox="1"/>
          <p:nvPr/>
        </p:nvSpPr>
        <p:spPr>
          <a:xfrm>
            <a:off x="5086326" y="3760926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B79621-6C6F-43EF-B293-3430192DE25D}"/>
              </a:ext>
            </a:extLst>
          </p:cNvPr>
          <p:cNvSpPr txBox="1"/>
          <p:nvPr/>
        </p:nvSpPr>
        <p:spPr>
          <a:xfrm>
            <a:off x="4639965" y="3760926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71A7E2-9089-45CB-B250-4C5076A5A2A4}"/>
              </a:ext>
            </a:extLst>
          </p:cNvPr>
          <p:cNvSpPr txBox="1"/>
          <p:nvPr/>
        </p:nvSpPr>
        <p:spPr>
          <a:xfrm>
            <a:off x="4089082" y="376092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793A53-AF15-498B-A13C-B3A4CABCD050}"/>
              </a:ext>
            </a:extLst>
          </p:cNvPr>
          <p:cNvSpPr txBox="1"/>
          <p:nvPr/>
        </p:nvSpPr>
        <p:spPr>
          <a:xfrm>
            <a:off x="3627686" y="376092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0633B4-21DF-4DF0-93EA-B8AA42189226}"/>
              </a:ext>
            </a:extLst>
          </p:cNvPr>
          <p:cNvSpPr txBox="1"/>
          <p:nvPr/>
        </p:nvSpPr>
        <p:spPr>
          <a:xfrm>
            <a:off x="3161835" y="376092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64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57531D-3D4C-4C2A-B46E-3911324E4894}"/>
              </a:ext>
            </a:extLst>
          </p:cNvPr>
          <p:cNvSpPr txBox="1"/>
          <p:nvPr/>
        </p:nvSpPr>
        <p:spPr>
          <a:xfrm>
            <a:off x="2560114" y="3760926"/>
            <a:ext cx="6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-128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11E72F-EF1D-4F2F-966C-72C982B775B7}"/>
              </a:ext>
            </a:extLst>
          </p:cNvPr>
          <p:cNvSpPr txBox="1"/>
          <p:nvPr/>
        </p:nvSpPr>
        <p:spPr>
          <a:xfrm>
            <a:off x="2693215" y="40242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7DFB7-D5F8-40B7-9BCF-98591EB9D33D}"/>
              </a:ext>
            </a:extLst>
          </p:cNvPr>
          <p:cNvSpPr txBox="1"/>
          <p:nvPr/>
        </p:nvSpPr>
        <p:spPr>
          <a:xfrm>
            <a:off x="3147253" y="40430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E91BA2-8766-4241-BE0D-6A7AB7E0C5D3}"/>
              </a:ext>
            </a:extLst>
          </p:cNvPr>
          <p:cNvSpPr txBox="1"/>
          <p:nvPr/>
        </p:nvSpPr>
        <p:spPr>
          <a:xfrm>
            <a:off x="3634207" y="40179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04367B-93E0-43BB-82B9-3F10A4064737}"/>
              </a:ext>
            </a:extLst>
          </p:cNvPr>
          <p:cNvSpPr txBox="1"/>
          <p:nvPr/>
        </p:nvSpPr>
        <p:spPr>
          <a:xfrm>
            <a:off x="4111967" y="40179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73C33E-0242-45C1-9740-53D1DA6E30C7}"/>
              </a:ext>
            </a:extLst>
          </p:cNvPr>
          <p:cNvSpPr txBox="1"/>
          <p:nvPr/>
        </p:nvSpPr>
        <p:spPr>
          <a:xfrm>
            <a:off x="4586166" y="40259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463227-2763-487F-8C04-1EA22CE4A9D9}"/>
              </a:ext>
            </a:extLst>
          </p:cNvPr>
          <p:cNvSpPr txBox="1"/>
          <p:nvPr/>
        </p:nvSpPr>
        <p:spPr>
          <a:xfrm>
            <a:off x="5039262" y="40259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C5FB33-84E0-4B96-B046-31F6D81BFE82}"/>
              </a:ext>
            </a:extLst>
          </p:cNvPr>
          <p:cNvSpPr txBox="1"/>
          <p:nvPr/>
        </p:nvSpPr>
        <p:spPr>
          <a:xfrm>
            <a:off x="5479076" y="40259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B2B9C8-46DE-4D6E-9CB4-7B2A1FCD6539}"/>
              </a:ext>
            </a:extLst>
          </p:cNvPr>
          <p:cNvSpPr txBox="1"/>
          <p:nvPr/>
        </p:nvSpPr>
        <p:spPr>
          <a:xfrm>
            <a:off x="5919386" y="40259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34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9A2D-C23F-4ABD-B08B-6593551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2s Complement – a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5418-E83C-49A2-BDCF-979B6809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479550"/>
            <a:ext cx="10759440" cy="5287010"/>
          </a:xfrm>
        </p:spPr>
        <p:txBody>
          <a:bodyPr>
            <a:normAutofit/>
          </a:bodyPr>
          <a:lstStyle/>
          <a:p>
            <a:r>
              <a:rPr lang="en-GB" dirty="0"/>
              <a:t>To switch between 2sC + and -, you can flip the bits and add 1.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sz="1400" dirty="0"/>
              <a:t>32 + 4 + 2 + 1 – 128 = 39 – 128 = -89, so switching would give 89</a:t>
            </a:r>
          </a:p>
          <a:p>
            <a:r>
              <a:rPr lang="en-GB" sz="2400" dirty="0"/>
              <a:t>Let’s try other way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64+16+8+1 = 89</a:t>
            </a:r>
          </a:p>
          <a:p>
            <a:r>
              <a:rPr lang="en-GB" dirty="0"/>
              <a:t>Weirdly, to do the inverse, you can do the same algorithm (flip then +1)</a:t>
            </a:r>
          </a:p>
          <a:p>
            <a:pPr lvl="1"/>
            <a:r>
              <a:rPr lang="en-GB" dirty="0"/>
              <a:t>Discard any carry bit that overflows the MSB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C05EB-0D00-41C3-BFD6-BDF898FC7F84}"/>
              </a:ext>
            </a:extLst>
          </p:cNvPr>
          <p:cNvSpPr txBox="1"/>
          <p:nvPr/>
        </p:nvSpPr>
        <p:spPr>
          <a:xfrm>
            <a:off x="5993180" y="195568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046C3-FFE5-409C-89EA-E0924CC7549A}"/>
              </a:ext>
            </a:extLst>
          </p:cNvPr>
          <p:cNvSpPr txBox="1"/>
          <p:nvPr/>
        </p:nvSpPr>
        <p:spPr>
          <a:xfrm>
            <a:off x="5548215" y="195568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DF03A-3631-4B50-A50C-F7DF1F3BBDCA}"/>
              </a:ext>
            </a:extLst>
          </p:cNvPr>
          <p:cNvSpPr txBox="1"/>
          <p:nvPr/>
        </p:nvSpPr>
        <p:spPr>
          <a:xfrm>
            <a:off x="5102901" y="195568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96AC3-5084-4EDC-A6F9-6144DCD90200}"/>
              </a:ext>
            </a:extLst>
          </p:cNvPr>
          <p:cNvSpPr txBox="1"/>
          <p:nvPr/>
        </p:nvSpPr>
        <p:spPr>
          <a:xfrm>
            <a:off x="4656540" y="195568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D45FA-6053-47EF-BF26-647C96382A58}"/>
              </a:ext>
            </a:extLst>
          </p:cNvPr>
          <p:cNvSpPr txBox="1"/>
          <p:nvPr/>
        </p:nvSpPr>
        <p:spPr>
          <a:xfrm>
            <a:off x="4105657" y="1955684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23AC7-8C24-42BE-9041-8309F2CC01F0}"/>
              </a:ext>
            </a:extLst>
          </p:cNvPr>
          <p:cNvSpPr txBox="1"/>
          <p:nvPr/>
        </p:nvSpPr>
        <p:spPr>
          <a:xfrm>
            <a:off x="3644261" y="1955684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B2FAA-F19A-4C61-B7A3-C3582EE80B7F}"/>
              </a:ext>
            </a:extLst>
          </p:cNvPr>
          <p:cNvSpPr txBox="1"/>
          <p:nvPr/>
        </p:nvSpPr>
        <p:spPr>
          <a:xfrm>
            <a:off x="3178410" y="1955684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24A8A-EBCB-4E2F-B650-F178FB84882C}"/>
              </a:ext>
            </a:extLst>
          </p:cNvPr>
          <p:cNvSpPr txBox="1"/>
          <p:nvPr/>
        </p:nvSpPr>
        <p:spPr>
          <a:xfrm>
            <a:off x="2576689" y="1955684"/>
            <a:ext cx="6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-128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2139F-0E41-4DBB-BECD-4317DEFD9EB0}"/>
              </a:ext>
            </a:extLst>
          </p:cNvPr>
          <p:cNvSpPr txBox="1"/>
          <p:nvPr/>
        </p:nvSpPr>
        <p:spPr>
          <a:xfrm>
            <a:off x="2719957" y="22873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B9F86-AC5D-4146-B61C-03B8D358AAB6}"/>
              </a:ext>
            </a:extLst>
          </p:cNvPr>
          <p:cNvSpPr txBox="1"/>
          <p:nvPr/>
        </p:nvSpPr>
        <p:spPr>
          <a:xfrm>
            <a:off x="3173995" y="2306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EB009-D561-4339-915E-76A36994ED2B}"/>
              </a:ext>
            </a:extLst>
          </p:cNvPr>
          <p:cNvSpPr txBox="1"/>
          <p:nvPr/>
        </p:nvSpPr>
        <p:spPr>
          <a:xfrm>
            <a:off x="3660949" y="2281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838C5-A933-4046-B6ED-5D57FB167114}"/>
              </a:ext>
            </a:extLst>
          </p:cNvPr>
          <p:cNvSpPr txBox="1"/>
          <p:nvPr/>
        </p:nvSpPr>
        <p:spPr>
          <a:xfrm>
            <a:off x="4138709" y="2281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188E7-B6B3-4DE5-95AD-D260DF677818}"/>
              </a:ext>
            </a:extLst>
          </p:cNvPr>
          <p:cNvSpPr txBox="1"/>
          <p:nvPr/>
        </p:nvSpPr>
        <p:spPr>
          <a:xfrm>
            <a:off x="4612908" y="22890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56586-085B-493D-8328-C94FC0263222}"/>
              </a:ext>
            </a:extLst>
          </p:cNvPr>
          <p:cNvSpPr txBox="1"/>
          <p:nvPr/>
        </p:nvSpPr>
        <p:spPr>
          <a:xfrm>
            <a:off x="5066004" y="22890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8D79F-BCE1-46B2-A7A3-7B763DE12B28}"/>
              </a:ext>
            </a:extLst>
          </p:cNvPr>
          <p:cNvSpPr txBox="1"/>
          <p:nvPr/>
        </p:nvSpPr>
        <p:spPr>
          <a:xfrm>
            <a:off x="5505818" y="22890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558B9-1558-4545-BC5B-79FC14EA6833}"/>
              </a:ext>
            </a:extLst>
          </p:cNvPr>
          <p:cNvSpPr txBox="1"/>
          <p:nvPr/>
        </p:nvSpPr>
        <p:spPr>
          <a:xfrm>
            <a:off x="5946128" y="22890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341E67-9BA3-4BB9-A170-EE4C954075CA}"/>
              </a:ext>
            </a:extLst>
          </p:cNvPr>
          <p:cNvSpPr txBox="1"/>
          <p:nvPr/>
        </p:nvSpPr>
        <p:spPr>
          <a:xfrm>
            <a:off x="5592719" y="3684386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2C6BC7-F570-4A07-94EF-CE98E1B69AD6}"/>
              </a:ext>
            </a:extLst>
          </p:cNvPr>
          <p:cNvSpPr txBox="1"/>
          <p:nvPr/>
        </p:nvSpPr>
        <p:spPr>
          <a:xfrm>
            <a:off x="5147754" y="3684386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E44150-F725-480D-B959-A72D54717EA5}"/>
              </a:ext>
            </a:extLst>
          </p:cNvPr>
          <p:cNvSpPr txBox="1"/>
          <p:nvPr/>
        </p:nvSpPr>
        <p:spPr>
          <a:xfrm>
            <a:off x="4702440" y="3684386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2ACD9-EEC2-4D5B-8115-0AB370DA03BB}"/>
              </a:ext>
            </a:extLst>
          </p:cNvPr>
          <p:cNvSpPr txBox="1"/>
          <p:nvPr/>
        </p:nvSpPr>
        <p:spPr>
          <a:xfrm>
            <a:off x="4256079" y="3684386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A6194A-0356-4394-9F1B-00122E536B88}"/>
              </a:ext>
            </a:extLst>
          </p:cNvPr>
          <p:cNvSpPr txBox="1"/>
          <p:nvPr/>
        </p:nvSpPr>
        <p:spPr>
          <a:xfrm>
            <a:off x="3705196" y="368438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F4427B-E683-48D2-B503-C5A692F97C86}"/>
              </a:ext>
            </a:extLst>
          </p:cNvPr>
          <p:cNvSpPr txBox="1"/>
          <p:nvPr/>
        </p:nvSpPr>
        <p:spPr>
          <a:xfrm>
            <a:off x="3243800" y="368438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32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E29A2C-0FCF-410A-B743-9BAD20EF5696}"/>
              </a:ext>
            </a:extLst>
          </p:cNvPr>
          <p:cNvSpPr txBox="1"/>
          <p:nvPr/>
        </p:nvSpPr>
        <p:spPr>
          <a:xfrm>
            <a:off x="2777949" y="368438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64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BB58CE-0DF6-47FE-BA16-AD75BF631E0F}"/>
              </a:ext>
            </a:extLst>
          </p:cNvPr>
          <p:cNvSpPr txBox="1"/>
          <p:nvPr/>
        </p:nvSpPr>
        <p:spPr>
          <a:xfrm>
            <a:off x="2176228" y="3684386"/>
            <a:ext cx="66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-128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67B7B6-1D30-4A4C-9FC3-F94795CAD1C9}"/>
              </a:ext>
            </a:extLst>
          </p:cNvPr>
          <p:cNvSpPr txBox="1"/>
          <p:nvPr/>
        </p:nvSpPr>
        <p:spPr>
          <a:xfrm>
            <a:off x="2319496" y="4016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14CA61-F333-43A2-A3A6-6166D074D87D}"/>
              </a:ext>
            </a:extLst>
          </p:cNvPr>
          <p:cNvSpPr txBox="1"/>
          <p:nvPr/>
        </p:nvSpPr>
        <p:spPr>
          <a:xfrm>
            <a:off x="2773534" y="40348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CD6F5-B001-49B9-917C-CE56F1F240DF}"/>
              </a:ext>
            </a:extLst>
          </p:cNvPr>
          <p:cNvSpPr txBox="1"/>
          <p:nvPr/>
        </p:nvSpPr>
        <p:spPr>
          <a:xfrm>
            <a:off x="3260488" y="40097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128D3D-DF0B-4DD9-B0A7-091325763215}"/>
              </a:ext>
            </a:extLst>
          </p:cNvPr>
          <p:cNvSpPr txBox="1"/>
          <p:nvPr/>
        </p:nvSpPr>
        <p:spPr>
          <a:xfrm>
            <a:off x="3738248" y="40097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F7D989-B1D3-483A-9729-8D9EB1F6552D}"/>
              </a:ext>
            </a:extLst>
          </p:cNvPr>
          <p:cNvSpPr txBox="1"/>
          <p:nvPr/>
        </p:nvSpPr>
        <p:spPr>
          <a:xfrm>
            <a:off x="4212447" y="40177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707C12-106F-4B11-A6C6-FDBF8A319B26}"/>
              </a:ext>
            </a:extLst>
          </p:cNvPr>
          <p:cNvSpPr txBox="1"/>
          <p:nvPr/>
        </p:nvSpPr>
        <p:spPr>
          <a:xfrm>
            <a:off x="4665543" y="40177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1409C2-C1D6-4030-9C90-C2CC450B7315}"/>
              </a:ext>
            </a:extLst>
          </p:cNvPr>
          <p:cNvSpPr txBox="1"/>
          <p:nvPr/>
        </p:nvSpPr>
        <p:spPr>
          <a:xfrm>
            <a:off x="5105357" y="40177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07A503-0750-42A5-AF1E-771D3BF392D0}"/>
              </a:ext>
            </a:extLst>
          </p:cNvPr>
          <p:cNvSpPr txBox="1"/>
          <p:nvPr/>
        </p:nvSpPr>
        <p:spPr>
          <a:xfrm>
            <a:off x="5545667" y="40177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2FB2A3-E626-4DE4-B595-928B46549F40}"/>
              </a:ext>
            </a:extLst>
          </p:cNvPr>
          <p:cNvSpPr txBox="1"/>
          <p:nvPr/>
        </p:nvSpPr>
        <p:spPr>
          <a:xfrm>
            <a:off x="2319496" y="45706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7F1C9F-0209-4C3C-9B7C-B741CED659FA}"/>
              </a:ext>
            </a:extLst>
          </p:cNvPr>
          <p:cNvSpPr txBox="1"/>
          <p:nvPr/>
        </p:nvSpPr>
        <p:spPr>
          <a:xfrm>
            <a:off x="2773534" y="45894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D39D37-EA8F-4B03-A141-386D7B7550E6}"/>
              </a:ext>
            </a:extLst>
          </p:cNvPr>
          <p:cNvSpPr txBox="1"/>
          <p:nvPr/>
        </p:nvSpPr>
        <p:spPr>
          <a:xfrm>
            <a:off x="3260488" y="45643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5FB9F-903D-4717-A987-E426B499D99B}"/>
              </a:ext>
            </a:extLst>
          </p:cNvPr>
          <p:cNvSpPr txBox="1"/>
          <p:nvPr/>
        </p:nvSpPr>
        <p:spPr>
          <a:xfrm>
            <a:off x="3738248" y="45643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E48483-A60F-4EF1-9983-98DB3EA2D8B6}"/>
              </a:ext>
            </a:extLst>
          </p:cNvPr>
          <p:cNvSpPr txBox="1"/>
          <p:nvPr/>
        </p:nvSpPr>
        <p:spPr>
          <a:xfrm>
            <a:off x="4212447" y="45722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AECF5E-6943-4AAF-B9F1-B4385357E8DB}"/>
              </a:ext>
            </a:extLst>
          </p:cNvPr>
          <p:cNvSpPr txBox="1"/>
          <p:nvPr/>
        </p:nvSpPr>
        <p:spPr>
          <a:xfrm>
            <a:off x="4665543" y="45722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9BC382-15AD-42DB-9665-8A252CADD237}"/>
              </a:ext>
            </a:extLst>
          </p:cNvPr>
          <p:cNvSpPr txBox="1"/>
          <p:nvPr/>
        </p:nvSpPr>
        <p:spPr>
          <a:xfrm>
            <a:off x="5105357" y="45722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FC388E-4964-448B-BCD8-894FAB29958A}"/>
              </a:ext>
            </a:extLst>
          </p:cNvPr>
          <p:cNvSpPr txBox="1"/>
          <p:nvPr/>
        </p:nvSpPr>
        <p:spPr>
          <a:xfrm>
            <a:off x="5545667" y="45722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590351-E15B-49BA-B684-5D1999898348}"/>
              </a:ext>
            </a:extLst>
          </p:cNvPr>
          <p:cNvSpPr txBox="1"/>
          <p:nvPr/>
        </p:nvSpPr>
        <p:spPr>
          <a:xfrm>
            <a:off x="2333223" y="51405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6D8D64-9F3E-4318-806E-A2B4BC0942A6}"/>
              </a:ext>
            </a:extLst>
          </p:cNvPr>
          <p:cNvSpPr txBox="1"/>
          <p:nvPr/>
        </p:nvSpPr>
        <p:spPr>
          <a:xfrm>
            <a:off x="2787261" y="51593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A5B175-5628-4F0A-9A99-31AC940BA600}"/>
              </a:ext>
            </a:extLst>
          </p:cNvPr>
          <p:cNvSpPr txBox="1"/>
          <p:nvPr/>
        </p:nvSpPr>
        <p:spPr>
          <a:xfrm>
            <a:off x="3274215" y="51342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4879BF-7C59-4718-AB4E-F19D4EA2539A}"/>
              </a:ext>
            </a:extLst>
          </p:cNvPr>
          <p:cNvSpPr txBox="1"/>
          <p:nvPr/>
        </p:nvSpPr>
        <p:spPr>
          <a:xfrm>
            <a:off x="3751975" y="51342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F4DB19-D867-4718-8A4E-6A019C297974}"/>
              </a:ext>
            </a:extLst>
          </p:cNvPr>
          <p:cNvSpPr txBox="1"/>
          <p:nvPr/>
        </p:nvSpPr>
        <p:spPr>
          <a:xfrm>
            <a:off x="4226174" y="5142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1502C8-F2EF-4434-BACC-BB6B3CAC0148}"/>
              </a:ext>
            </a:extLst>
          </p:cNvPr>
          <p:cNvSpPr txBox="1"/>
          <p:nvPr/>
        </p:nvSpPr>
        <p:spPr>
          <a:xfrm>
            <a:off x="4679270" y="5142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4C6A35-FF99-490B-A54B-97E41BD84A1F}"/>
              </a:ext>
            </a:extLst>
          </p:cNvPr>
          <p:cNvSpPr txBox="1"/>
          <p:nvPr/>
        </p:nvSpPr>
        <p:spPr>
          <a:xfrm>
            <a:off x="5119084" y="5142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5D338F-821B-4A4D-A5B6-104F9F986306}"/>
              </a:ext>
            </a:extLst>
          </p:cNvPr>
          <p:cNvSpPr txBox="1"/>
          <p:nvPr/>
        </p:nvSpPr>
        <p:spPr>
          <a:xfrm>
            <a:off x="5559394" y="5142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A95FD8-F1F1-4C08-925C-41733BE62128}"/>
              </a:ext>
            </a:extLst>
          </p:cNvPr>
          <p:cNvSpPr txBox="1"/>
          <p:nvPr/>
        </p:nvSpPr>
        <p:spPr>
          <a:xfrm>
            <a:off x="7658802" y="36827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5368EF-F797-47BD-A2F1-F6BF570F6587}"/>
              </a:ext>
            </a:extLst>
          </p:cNvPr>
          <p:cNvSpPr txBox="1"/>
          <p:nvPr/>
        </p:nvSpPr>
        <p:spPr>
          <a:xfrm>
            <a:off x="8112840" y="370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40F945-CF9C-4B06-8AF3-99CA0107E9AB}"/>
              </a:ext>
            </a:extLst>
          </p:cNvPr>
          <p:cNvSpPr txBox="1"/>
          <p:nvPr/>
        </p:nvSpPr>
        <p:spPr>
          <a:xfrm>
            <a:off x="8599794" y="36764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544802-C31D-4B15-96A7-0C4DFF3C856B}"/>
              </a:ext>
            </a:extLst>
          </p:cNvPr>
          <p:cNvSpPr txBox="1"/>
          <p:nvPr/>
        </p:nvSpPr>
        <p:spPr>
          <a:xfrm>
            <a:off x="9077554" y="36764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416E9D-2C03-4E9F-9423-9547CFFD4F14}"/>
              </a:ext>
            </a:extLst>
          </p:cNvPr>
          <p:cNvSpPr txBox="1"/>
          <p:nvPr/>
        </p:nvSpPr>
        <p:spPr>
          <a:xfrm>
            <a:off x="9551753" y="36843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B399B1-1783-4269-A7D0-21D1FABEC82A}"/>
              </a:ext>
            </a:extLst>
          </p:cNvPr>
          <p:cNvSpPr txBox="1"/>
          <p:nvPr/>
        </p:nvSpPr>
        <p:spPr>
          <a:xfrm>
            <a:off x="10004849" y="36843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5586DAC-0EC7-4793-98D3-77F25FD8250E}"/>
              </a:ext>
            </a:extLst>
          </p:cNvPr>
          <p:cNvSpPr txBox="1"/>
          <p:nvPr/>
        </p:nvSpPr>
        <p:spPr>
          <a:xfrm>
            <a:off x="10444663" y="36843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F1897E-5FB7-4A66-9A8E-A2966BCB92B6}"/>
              </a:ext>
            </a:extLst>
          </p:cNvPr>
          <p:cNvSpPr txBox="1"/>
          <p:nvPr/>
        </p:nvSpPr>
        <p:spPr>
          <a:xfrm>
            <a:off x="10884973" y="36843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8F1431-79AA-4F77-B15D-299C41C886AA}"/>
              </a:ext>
            </a:extLst>
          </p:cNvPr>
          <p:cNvCxnSpPr/>
          <p:nvPr/>
        </p:nvCxnSpPr>
        <p:spPr>
          <a:xfrm flipV="1">
            <a:off x="6096000" y="4053718"/>
            <a:ext cx="1562802" cy="1324732"/>
          </a:xfrm>
          <a:prstGeom prst="bentConnector3">
            <a:avLst>
              <a:gd name="adj1" fmla="val 57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4DDEFA-3A0B-48A3-B3E4-A9843F732223}"/>
              </a:ext>
            </a:extLst>
          </p:cNvPr>
          <p:cNvSpPr txBox="1"/>
          <p:nvPr/>
        </p:nvSpPr>
        <p:spPr>
          <a:xfrm>
            <a:off x="6556472" y="4317056"/>
            <a:ext cx="110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inverse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5443E2-1A34-4D16-ABD9-94613B24F136}"/>
              </a:ext>
            </a:extLst>
          </p:cNvPr>
          <p:cNvSpPr txBox="1"/>
          <p:nvPr/>
        </p:nvSpPr>
        <p:spPr>
          <a:xfrm>
            <a:off x="7644295" y="43470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9B69DB-9421-4222-A42B-9152E02492D8}"/>
              </a:ext>
            </a:extLst>
          </p:cNvPr>
          <p:cNvSpPr txBox="1"/>
          <p:nvPr/>
        </p:nvSpPr>
        <p:spPr>
          <a:xfrm>
            <a:off x="8098333" y="43658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9B6004-7F84-461D-BBA4-CE6A17F313D7}"/>
              </a:ext>
            </a:extLst>
          </p:cNvPr>
          <p:cNvSpPr txBox="1"/>
          <p:nvPr/>
        </p:nvSpPr>
        <p:spPr>
          <a:xfrm>
            <a:off x="8585287" y="43407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4C3C29-465B-429E-AF92-EE500C0E850F}"/>
              </a:ext>
            </a:extLst>
          </p:cNvPr>
          <p:cNvSpPr txBox="1"/>
          <p:nvPr/>
        </p:nvSpPr>
        <p:spPr>
          <a:xfrm>
            <a:off x="9063047" y="43407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BD1546-66DE-4C16-B7F9-CF244E31652E}"/>
              </a:ext>
            </a:extLst>
          </p:cNvPr>
          <p:cNvSpPr txBox="1"/>
          <p:nvPr/>
        </p:nvSpPr>
        <p:spPr>
          <a:xfrm>
            <a:off x="9537246" y="43487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78265C-8C28-4B5F-B028-48F21A4E7E72}"/>
              </a:ext>
            </a:extLst>
          </p:cNvPr>
          <p:cNvSpPr txBox="1"/>
          <p:nvPr/>
        </p:nvSpPr>
        <p:spPr>
          <a:xfrm>
            <a:off x="9990342" y="43487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850E04-0EAB-4569-B1BD-43B5C8DA32AF}"/>
              </a:ext>
            </a:extLst>
          </p:cNvPr>
          <p:cNvSpPr txBox="1"/>
          <p:nvPr/>
        </p:nvSpPr>
        <p:spPr>
          <a:xfrm>
            <a:off x="10430156" y="43487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563C6E-3FBC-4BF4-A07B-1304EDE9B81B}"/>
              </a:ext>
            </a:extLst>
          </p:cNvPr>
          <p:cNvSpPr txBox="1"/>
          <p:nvPr/>
        </p:nvSpPr>
        <p:spPr>
          <a:xfrm>
            <a:off x="10870466" y="43487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6FF813-1F8F-4D83-BC50-89A0F694C7B7}"/>
              </a:ext>
            </a:extLst>
          </p:cNvPr>
          <p:cNvSpPr txBox="1"/>
          <p:nvPr/>
        </p:nvSpPr>
        <p:spPr>
          <a:xfrm>
            <a:off x="7658802" y="49241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5EB926-9D8C-4EC7-8ECA-DEAC86672D64}"/>
              </a:ext>
            </a:extLst>
          </p:cNvPr>
          <p:cNvSpPr txBox="1"/>
          <p:nvPr/>
        </p:nvSpPr>
        <p:spPr>
          <a:xfrm>
            <a:off x="8112840" y="49430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F402CC6-BB58-4AFA-AC63-242A6F9308BD}"/>
              </a:ext>
            </a:extLst>
          </p:cNvPr>
          <p:cNvSpPr txBox="1"/>
          <p:nvPr/>
        </p:nvSpPr>
        <p:spPr>
          <a:xfrm>
            <a:off x="8599794" y="4917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6D5989-80A9-4672-9379-955AD8D84EF2}"/>
              </a:ext>
            </a:extLst>
          </p:cNvPr>
          <p:cNvSpPr txBox="1"/>
          <p:nvPr/>
        </p:nvSpPr>
        <p:spPr>
          <a:xfrm>
            <a:off x="9077554" y="4917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CB1CE0-DA14-46B4-A515-C00B4CD5CE57}"/>
              </a:ext>
            </a:extLst>
          </p:cNvPr>
          <p:cNvSpPr txBox="1"/>
          <p:nvPr/>
        </p:nvSpPr>
        <p:spPr>
          <a:xfrm>
            <a:off x="9551753" y="4925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DED152-DA65-4C15-BAED-B70166529C47}"/>
              </a:ext>
            </a:extLst>
          </p:cNvPr>
          <p:cNvSpPr txBox="1"/>
          <p:nvPr/>
        </p:nvSpPr>
        <p:spPr>
          <a:xfrm>
            <a:off x="10004849" y="4925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82EAAA9-884C-43FF-B144-A4ACF61A7955}"/>
              </a:ext>
            </a:extLst>
          </p:cNvPr>
          <p:cNvSpPr txBox="1"/>
          <p:nvPr/>
        </p:nvSpPr>
        <p:spPr>
          <a:xfrm>
            <a:off x="10444663" y="4925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86D67C-0278-4046-93B3-F192814472A1}"/>
              </a:ext>
            </a:extLst>
          </p:cNvPr>
          <p:cNvSpPr txBox="1"/>
          <p:nvPr/>
        </p:nvSpPr>
        <p:spPr>
          <a:xfrm>
            <a:off x="10884973" y="4925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81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9A2D-C23F-4ABD-B08B-6593551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5418-E83C-49A2-BDCF-979B6809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479550"/>
            <a:ext cx="10759440" cy="5287010"/>
          </a:xfrm>
        </p:spPr>
        <p:txBody>
          <a:bodyPr>
            <a:normAutofit/>
          </a:bodyPr>
          <a:lstStyle/>
          <a:p>
            <a:r>
              <a:rPr lang="en-GB" dirty="0"/>
              <a:t>Can do fixed point like this (in this case with </a:t>
            </a:r>
            <a:r>
              <a:rPr lang="en-GB" strike="sngStrike" dirty="0"/>
              <a:t>decimal</a:t>
            </a:r>
            <a:r>
              <a:rPr lang="en-GB" dirty="0"/>
              <a:t> binary point between 4</a:t>
            </a:r>
            <a:r>
              <a:rPr lang="en-GB" baseline="30000" dirty="0"/>
              <a:t>th</a:t>
            </a:r>
            <a:r>
              <a:rPr lang="en-GB" dirty="0"/>
              <a:t> and 5</a:t>
            </a:r>
            <a:r>
              <a:rPr lang="en-GB" baseline="30000" dirty="0"/>
              <a:t>th</a:t>
            </a:r>
            <a:r>
              <a:rPr lang="en-GB" dirty="0"/>
              <a:t> bits)</a:t>
            </a:r>
          </a:p>
          <a:p>
            <a:endParaRPr lang="en-GB" dirty="0"/>
          </a:p>
          <a:p>
            <a:r>
              <a:rPr lang="en-GB" dirty="0"/>
              <a:t>If we were using 2sC then the MSB would rep -8 instead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C05EB-0D00-41C3-BFD6-BDF898FC7F84}"/>
              </a:ext>
            </a:extLst>
          </p:cNvPr>
          <p:cNvSpPr txBox="1"/>
          <p:nvPr/>
        </p:nvSpPr>
        <p:spPr>
          <a:xfrm>
            <a:off x="8673588" y="205742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046C3-FFE5-409C-89EA-E0924CC7549A}"/>
              </a:ext>
            </a:extLst>
          </p:cNvPr>
          <p:cNvSpPr txBox="1"/>
          <p:nvPr/>
        </p:nvSpPr>
        <p:spPr>
          <a:xfrm>
            <a:off x="8228623" y="205742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DF03A-3631-4B50-A50C-F7DF1F3BBDCA}"/>
              </a:ext>
            </a:extLst>
          </p:cNvPr>
          <p:cNvSpPr txBox="1"/>
          <p:nvPr/>
        </p:nvSpPr>
        <p:spPr>
          <a:xfrm>
            <a:off x="7783309" y="205742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96AC3-5084-4EDC-A6F9-6144DCD90200}"/>
              </a:ext>
            </a:extLst>
          </p:cNvPr>
          <p:cNvSpPr txBox="1"/>
          <p:nvPr/>
        </p:nvSpPr>
        <p:spPr>
          <a:xfrm>
            <a:off x="7336948" y="2057424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23AC7-8C24-42BE-9041-8309F2CC01F0}"/>
              </a:ext>
            </a:extLst>
          </p:cNvPr>
          <p:cNvSpPr txBox="1"/>
          <p:nvPr/>
        </p:nvSpPr>
        <p:spPr>
          <a:xfrm>
            <a:off x="9940345" y="2075026"/>
            <a:ext cx="5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0.125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B2FAA-F19A-4C61-B7A3-C3582EE80B7F}"/>
              </a:ext>
            </a:extLst>
          </p:cNvPr>
          <p:cNvSpPr txBox="1"/>
          <p:nvPr/>
        </p:nvSpPr>
        <p:spPr>
          <a:xfrm>
            <a:off x="9476450" y="2057424"/>
            <a:ext cx="61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0.25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24A8A-EBCB-4E2F-B650-F178FB84882C}"/>
              </a:ext>
            </a:extLst>
          </p:cNvPr>
          <p:cNvSpPr txBox="1"/>
          <p:nvPr/>
        </p:nvSpPr>
        <p:spPr>
          <a:xfrm>
            <a:off x="9077364" y="2057424"/>
            <a:ext cx="66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2139F-0E41-4DBB-BECD-4317DEFD9EB0}"/>
              </a:ext>
            </a:extLst>
          </p:cNvPr>
          <p:cNvSpPr txBox="1"/>
          <p:nvPr/>
        </p:nvSpPr>
        <p:spPr>
          <a:xfrm>
            <a:off x="9118899" y="23891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B9F86-AC5D-4146-B61C-03B8D358AAB6}"/>
              </a:ext>
            </a:extLst>
          </p:cNvPr>
          <p:cNvSpPr txBox="1"/>
          <p:nvPr/>
        </p:nvSpPr>
        <p:spPr>
          <a:xfrm>
            <a:off x="9572937" y="24079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EB009-D561-4339-915E-76A36994ED2B}"/>
              </a:ext>
            </a:extLst>
          </p:cNvPr>
          <p:cNvSpPr txBox="1"/>
          <p:nvPr/>
        </p:nvSpPr>
        <p:spPr>
          <a:xfrm>
            <a:off x="10059891" y="23828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838C5-A933-4046-B6ED-5D57FB167114}"/>
              </a:ext>
            </a:extLst>
          </p:cNvPr>
          <p:cNvSpPr txBox="1"/>
          <p:nvPr/>
        </p:nvSpPr>
        <p:spPr>
          <a:xfrm>
            <a:off x="10537651" y="23828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188E7-B6B3-4DE5-95AD-D260DF677818}"/>
              </a:ext>
            </a:extLst>
          </p:cNvPr>
          <p:cNvSpPr txBox="1"/>
          <p:nvPr/>
        </p:nvSpPr>
        <p:spPr>
          <a:xfrm>
            <a:off x="7293316" y="23907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56586-085B-493D-8328-C94FC0263222}"/>
              </a:ext>
            </a:extLst>
          </p:cNvPr>
          <p:cNvSpPr txBox="1"/>
          <p:nvPr/>
        </p:nvSpPr>
        <p:spPr>
          <a:xfrm>
            <a:off x="7746412" y="23907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8D79F-BCE1-46B2-A7A3-7B763DE12B28}"/>
              </a:ext>
            </a:extLst>
          </p:cNvPr>
          <p:cNvSpPr txBox="1"/>
          <p:nvPr/>
        </p:nvSpPr>
        <p:spPr>
          <a:xfrm>
            <a:off x="8186226" y="23907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558B9-1558-4545-BC5B-79FC14EA6833}"/>
              </a:ext>
            </a:extLst>
          </p:cNvPr>
          <p:cNvSpPr txBox="1"/>
          <p:nvPr/>
        </p:nvSpPr>
        <p:spPr>
          <a:xfrm>
            <a:off x="8626536" y="23907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B43C8A-F1BA-420E-88BD-8036950AE827}"/>
              </a:ext>
            </a:extLst>
          </p:cNvPr>
          <p:cNvSpPr txBox="1"/>
          <p:nvPr/>
        </p:nvSpPr>
        <p:spPr>
          <a:xfrm>
            <a:off x="10405988" y="2084943"/>
            <a:ext cx="6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0.0625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1CB5777-9D03-4822-B852-03DEBB3845F4}"/>
              </a:ext>
            </a:extLst>
          </p:cNvPr>
          <p:cNvSpPr txBox="1"/>
          <p:nvPr/>
        </p:nvSpPr>
        <p:spPr>
          <a:xfrm>
            <a:off x="8717220" y="3425489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D9FFFC-3BB5-42A9-8658-C07289B00C38}"/>
              </a:ext>
            </a:extLst>
          </p:cNvPr>
          <p:cNvSpPr txBox="1"/>
          <p:nvPr/>
        </p:nvSpPr>
        <p:spPr>
          <a:xfrm>
            <a:off x="8272255" y="3425489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C03899-690E-4236-99A6-500DE89DD855}"/>
              </a:ext>
            </a:extLst>
          </p:cNvPr>
          <p:cNvSpPr txBox="1"/>
          <p:nvPr/>
        </p:nvSpPr>
        <p:spPr>
          <a:xfrm>
            <a:off x="7826941" y="3425489"/>
            <a:ext cx="2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646BB16-DBF6-4B2C-B997-DBE7F9A70661}"/>
              </a:ext>
            </a:extLst>
          </p:cNvPr>
          <p:cNvSpPr txBox="1"/>
          <p:nvPr/>
        </p:nvSpPr>
        <p:spPr>
          <a:xfrm>
            <a:off x="7293316" y="3425489"/>
            <a:ext cx="38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-8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F47066-EA0F-4128-B453-6C3B463EAAA5}"/>
              </a:ext>
            </a:extLst>
          </p:cNvPr>
          <p:cNvSpPr txBox="1"/>
          <p:nvPr/>
        </p:nvSpPr>
        <p:spPr>
          <a:xfrm>
            <a:off x="9983977" y="3443091"/>
            <a:ext cx="5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0.125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115466-B310-40E3-9F09-6B86BA7BF147}"/>
              </a:ext>
            </a:extLst>
          </p:cNvPr>
          <p:cNvSpPr txBox="1"/>
          <p:nvPr/>
        </p:nvSpPr>
        <p:spPr>
          <a:xfrm>
            <a:off x="9520082" y="3425489"/>
            <a:ext cx="61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0.25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6459E1F-DBCE-427F-9500-F8BF51B491B3}"/>
              </a:ext>
            </a:extLst>
          </p:cNvPr>
          <p:cNvSpPr txBox="1"/>
          <p:nvPr/>
        </p:nvSpPr>
        <p:spPr>
          <a:xfrm>
            <a:off x="9120996" y="3425489"/>
            <a:ext cx="66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0.5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357CEF7-3E37-4CBD-A8A0-379DD032A4D6}"/>
              </a:ext>
            </a:extLst>
          </p:cNvPr>
          <p:cNvSpPr txBox="1"/>
          <p:nvPr/>
        </p:nvSpPr>
        <p:spPr>
          <a:xfrm>
            <a:off x="9162531" y="3757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7892E-0399-4255-8773-0E034ABAB90A}"/>
              </a:ext>
            </a:extLst>
          </p:cNvPr>
          <p:cNvSpPr txBox="1"/>
          <p:nvPr/>
        </p:nvSpPr>
        <p:spPr>
          <a:xfrm>
            <a:off x="9616569" y="3776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D22D674-E117-4613-87BD-A183C80F3CDA}"/>
              </a:ext>
            </a:extLst>
          </p:cNvPr>
          <p:cNvSpPr txBox="1"/>
          <p:nvPr/>
        </p:nvSpPr>
        <p:spPr>
          <a:xfrm>
            <a:off x="10103523" y="37508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979E8F-CCCE-4716-8BD0-B256F1E24DCC}"/>
              </a:ext>
            </a:extLst>
          </p:cNvPr>
          <p:cNvSpPr txBox="1"/>
          <p:nvPr/>
        </p:nvSpPr>
        <p:spPr>
          <a:xfrm>
            <a:off x="10581283" y="37508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F34831A-9C48-4A85-B96C-399BEE7DAC5F}"/>
              </a:ext>
            </a:extLst>
          </p:cNvPr>
          <p:cNvSpPr txBox="1"/>
          <p:nvPr/>
        </p:nvSpPr>
        <p:spPr>
          <a:xfrm>
            <a:off x="7336948" y="37588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6D9A9E-F631-4F10-9329-E0F526D151E2}"/>
              </a:ext>
            </a:extLst>
          </p:cNvPr>
          <p:cNvSpPr txBox="1"/>
          <p:nvPr/>
        </p:nvSpPr>
        <p:spPr>
          <a:xfrm>
            <a:off x="7790044" y="37588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30D1A66-370F-4AA1-973A-169B3D6BC3EF}"/>
              </a:ext>
            </a:extLst>
          </p:cNvPr>
          <p:cNvSpPr txBox="1"/>
          <p:nvPr/>
        </p:nvSpPr>
        <p:spPr>
          <a:xfrm>
            <a:off x="8229858" y="37588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21AB8D-C49B-4D28-B760-51F42102B506}"/>
              </a:ext>
            </a:extLst>
          </p:cNvPr>
          <p:cNvSpPr txBox="1"/>
          <p:nvPr/>
        </p:nvSpPr>
        <p:spPr>
          <a:xfrm>
            <a:off x="8670168" y="37588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7162AF-E8E4-4C77-A2A7-A37D3CD69B16}"/>
              </a:ext>
            </a:extLst>
          </p:cNvPr>
          <p:cNvSpPr txBox="1"/>
          <p:nvPr/>
        </p:nvSpPr>
        <p:spPr>
          <a:xfrm>
            <a:off x="10449620" y="3453008"/>
            <a:ext cx="6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0.0625</a:t>
            </a:r>
          </a:p>
        </p:txBody>
      </p:sp>
    </p:spTree>
    <p:extLst>
      <p:ext uri="{BB962C8B-B14F-4D97-AF65-F5344CB8AC3E}">
        <p14:creationId xmlns:p14="http://schemas.microsoft.com/office/powerpoint/2010/main" val="91066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9A2D-C23F-4ABD-B08B-6593551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5418-E83C-49A2-BDCF-979B6809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479550"/>
            <a:ext cx="10759440" cy="5287010"/>
          </a:xfrm>
        </p:spPr>
        <p:txBody>
          <a:bodyPr>
            <a:normAutofit/>
          </a:bodyPr>
          <a:lstStyle/>
          <a:p>
            <a:r>
              <a:rPr lang="en-GB" dirty="0"/>
              <a:t>A great way to store numbers is floating point binary representation</a:t>
            </a:r>
          </a:p>
          <a:p>
            <a:r>
              <a:rPr lang="en-GB" dirty="0"/>
              <a:t>Like standard form</a:t>
            </a:r>
          </a:p>
          <a:p>
            <a:r>
              <a:rPr lang="en-GB" dirty="0"/>
              <a:t>Mantissa and exponent</a:t>
            </a:r>
          </a:p>
          <a:p>
            <a:r>
              <a:rPr lang="en-GB" dirty="0"/>
              <a:t>3.4 * 10</a:t>
            </a:r>
            <a:r>
              <a:rPr lang="en-GB" baseline="30000" dirty="0"/>
              <a:t>12</a:t>
            </a:r>
          </a:p>
          <a:p>
            <a:pPr lvl="1"/>
            <a:r>
              <a:rPr lang="en-GB" sz="1400" dirty="0"/>
              <a:t>Mantissa is 3.4</a:t>
            </a:r>
          </a:p>
          <a:p>
            <a:pPr lvl="1"/>
            <a:r>
              <a:rPr lang="en-GB" sz="1400" dirty="0"/>
              <a:t>Exponent is 12</a:t>
            </a:r>
            <a:endParaRPr lang="en-GB" sz="1800" dirty="0"/>
          </a:p>
          <a:p>
            <a:r>
              <a:rPr lang="en-GB" sz="1800" dirty="0"/>
              <a:t>Now for binary floats…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3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B3A1C5FFBB7E4E95EC1B26D5116F20" ma:contentTypeVersion="13" ma:contentTypeDescription="Create a new document." ma:contentTypeScope="" ma:versionID="58c2a311cc166ec096f11a30778db3d7">
  <xsd:schema xmlns:xsd="http://www.w3.org/2001/XMLSchema" xmlns:xs="http://www.w3.org/2001/XMLSchema" xmlns:p="http://schemas.microsoft.com/office/2006/metadata/properties" xmlns:ns3="f0e36129-6cc5-40d3-9e71-9f0d6fe3d16e" xmlns:ns4="13326e12-defd-49a1-8fd7-d047e9180046" targetNamespace="http://schemas.microsoft.com/office/2006/metadata/properties" ma:root="true" ma:fieldsID="8965b7aa9e20a32d9657f3c7f3ed4a5b" ns3:_="" ns4:_="">
    <xsd:import namespace="f0e36129-6cc5-40d3-9e71-9f0d6fe3d16e"/>
    <xsd:import namespace="13326e12-defd-49a1-8fd7-d047e91800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e36129-6cc5-40d3-9e71-9f0d6fe3d1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26e12-defd-49a1-8fd7-d047e91800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AD5676-C323-4531-B2CE-E91424958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e36129-6cc5-40d3-9e71-9f0d6fe3d16e"/>
    <ds:schemaRef ds:uri="13326e12-defd-49a1-8fd7-d047e91800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965563-7866-4BB4-A66F-3EC7E401D1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FA9BB-9158-447E-B508-BC0096E8334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f0e36129-6cc5-40d3-9e71-9f0d6fe3d16e"/>
    <ds:schemaRef ds:uri="13326e12-defd-49a1-8fd7-d047e9180046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827</Words>
  <Application>Microsoft Office PowerPoint</Application>
  <PresentationFormat>Widescreen</PresentationFormat>
  <Paragraphs>300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Binary numbers and calculations</vt:lpstr>
      <vt:lpstr>Binary --&gt; denary (decimal)</vt:lpstr>
      <vt:lpstr>Denary (decimal) --&gt; Binary</vt:lpstr>
      <vt:lpstr>Negatives</vt:lpstr>
      <vt:lpstr>Negatives</vt:lpstr>
      <vt:lpstr>Negatives</vt:lpstr>
      <vt:lpstr>2s Complement – a trick</vt:lpstr>
      <vt:lpstr>Fractions</vt:lpstr>
      <vt:lpstr>Floats</vt:lpstr>
      <vt:lpstr>Binary floats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 and calculations</dc:title>
  <dc:creator>Dave Edwards</dc:creator>
  <cp:lastModifiedBy>Dave Edwards</cp:lastModifiedBy>
  <cp:revision>15</cp:revision>
  <dcterms:created xsi:type="dcterms:W3CDTF">2021-02-04T06:44:24Z</dcterms:created>
  <dcterms:modified xsi:type="dcterms:W3CDTF">2021-02-04T09:46:10Z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0x01010072B3A1C5FFBB7E4E95EC1B26D5116F20</vt:lpwstr>
  </property>
</Properties>
</file>