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74" r:id="rId7"/>
    <p:sldId id="273" r:id="rId8"/>
    <p:sldId id="272" r:id="rId9"/>
    <p:sldId id="268" r:id="rId10"/>
    <p:sldId id="261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74C0BE-5428-4219-9CA3-2A3FEA67AC93}" v="5" dt="2024-03-04T04:52:25.2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 Chery" userId="79f60f082a0a3209" providerId="LiveId" clId="{8074C0BE-5428-4219-9CA3-2A3FEA67AC93}"/>
    <pc:docChg chg="undo custSel modSld">
      <pc:chgData name="Dave Chery" userId="79f60f082a0a3209" providerId="LiveId" clId="{8074C0BE-5428-4219-9CA3-2A3FEA67AC93}" dt="2024-03-04T05:00:05.802" v="1444" actId="20577"/>
      <pc:docMkLst>
        <pc:docMk/>
      </pc:docMkLst>
      <pc:sldChg chg="modSp mod">
        <pc:chgData name="Dave Chery" userId="79f60f082a0a3209" providerId="LiveId" clId="{8074C0BE-5428-4219-9CA3-2A3FEA67AC93}" dt="2024-03-04T04:53:44.684" v="1292" actId="113"/>
        <pc:sldMkLst>
          <pc:docMk/>
          <pc:sldMk cId="2586058810" sldId="256"/>
        </pc:sldMkLst>
        <pc:spChg chg="mod">
          <ac:chgData name="Dave Chery" userId="79f60f082a0a3209" providerId="LiveId" clId="{8074C0BE-5428-4219-9CA3-2A3FEA67AC93}" dt="2024-03-04T04:53:44.684" v="1292" actId="113"/>
          <ac:spMkLst>
            <pc:docMk/>
            <pc:sldMk cId="2586058810" sldId="256"/>
            <ac:spMk id="2" creationId="{CFE75451-6A4B-484B-9ED1-353CCE25B0F4}"/>
          </ac:spMkLst>
        </pc:spChg>
      </pc:sldChg>
      <pc:sldChg chg="modSp mod">
        <pc:chgData name="Dave Chery" userId="79f60f082a0a3209" providerId="LiveId" clId="{8074C0BE-5428-4219-9CA3-2A3FEA67AC93}" dt="2024-03-04T04:53:41.974" v="1291" actId="113"/>
        <pc:sldMkLst>
          <pc:docMk/>
          <pc:sldMk cId="3571516367" sldId="258"/>
        </pc:sldMkLst>
        <pc:spChg chg="mod">
          <ac:chgData name="Dave Chery" userId="79f60f082a0a3209" providerId="LiveId" clId="{8074C0BE-5428-4219-9CA3-2A3FEA67AC93}" dt="2024-03-04T04:53:41.974" v="1291" actId="113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Dave Chery" userId="79f60f082a0a3209" providerId="LiveId" clId="{8074C0BE-5428-4219-9CA3-2A3FEA67AC93}" dt="2024-03-04T04:22:14.157" v="55" actId="20577"/>
          <ac:spMkLst>
            <pc:docMk/>
            <pc:sldMk cId="3571516367" sldId="258"/>
            <ac:spMk id="3" creationId="{9D5232F9-FD00-464A-9F17-619C91AEF8F3}"/>
          </ac:spMkLst>
        </pc:spChg>
      </pc:sldChg>
      <pc:sldChg chg="modSp mod">
        <pc:chgData name="Dave Chery" userId="79f60f082a0a3209" providerId="LiveId" clId="{8074C0BE-5428-4219-9CA3-2A3FEA67AC93}" dt="2024-03-04T04:56:13.362" v="1315" actId="20577"/>
        <pc:sldMkLst>
          <pc:docMk/>
          <pc:sldMk cId="1429429409" sldId="261"/>
        </pc:sldMkLst>
        <pc:spChg chg="mod">
          <ac:chgData name="Dave Chery" userId="79f60f082a0a3209" providerId="LiveId" clId="{8074C0BE-5428-4219-9CA3-2A3FEA67AC93}" dt="2024-03-04T04:53:18.832" v="1286" actId="113"/>
          <ac:spMkLst>
            <pc:docMk/>
            <pc:sldMk cId="1429429409" sldId="261"/>
            <ac:spMk id="2" creationId="{C4CA0637-CCAA-425E-A57A-6205AFDC8B8C}"/>
          </ac:spMkLst>
        </pc:spChg>
        <pc:spChg chg="mod">
          <ac:chgData name="Dave Chery" userId="79f60f082a0a3209" providerId="LiveId" clId="{8074C0BE-5428-4219-9CA3-2A3FEA67AC93}" dt="2024-03-04T04:56:13.362" v="1315" actId="20577"/>
          <ac:spMkLst>
            <pc:docMk/>
            <pc:sldMk cId="1429429409" sldId="261"/>
            <ac:spMk id="9" creationId="{1D4DBC44-67AE-BE3D-B0E2-B895E11CDAA8}"/>
          </ac:spMkLst>
        </pc:spChg>
        <pc:picChg chg="mod">
          <ac:chgData name="Dave Chery" userId="79f60f082a0a3209" providerId="LiveId" clId="{8074C0BE-5428-4219-9CA3-2A3FEA67AC93}" dt="2024-03-04T04:53:13.597" v="1285" actId="1076"/>
          <ac:picMkLst>
            <pc:docMk/>
            <pc:sldMk cId="1429429409" sldId="261"/>
            <ac:picMk id="10" creationId="{F1478A7E-74A6-5CCD-FBE6-4D23483D4EFA}"/>
          </ac:picMkLst>
        </pc:picChg>
      </pc:sldChg>
      <pc:sldChg chg="addSp delSp modSp mod">
        <pc:chgData name="Dave Chery" userId="79f60f082a0a3209" providerId="LiveId" clId="{8074C0BE-5428-4219-9CA3-2A3FEA67AC93}" dt="2024-03-04T04:53:24.293" v="1287" actId="113"/>
        <pc:sldMkLst>
          <pc:docMk/>
          <pc:sldMk cId="2303579910" sldId="268"/>
        </pc:sldMkLst>
        <pc:spChg chg="mod">
          <ac:chgData name="Dave Chery" userId="79f60f082a0a3209" providerId="LiveId" clId="{8074C0BE-5428-4219-9CA3-2A3FEA67AC93}" dt="2024-03-04T04:53:24.293" v="1287" actId="113"/>
          <ac:spMkLst>
            <pc:docMk/>
            <pc:sldMk cId="2303579910" sldId="268"/>
            <ac:spMk id="2" creationId="{AFC6D044-C704-4974-935B-AE3D7EFC9BC4}"/>
          </ac:spMkLst>
        </pc:spChg>
        <pc:spChg chg="add mod">
          <ac:chgData name="Dave Chery" userId="79f60f082a0a3209" providerId="LiveId" clId="{8074C0BE-5428-4219-9CA3-2A3FEA67AC93}" dt="2024-03-04T04:51:07.725" v="1270" actId="20577"/>
          <ac:spMkLst>
            <pc:docMk/>
            <pc:sldMk cId="2303579910" sldId="268"/>
            <ac:spMk id="10" creationId="{B55AB17D-C5C1-27CD-9735-B6960BF21F40}"/>
          </ac:spMkLst>
        </pc:spChg>
        <pc:picChg chg="del">
          <ac:chgData name="Dave Chery" userId="79f60f082a0a3209" providerId="LiveId" clId="{8074C0BE-5428-4219-9CA3-2A3FEA67AC93}" dt="2024-03-04T04:52:22.286" v="1271" actId="478"/>
          <ac:picMkLst>
            <pc:docMk/>
            <pc:sldMk cId="2303579910" sldId="268"/>
            <ac:picMk id="8" creationId="{5335642C-2878-3D43-150C-C057CD6F8C26}"/>
          </ac:picMkLst>
        </pc:picChg>
        <pc:picChg chg="add mod">
          <ac:chgData name="Dave Chery" userId="79f60f082a0a3209" providerId="LiveId" clId="{8074C0BE-5428-4219-9CA3-2A3FEA67AC93}" dt="2024-03-04T04:52:29.395" v="1273" actId="1076"/>
          <ac:picMkLst>
            <pc:docMk/>
            <pc:sldMk cId="2303579910" sldId="268"/>
            <ac:picMk id="11" creationId="{1A09E5C5-BE3E-6301-8394-E1171C2AB090}"/>
          </ac:picMkLst>
        </pc:picChg>
      </pc:sldChg>
      <pc:sldChg chg="addSp modSp mod">
        <pc:chgData name="Dave Chery" userId="79f60f082a0a3209" providerId="LiveId" clId="{8074C0BE-5428-4219-9CA3-2A3FEA67AC93}" dt="2024-03-04T05:00:05.802" v="1444" actId="20577"/>
        <pc:sldMkLst>
          <pc:docMk/>
          <pc:sldMk cId="3549795484" sldId="272"/>
        </pc:sldMkLst>
        <pc:spChg chg="mod">
          <ac:chgData name="Dave Chery" userId="79f60f082a0a3209" providerId="LiveId" clId="{8074C0BE-5428-4219-9CA3-2A3FEA67AC93}" dt="2024-03-04T04:53:29.076" v="1288" actId="113"/>
          <ac:spMkLst>
            <pc:docMk/>
            <pc:sldMk cId="3549795484" sldId="272"/>
            <ac:spMk id="2" creationId="{AFC6D044-C704-4974-935B-AE3D7EFC9BC4}"/>
          </ac:spMkLst>
        </pc:spChg>
        <pc:spChg chg="mod">
          <ac:chgData name="Dave Chery" userId="79f60f082a0a3209" providerId="LiveId" clId="{8074C0BE-5428-4219-9CA3-2A3FEA67AC93}" dt="2024-03-04T05:00:05.802" v="1444" actId="20577"/>
          <ac:spMkLst>
            <pc:docMk/>
            <pc:sldMk cId="3549795484" sldId="272"/>
            <ac:spMk id="18" creationId="{15321CDC-60AF-A6E1-AEB9-16D7AB3F5D71}"/>
          </ac:spMkLst>
        </pc:spChg>
        <pc:spChg chg="add mod">
          <ac:chgData name="Dave Chery" userId="79f60f082a0a3209" providerId="LiveId" clId="{8074C0BE-5428-4219-9CA3-2A3FEA67AC93}" dt="2024-03-04T04:29:28.019" v="183" actId="1076"/>
          <ac:spMkLst>
            <pc:docMk/>
            <pc:sldMk cId="3549795484" sldId="272"/>
            <ac:spMk id="23" creationId="{D5E75E96-01E0-3191-D48A-06258A0CBA2F}"/>
          </ac:spMkLst>
        </pc:spChg>
      </pc:sldChg>
      <pc:sldChg chg="modSp mod">
        <pc:chgData name="Dave Chery" userId="79f60f082a0a3209" providerId="LiveId" clId="{8074C0BE-5428-4219-9CA3-2A3FEA67AC93}" dt="2024-03-04T04:53:35.144" v="1289" actId="113"/>
        <pc:sldMkLst>
          <pc:docMk/>
          <pc:sldMk cId="3035421752" sldId="273"/>
        </pc:sldMkLst>
        <pc:spChg chg="mod">
          <ac:chgData name="Dave Chery" userId="79f60f082a0a3209" providerId="LiveId" clId="{8074C0BE-5428-4219-9CA3-2A3FEA67AC93}" dt="2024-03-04T04:53:35.144" v="1289" actId="113"/>
          <ac:spMkLst>
            <pc:docMk/>
            <pc:sldMk cId="3035421752" sldId="273"/>
            <ac:spMk id="2" creationId="{AFC6D044-C704-4974-935B-AE3D7EFC9BC4}"/>
          </ac:spMkLst>
        </pc:spChg>
      </pc:sldChg>
      <pc:sldChg chg="addSp delSp modSp mod">
        <pc:chgData name="Dave Chery" userId="79f60f082a0a3209" providerId="LiveId" clId="{8074C0BE-5428-4219-9CA3-2A3FEA67AC93}" dt="2024-03-04T04:56:43.064" v="1335" actId="20577"/>
        <pc:sldMkLst>
          <pc:docMk/>
          <pc:sldMk cId="3241046869" sldId="274"/>
        </pc:sldMkLst>
        <pc:spChg chg="mod">
          <ac:chgData name="Dave Chery" userId="79f60f082a0a3209" providerId="LiveId" clId="{8074C0BE-5428-4219-9CA3-2A3FEA67AC93}" dt="2024-03-04T04:53:38.396" v="1290" actId="113"/>
          <ac:spMkLst>
            <pc:docMk/>
            <pc:sldMk cId="3241046869" sldId="274"/>
            <ac:spMk id="2" creationId="{AFC6D044-C704-4974-935B-AE3D7EFC9BC4}"/>
          </ac:spMkLst>
        </pc:spChg>
        <pc:spChg chg="mod">
          <ac:chgData name="Dave Chery" userId="79f60f082a0a3209" providerId="LiveId" clId="{8074C0BE-5428-4219-9CA3-2A3FEA67AC93}" dt="2024-03-04T04:56:43.064" v="1335" actId="20577"/>
          <ac:spMkLst>
            <pc:docMk/>
            <pc:sldMk cId="3241046869" sldId="274"/>
            <ac:spMk id="7" creationId="{631A03F8-5F84-4794-0D4E-06B178B23A37}"/>
          </ac:spMkLst>
        </pc:spChg>
        <pc:spChg chg="add mod">
          <ac:chgData name="Dave Chery" userId="79f60f082a0a3209" providerId="LiveId" clId="{8074C0BE-5428-4219-9CA3-2A3FEA67AC93}" dt="2024-03-04T04:28:48.974" v="170" actId="1076"/>
          <ac:spMkLst>
            <pc:docMk/>
            <pc:sldMk cId="3241046869" sldId="274"/>
            <ac:spMk id="10" creationId="{169B5126-6998-1A13-A9FC-50FA20F021D2}"/>
          </ac:spMkLst>
        </pc:spChg>
        <pc:picChg chg="del">
          <ac:chgData name="Dave Chery" userId="79f60f082a0a3209" providerId="LiveId" clId="{8074C0BE-5428-4219-9CA3-2A3FEA67AC93}" dt="2024-03-04T04:09:19.216" v="0" actId="478"/>
          <ac:picMkLst>
            <pc:docMk/>
            <pc:sldMk cId="3241046869" sldId="274"/>
            <ac:picMk id="6" creationId="{F971A68D-FA86-91C1-5458-02C6A2131240}"/>
          </ac:picMkLst>
        </pc:picChg>
        <pc:picChg chg="add del mod">
          <ac:chgData name="Dave Chery" userId="79f60f082a0a3209" providerId="LiveId" clId="{8074C0BE-5428-4219-9CA3-2A3FEA67AC93}" dt="2024-03-04T04:12:13.701" v="4" actId="478"/>
          <ac:picMkLst>
            <pc:docMk/>
            <pc:sldMk cId="3241046869" sldId="274"/>
            <ac:picMk id="8" creationId="{21012F2E-2C19-6465-C5C8-2C93A734B79B}"/>
          </ac:picMkLst>
        </pc:picChg>
        <pc:picChg chg="add mod">
          <ac:chgData name="Dave Chery" userId="79f60f082a0a3209" providerId="LiveId" clId="{8074C0BE-5428-4219-9CA3-2A3FEA67AC93}" dt="2024-03-04T04:12:23.079" v="8" actId="1076"/>
          <ac:picMkLst>
            <pc:docMk/>
            <pc:sldMk cId="3241046869" sldId="274"/>
            <ac:picMk id="9" creationId="{9009EF8E-A728-565B-27EF-D85A1596842B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9f60f082a0a3209/Desktop/FPA_Case_Study_-_Branch_Profitability_Dav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2012 vs. 2013 YoY GM%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0964712492726763E-3"/>
          <c:y val="0.22283416870001785"/>
          <c:w val="0.96123592200789598"/>
          <c:h val="0.719734879877493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Metrics!$U$46</c:f>
              <c:strCache>
                <c:ptCount val="1"/>
                <c:pt idx="0">
                  <c:v>2012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Metrics!$T$47:$T$56</c:f>
              <c:strCache>
                <c:ptCount val="10"/>
                <c:pt idx="0">
                  <c:v>Branch 1</c:v>
                </c:pt>
                <c:pt idx="1">
                  <c:v>Branch 2</c:v>
                </c:pt>
                <c:pt idx="2">
                  <c:v>Branch 3</c:v>
                </c:pt>
                <c:pt idx="3">
                  <c:v>Branch 4</c:v>
                </c:pt>
                <c:pt idx="4">
                  <c:v>Branch 5</c:v>
                </c:pt>
                <c:pt idx="5">
                  <c:v>Branch 6</c:v>
                </c:pt>
                <c:pt idx="6">
                  <c:v>Branch 7</c:v>
                </c:pt>
                <c:pt idx="7">
                  <c:v>Branch 8</c:v>
                </c:pt>
                <c:pt idx="8">
                  <c:v>Branch 9</c:v>
                </c:pt>
                <c:pt idx="9">
                  <c:v>Branch 10</c:v>
                </c:pt>
              </c:strCache>
              <c:extLst/>
            </c:strRef>
          </c:cat>
          <c:val>
            <c:numRef>
              <c:f>Metrics!$U$47:$U$56</c:f>
              <c:numCache>
                <c:formatCode>0.0%</c:formatCode>
                <c:ptCount val="10"/>
                <c:pt idx="0">
                  <c:v>0.42333146834505403</c:v>
                </c:pt>
                <c:pt idx="1">
                  <c:v>0.42139125447885112</c:v>
                </c:pt>
                <c:pt idx="2">
                  <c:v>0.44290213432200248</c:v>
                </c:pt>
                <c:pt idx="3">
                  <c:v>0.43783916951662372</c:v>
                </c:pt>
                <c:pt idx="4">
                  <c:v>0.44027705609555673</c:v>
                </c:pt>
                <c:pt idx="5">
                  <c:v>0.46343378328642831</c:v>
                </c:pt>
                <c:pt idx="6">
                  <c:v>0.42268030264126438</c:v>
                </c:pt>
                <c:pt idx="7">
                  <c:v>0.35936263646547839</c:v>
                </c:pt>
                <c:pt idx="8">
                  <c:v>0.39024440029410584</c:v>
                </c:pt>
                <c:pt idx="9">
                  <c:v>0.42399180716312357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70F3-4223-A9CB-BB1B63F3A8AE}"/>
            </c:ext>
          </c:extLst>
        </c:ser>
        <c:ser>
          <c:idx val="1"/>
          <c:order val="1"/>
          <c:tx>
            <c:strRef>
              <c:f>Metrics!$V$46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Metrics!$T$47:$T$56</c:f>
              <c:strCache>
                <c:ptCount val="10"/>
                <c:pt idx="0">
                  <c:v>Branch 1</c:v>
                </c:pt>
                <c:pt idx="1">
                  <c:v>Branch 2</c:v>
                </c:pt>
                <c:pt idx="2">
                  <c:v>Branch 3</c:v>
                </c:pt>
                <c:pt idx="3">
                  <c:v>Branch 4</c:v>
                </c:pt>
                <c:pt idx="4">
                  <c:v>Branch 5</c:v>
                </c:pt>
                <c:pt idx="5">
                  <c:v>Branch 6</c:v>
                </c:pt>
                <c:pt idx="6">
                  <c:v>Branch 7</c:v>
                </c:pt>
                <c:pt idx="7">
                  <c:v>Branch 8</c:v>
                </c:pt>
                <c:pt idx="8">
                  <c:v>Branch 9</c:v>
                </c:pt>
                <c:pt idx="9">
                  <c:v>Branch 10</c:v>
                </c:pt>
              </c:strCache>
              <c:extLst/>
            </c:strRef>
          </c:cat>
          <c:val>
            <c:numRef>
              <c:f>Metrics!$V$47:$V$56</c:f>
              <c:numCache>
                <c:formatCode>0.0%</c:formatCode>
                <c:ptCount val="10"/>
                <c:pt idx="0">
                  <c:v>0.390137194353114</c:v>
                </c:pt>
                <c:pt idx="1">
                  <c:v>0.38809593618551813</c:v>
                </c:pt>
                <c:pt idx="2">
                  <c:v>0.41078266950513159</c:v>
                </c:pt>
                <c:pt idx="3">
                  <c:v>0.40557160751723786</c:v>
                </c:pt>
                <c:pt idx="4">
                  <c:v>0.40804199966433219</c:v>
                </c:pt>
                <c:pt idx="5">
                  <c:v>0.43248752864465273</c:v>
                </c:pt>
                <c:pt idx="6">
                  <c:v>0.3894874228458145</c:v>
                </c:pt>
                <c:pt idx="7">
                  <c:v>0.32254488381520885</c:v>
                </c:pt>
                <c:pt idx="8">
                  <c:v>0.35515896581084777</c:v>
                </c:pt>
                <c:pt idx="9">
                  <c:v>0.39086678138360215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70F3-4223-A9CB-BB1B63F3A8A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55350479"/>
        <c:axId val="355361519"/>
      </c:barChart>
      <c:catAx>
        <c:axId val="3553504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361519"/>
        <c:crosses val="autoZero"/>
        <c:auto val="1"/>
        <c:lblAlgn val="ctr"/>
        <c:lblOffset val="100"/>
        <c:noMultiLvlLbl val="0"/>
      </c:catAx>
      <c:valAx>
        <c:axId val="355361519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355350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5993376202165153"/>
          <c:y val="6.5319724634947229E-2"/>
          <c:w val="0.15669428502163929"/>
          <c:h val="7.67783027458659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5908" y="3700732"/>
            <a:ext cx="5765323" cy="2655617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/>
              <a:t>2012 &amp; 2013</a:t>
            </a:r>
            <a:br>
              <a:rPr lang="en-US" b="1" dirty="0"/>
            </a:br>
            <a:r>
              <a:rPr lang="en-US" b="1" dirty="0"/>
              <a:t>Sizzling Solar Branch Performance</a:t>
            </a:r>
            <a:br>
              <a:rPr lang="en-US" b="1" dirty="0"/>
            </a:br>
            <a:br>
              <a:rPr lang="en-US" b="1" dirty="0"/>
            </a:br>
            <a:br>
              <a:rPr lang="en-US" dirty="0"/>
            </a:b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B8544344-1BE3-A86A-6AF4-123ADE57FC2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/>
              <a:t>Dave Chery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617" y="317240"/>
            <a:ext cx="4982742" cy="511013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615" y="1311043"/>
            <a:ext cx="6982135" cy="3830299"/>
          </a:xfrm>
        </p:spPr>
        <p:txBody>
          <a:bodyPr>
            <a:normAutofit/>
          </a:bodyPr>
          <a:lstStyle/>
          <a:p>
            <a:r>
              <a:rPr lang="en-US" dirty="0"/>
              <a:t>This presentation aims to showcase opportunities for Sizzling Solar Company's Branches and Regions in 2012 and 2013, highlighting the company model using the following:</a:t>
            </a:r>
          </a:p>
          <a:p>
            <a:pPr marL="342900" indent="-342900">
              <a:buAutoNum type="arabicParenR"/>
            </a:pPr>
            <a:r>
              <a:rPr lang="en-US" dirty="0"/>
              <a:t>Summary </a:t>
            </a:r>
            <a:r>
              <a:rPr lang="en-US" dirty="0" err="1"/>
              <a:t>Pnl</a:t>
            </a:r>
            <a:r>
              <a:rPr lang="en-US" dirty="0"/>
              <a:t> – 2012 &amp; 2013</a:t>
            </a:r>
          </a:p>
          <a:p>
            <a:pPr marL="342900" indent="-342900">
              <a:buAutoNum type="arabicParenR"/>
            </a:pPr>
            <a:r>
              <a:rPr lang="en-US" dirty="0"/>
              <a:t>Full Income Statements – by QTR and FY</a:t>
            </a:r>
          </a:p>
          <a:p>
            <a:pPr marL="342900" indent="-342900">
              <a:buAutoNum type="arabicParenR"/>
            </a:pPr>
            <a:r>
              <a:rPr lang="en-US" dirty="0"/>
              <a:t>Metrics &amp; - Rev/Unit &amp; GM% (</a:t>
            </a:r>
            <a:r>
              <a:rPr lang="en-US" i="1" dirty="0"/>
              <a:t>BPS</a:t>
            </a:r>
            <a:r>
              <a:rPr lang="en-US" dirty="0"/>
              <a:t>)</a:t>
            </a:r>
          </a:p>
          <a:p>
            <a:pPr marL="342900" indent="-342900">
              <a:buAutoNum type="arabicParenR"/>
            </a:pPr>
            <a:r>
              <a:rPr lang="en-US" dirty="0"/>
              <a:t>Rankings</a:t>
            </a:r>
          </a:p>
          <a:p>
            <a:pPr marL="342900" indent="-342900">
              <a:buAutoNum type="arabicParenR"/>
            </a:pPr>
            <a:r>
              <a:rPr lang="en-US" dirty="0"/>
              <a:t>Recommendations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1976006-1B03-4DE7-B2D2-0284319F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Dave Chery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60460"/>
            <a:ext cx="3124200" cy="36512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Summary </a:t>
            </a:r>
            <a:r>
              <a:rPr lang="en-US" b="1" dirty="0" err="1"/>
              <a:t>Pnl</a:t>
            </a:r>
            <a:endParaRPr lang="en-US" b="1" dirty="0"/>
          </a:p>
        </p:txBody>
      </p:sp>
      <p:sp>
        <p:nvSpPr>
          <p:cNvPr id="13" name="Date Placeholder 8">
            <a:extLst>
              <a:ext uri="{FF2B5EF4-FFF2-40B4-BE49-F238E27FC236}">
                <a16:creationId xmlns:a16="http://schemas.microsoft.com/office/drawing/2014/main" id="{6E3F19F2-3D26-C631-ACEC-095CCE6C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Dave Chery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1A03F8-5F84-4794-0D4E-06B178B23A37}"/>
              </a:ext>
            </a:extLst>
          </p:cNvPr>
          <p:cNvSpPr txBox="1"/>
          <p:nvPr/>
        </p:nvSpPr>
        <p:spPr>
          <a:xfrm>
            <a:off x="351643" y="4473642"/>
            <a:ext cx="108637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Key Notes: Unit attainment increased by an average of ~</a:t>
            </a:r>
            <a:r>
              <a:rPr lang="en-US" sz="1600" i="1" dirty="0"/>
              <a:t>38% YoY in total branches and regions, thus increasing Revenue and GP $. However, GM% is down YoY (331.3bps), driven by lower Rev/unit in solar products across regions. </a:t>
            </a:r>
          </a:p>
          <a:p>
            <a:r>
              <a:rPr lang="en-US" sz="1600" i="1" dirty="0"/>
              <a:t>Contribution Profit underperformed YoY, mainly due to 1. Sales SG&amp;A, and 2.  G&amp;A Admin cost </a:t>
            </a:r>
          </a:p>
          <a:p>
            <a:r>
              <a:rPr lang="en-US" sz="1600" i="1" dirty="0"/>
              <a:t>in the corporate branch, thus affecting the OP income.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09EF8E-A728-565B-27EF-D85A15968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03" y="823540"/>
            <a:ext cx="8737121" cy="36501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9B5126-6998-1A13-A9FC-50FA20F021D2}"/>
              </a:ext>
            </a:extLst>
          </p:cNvPr>
          <p:cNvSpPr txBox="1"/>
          <p:nvPr/>
        </p:nvSpPr>
        <p:spPr>
          <a:xfrm>
            <a:off x="457201" y="5894685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*GM% = Gross Margin</a:t>
            </a:r>
          </a:p>
          <a:p>
            <a:r>
              <a:rPr lang="en-US" sz="800" dirty="0"/>
              <a:t>*B/(W)= Best &amp; Worst</a:t>
            </a:r>
          </a:p>
          <a:p>
            <a:r>
              <a:rPr lang="en-US" sz="800" dirty="0"/>
              <a:t>* BPS = Basis Points</a:t>
            </a:r>
          </a:p>
        </p:txBody>
      </p:sp>
    </p:spTree>
    <p:extLst>
      <p:ext uri="{BB962C8B-B14F-4D97-AF65-F5344CB8AC3E}">
        <p14:creationId xmlns:p14="http://schemas.microsoft.com/office/powerpoint/2010/main" val="324104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5767873" cy="36512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Income Statement (</a:t>
            </a:r>
            <a:r>
              <a:rPr lang="en-US" b="1" dirty="0" err="1"/>
              <a:t>p&amp;L</a:t>
            </a:r>
            <a:r>
              <a:rPr lang="en-US" b="1" dirty="0"/>
              <a:t>)</a:t>
            </a:r>
          </a:p>
        </p:txBody>
      </p:sp>
      <p:sp>
        <p:nvSpPr>
          <p:cNvPr id="13" name="Date Placeholder 8">
            <a:extLst>
              <a:ext uri="{FF2B5EF4-FFF2-40B4-BE49-F238E27FC236}">
                <a16:creationId xmlns:a16="http://schemas.microsoft.com/office/drawing/2014/main" id="{6E3F19F2-3D26-C631-ACEC-095CCE6C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Dave Chery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30D56-F62C-9A9E-1AAA-EA1224FB7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9451"/>
            <a:ext cx="10515600" cy="564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2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29" y="127774"/>
            <a:ext cx="2968690" cy="44197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Metrics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0" name="Date Placeholder 8">
            <a:extLst>
              <a:ext uri="{FF2B5EF4-FFF2-40B4-BE49-F238E27FC236}">
                <a16:creationId xmlns:a16="http://schemas.microsoft.com/office/drawing/2014/main" id="{0F36238D-9C00-06FC-F750-61E913DC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Dave Chery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2E454D7-9623-B91F-0B2B-E8B86A090A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1691444"/>
              </p:ext>
            </p:extLst>
          </p:nvPr>
        </p:nvGraphicFramePr>
        <p:xfrm>
          <a:off x="0" y="3724607"/>
          <a:ext cx="5556329" cy="276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54D1656-BA6B-A9F5-BE37-6D10257E3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29" y="933450"/>
            <a:ext cx="3447761" cy="2495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ED07D0-E541-8358-A03A-7BF61027A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186" y="933450"/>
            <a:ext cx="3324225" cy="2495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CC8B2F-6645-209F-F7FF-D54CBBE72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7707" y="933450"/>
            <a:ext cx="3905250" cy="24955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FEB411-2D47-9B8F-A468-FB9B506EADAD}"/>
              </a:ext>
            </a:extLst>
          </p:cNvPr>
          <p:cNvSpPr txBox="1"/>
          <p:nvPr/>
        </p:nvSpPr>
        <p:spPr>
          <a:xfrm>
            <a:off x="626677" y="566933"/>
            <a:ext cx="2403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Gross $ / Gross Unit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74B1D1-812E-DDF7-2EB4-9FE0974B2B7C}"/>
              </a:ext>
            </a:extLst>
          </p:cNvPr>
          <p:cNvSpPr txBox="1"/>
          <p:nvPr/>
        </p:nvSpPr>
        <p:spPr>
          <a:xfrm>
            <a:off x="4296981" y="564118"/>
            <a:ext cx="203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B: Rev $ / Rev Unit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1AC960-046F-22C8-D982-3C4442D8B599}"/>
              </a:ext>
            </a:extLst>
          </p:cNvPr>
          <p:cNvSpPr txBox="1"/>
          <p:nvPr/>
        </p:nvSpPr>
        <p:spPr>
          <a:xfrm>
            <a:off x="8503162" y="562765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: GM 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321CDC-60AF-A6E1-AEB9-16D7AB3F5D71}"/>
              </a:ext>
            </a:extLst>
          </p:cNvPr>
          <p:cNvSpPr txBox="1"/>
          <p:nvPr/>
        </p:nvSpPr>
        <p:spPr>
          <a:xfrm>
            <a:off x="6038461" y="3657600"/>
            <a:ext cx="58876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Gross$ &amp; Rev $/ Units: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From 2012 -2013, Sizzling Solar increased unit production driven by increased demand; yet, for every dollar ordered, the per unit dollar amount has decreased. Essentially, Sizzling Solar is growing in volume but at a lower margin. Please refer to the Excel metrics tab for further details</a:t>
            </a:r>
          </a:p>
          <a:p>
            <a:r>
              <a:rPr lang="en-US" sz="1400" u="sng" dirty="0"/>
              <a:t>GM%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  GM% is an excellent indicator of product profitability after COGs. In the Excel analysis (see Exhibit C). Total Cogs increased dollar value YoY by ~ 38% in correlation with the increase in Gross, backlog, and Rev units across regions. Conversely, the decrease in dollar/unit YoY has negatively affected the Bps change.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E75E96-01E0-3191-D48A-06258A0CBA2F}"/>
              </a:ext>
            </a:extLst>
          </p:cNvPr>
          <p:cNvSpPr txBox="1"/>
          <p:nvPr/>
        </p:nvSpPr>
        <p:spPr>
          <a:xfrm>
            <a:off x="9546016" y="6309940"/>
            <a:ext cx="356252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*GM% = Gross Margin</a:t>
            </a:r>
          </a:p>
          <a:p>
            <a:r>
              <a:rPr lang="en-US" sz="900" dirty="0"/>
              <a:t>*B/(W)= Best &amp; Worst</a:t>
            </a:r>
          </a:p>
          <a:p>
            <a:r>
              <a:rPr lang="en-US" sz="900" dirty="0"/>
              <a:t>* BPS = Basis Points</a:t>
            </a:r>
          </a:p>
        </p:txBody>
      </p:sp>
    </p:spTree>
    <p:extLst>
      <p:ext uri="{BB962C8B-B14F-4D97-AF65-F5344CB8AC3E}">
        <p14:creationId xmlns:p14="http://schemas.microsoft.com/office/powerpoint/2010/main" val="354979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b="1" dirty="0"/>
              <a:t>Rankings and Why?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Dave Chery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2C59E-E4C6-8291-8AD8-C1BC125C97A0}"/>
              </a:ext>
            </a:extLst>
          </p:cNvPr>
          <p:cNvSpPr txBox="1"/>
          <p:nvPr/>
        </p:nvSpPr>
        <p:spPr>
          <a:xfrm>
            <a:off x="190589" y="3888543"/>
            <a:ext cx="113926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400" dirty="0"/>
              <a:t>Branches 4, 3, 5, 10 &amp; 7 have the strongest YoY OP Income on a dollar basis in return translates to excellent cash health YoY, even has their HC increased.</a:t>
            </a:r>
          </a:p>
          <a:p>
            <a:pPr marL="342900" indent="-342900">
              <a:buAutoNum type="arabicPeriod"/>
            </a:pPr>
            <a:r>
              <a:rPr lang="en-US" sz="1400" dirty="0"/>
              <a:t> Furthermore, the change in Implementation SG&amp;A/HC is relatively low in the top five vs. the bottom half with negative OP. 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Corporate serves last due to the Headcount reflecting only corporate employees and not tied to implementation hours.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5AB17D-C5C1-27CD-9735-B6960BF21F40}"/>
              </a:ext>
            </a:extLst>
          </p:cNvPr>
          <p:cNvSpPr txBox="1"/>
          <p:nvPr/>
        </p:nvSpPr>
        <p:spPr>
          <a:xfrm>
            <a:off x="457201" y="5894685"/>
            <a:ext cx="2523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*Total OP Income reflects change from 2012 to 2013</a:t>
            </a:r>
          </a:p>
          <a:p>
            <a:r>
              <a:rPr lang="en-US" sz="800" dirty="0"/>
              <a:t>*B/(W)= Best &amp; Worst</a:t>
            </a:r>
          </a:p>
          <a:p>
            <a:r>
              <a:rPr lang="en-US" sz="800" dirty="0"/>
              <a:t>* BPS = Basis Points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09E5C5-BE3E-6301-8394-E1171C2AB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80" y="1143111"/>
            <a:ext cx="106203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242" y="136525"/>
            <a:ext cx="8421688" cy="1325563"/>
          </a:xfrm>
        </p:spPr>
        <p:txBody>
          <a:bodyPr/>
          <a:lstStyle/>
          <a:p>
            <a:r>
              <a:rPr lang="en-US" b="1" dirty="0"/>
              <a:t>Recommendations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5638" y="3563946"/>
            <a:ext cx="2896671" cy="1997867"/>
          </a:xfrm>
        </p:spPr>
        <p:txBody>
          <a:bodyPr>
            <a:normAutofit/>
          </a:bodyPr>
          <a:lstStyle/>
          <a:p>
            <a:r>
              <a:rPr lang="en-US" dirty="0"/>
              <a:t>.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Date Placeholder 8">
            <a:extLst>
              <a:ext uri="{FF2B5EF4-FFF2-40B4-BE49-F238E27FC236}">
                <a16:creationId xmlns:a16="http://schemas.microsoft.com/office/drawing/2014/main" id="{0B9EE971-AE0F-F66A-0CCE-A04674E2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Dave Chery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DBC44-67AE-BE3D-B0E2-B895E11CDAA8}"/>
              </a:ext>
            </a:extLst>
          </p:cNvPr>
          <p:cNvSpPr txBox="1"/>
          <p:nvPr/>
        </p:nvSpPr>
        <p:spPr>
          <a:xfrm>
            <a:off x="1097226" y="1080963"/>
            <a:ext cx="999754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400" dirty="0"/>
              <a:t>A)Increase Rev/Unit to increase profitability and to receive better margins in GM%</a:t>
            </a:r>
          </a:p>
          <a:p>
            <a:r>
              <a:rPr lang="en-US" sz="1400" dirty="0"/>
              <a:t>- Increase in unit volume driven by demand YoY does not translate to profitability, possibly adding more efficient features to the products that beat the competition and justify price change.</a:t>
            </a:r>
          </a:p>
          <a:p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400" dirty="0"/>
              <a:t>B)Decrease Sales G&amp;A Marketing Cost in Branch 1, 2, and 3 &amp; </a:t>
            </a:r>
            <a:r>
              <a:rPr lang="en-US" sz="1400" b="1" dirty="0"/>
              <a:t>implementation cost by branch should be a % of sales, not a fixed cost. (See rankings</a:t>
            </a:r>
            <a:r>
              <a:rPr lang="en-US" sz="1400" b="1" i="1" dirty="0"/>
              <a:t>, line 29)</a:t>
            </a:r>
          </a:p>
          <a:p>
            <a:r>
              <a:rPr lang="en-US" sz="1400" dirty="0"/>
              <a:t>-Sales G&amp;A Marketing cost is relatively high and is the #1 contributor in variable cost. </a:t>
            </a:r>
          </a:p>
          <a:p>
            <a:r>
              <a:rPr lang="en-US" sz="1400" dirty="0"/>
              <a:t>- Throughout the rankings tab in the Excel sheet, the implementation SG&amp;A is a constant number for both 2012 &amp; 2013.</a:t>
            </a:r>
          </a:p>
          <a:p>
            <a:endParaRPr lang="en-US" sz="1400" dirty="0"/>
          </a:p>
          <a:p>
            <a:r>
              <a:rPr lang="en-US" sz="1400" dirty="0"/>
              <a:t>C)The company should strengthen its resources in  Region A; between 2012 and 2013, volumes were highest compared to other regions. See below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478A7E-74A6-5CCD-FBE6-4D23483D4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26" y="4226601"/>
            <a:ext cx="3986658" cy="222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Dave Chery</a:t>
            </a:r>
          </a:p>
          <a:p>
            <a:r>
              <a:rPr lang="en-US" dirty="0"/>
              <a:t>Dechery10@gmail.com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71af3243-3dd4-4a8d-8c0d-dd76da1f02a5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sharepoint/v3"/>
    <ds:schemaRef ds:uri="16c05727-aa75-4e4a-9b5f-8a80a1165891"/>
    <ds:schemaRef ds:uri="http://purl.org/dc/elements/1.1/"/>
    <ds:schemaRef ds:uri="230e9df3-be65-4c73-a93b-d1236ebd677e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{143A85FD-F1F9-4AC4-A147-FFCE839C0C38}tf67328976_win32</Template>
  <TotalTime>725</TotalTime>
  <Words>654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Office Theme</vt:lpstr>
      <vt:lpstr>    2012 &amp; 2013 Sizzling Solar Branch Performance   </vt:lpstr>
      <vt:lpstr>INTRODUCTION</vt:lpstr>
      <vt:lpstr>Summary Pnl</vt:lpstr>
      <vt:lpstr>Income Statement (p&amp;L)</vt:lpstr>
      <vt:lpstr>Metrics</vt:lpstr>
      <vt:lpstr>Rankings and Why?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NurseVille, USA</dc:title>
  <dc:creator>Dave Chery</dc:creator>
  <cp:lastModifiedBy>Dave Chery</cp:lastModifiedBy>
  <cp:revision>14</cp:revision>
  <dcterms:created xsi:type="dcterms:W3CDTF">2023-03-16T16:12:36Z</dcterms:created>
  <dcterms:modified xsi:type="dcterms:W3CDTF">2024-03-04T05:00:13Z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