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72" r:id="rId8"/>
    <p:sldId id="268" r:id="rId9"/>
    <p:sldId id="273" r:id="rId10"/>
    <p:sldId id="261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Davec\Downloads\Medely\Nurseville\Nurseville_V1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Davec\Downloads\Medely\Nurseville\Nurseville_V1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Davec\Downloads\Medely\Nurseville\Nurseville_V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Net Revenue</a:t>
            </a:r>
            <a:r>
              <a:rPr lang="en-US" baseline="0"/>
              <a:t> vs. OP Income </a:t>
            </a:r>
            <a:endParaRPr lang="en-US"/>
          </a:p>
        </c:rich>
      </c:tx>
      <c:layout>
        <c:manualLayout>
          <c:xMode val="edge"/>
          <c:yMode val="edge"/>
          <c:x val="0.27910964482209411"/>
          <c:y val="6.36972265259295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Summary!$D$8</c:f>
              <c:strCache>
                <c:ptCount val="1"/>
                <c:pt idx="0">
                  <c:v>Net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Summary!$E$6:$G$6</c:f>
              <c:strCache>
                <c:ptCount val="3"/>
                <c:pt idx="0">
                  <c:v>FY 2021</c:v>
                </c:pt>
                <c:pt idx="1">
                  <c:v>FY 2022</c:v>
                </c:pt>
                <c:pt idx="2">
                  <c:v>FY 2023</c:v>
                </c:pt>
              </c:strCache>
            </c:strRef>
          </c:cat>
          <c:val>
            <c:numRef>
              <c:f>Summary!$E$8:$G$8</c:f>
              <c:numCache>
                <c:formatCode>"$"#,##0.0,_);[Red]"$"\ \(#,##0.0,\)</c:formatCode>
                <c:ptCount val="3"/>
                <c:pt idx="0">
                  <c:v>5006530.57</c:v>
                </c:pt>
                <c:pt idx="1">
                  <c:v>11800645.854525</c:v>
                </c:pt>
                <c:pt idx="2">
                  <c:v>21611543.969999999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44-4351-A564-5EBA3500FE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1849167"/>
        <c:axId val="426041551"/>
      </c:barChart>
      <c:lineChart>
        <c:grouping val="standard"/>
        <c:varyColors val="0"/>
        <c:ser>
          <c:idx val="1"/>
          <c:order val="1"/>
          <c:tx>
            <c:strRef>
              <c:f>Summary!$D$13</c:f>
              <c:strCache>
                <c:ptCount val="1"/>
                <c:pt idx="0">
                  <c:v>OP Income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Summary!$E$6:$G$6</c:f>
              <c:strCache>
                <c:ptCount val="3"/>
                <c:pt idx="0">
                  <c:v>FY 2021</c:v>
                </c:pt>
                <c:pt idx="1">
                  <c:v>FY 2022</c:v>
                </c:pt>
                <c:pt idx="2">
                  <c:v>FY 2023</c:v>
                </c:pt>
              </c:strCache>
            </c:strRef>
          </c:cat>
          <c:val>
            <c:numRef>
              <c:f>Summary!$E$13:$G$13</c:f>
              <c:numCache>
                <c:formatCode>"$"#,##0.0,_);[Red]"$"\ \(#,##0.0,\)</c:formatCode>
                <c:ptCount val="3"/>
                <c:pt idx="0">
                  <c:v>1569137.3748333333</c:v>
                </c:pt>
                <c:pt idx="1">
                  <c:v>5979646.8951320825</c:v>
                </c:pt>
                <c:pt idx="2">
                  <c:v>13117042.104833331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C44-4351-A564-5EBA3500FE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21849167"/>
        <c:axId val="426041551"/>
      </c:lineChart>
      <c:catAx>
        <c:axId val="1221849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041551"/>
        <c:crosses val="autoZero"/>
        <c:auto val="1"/>
        <c:lblAlgn val="ctr"/>
        <c:lblOffset val="100"/>
        <c:noMultiLvlLbl val="0"/>
      </c:catAx>
      <c:valAx>
        <c:axId val="426041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,_);[Red]&quot;$&quot;\ \(#,##0.0,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1849167"/>
        <c:crosses val="autoZero"/>
        <c:crossBetween val="between"/>
        <c:dispUnits>
          <c:builtInUnit val="thousands"/>
          <c:dispUnitsLbl>
            <c:layout>
              <c:manualLayout>
                <c:xMode val="edge"/>
                <c:yMode val="edge"/>
                <c:x val="2.2212966819380814E-2"/>
                <c:y val="0.329979035639413"/>
              </c:manualLayout>
            </c:layout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Net Revenue</a:t>
            </a:r>
            <a:r>
              <a:rPr lang="en-US" baseline="0"/>
              <a:t> vs. Total Fixed Cost </a:t>
            </a:r>
            <a:endParaRPr lang="en-US"/>
          </a:p>
        </c:rich>
      </c:tx>
      <c:layout>
        <c:manualLayout>
          <c:xMode val="edge"/>
          <c:yMode val="edge"/>
          <c:x val="0.27633302396967141"/>
          <c:y val="6.96815052516999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Summary!$D$8</c:f>
              <c:strCache>
                <c:ptCount val="1"/>
                <c:pt idx="0">
                  <c:v>Net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Summary!$E$6:$G$6</c:f>
              <c:strCache>
                <c:ptCount val="3"/>
                <c:pt idx="0">
                  <c:v>FY 2021</c:v>
                </c:pt>
                <c:pt idx="1">
                  <c:v>FY 2022</c:v>
                </c:pt>
                <c:pt idx="2">
                  <c:v>FY 2023</c:v>
                </c:pt>
              </c:strCache>
            </c:strRef>
          </c:cat>
          <c:val>
            <c:numRef>
              <c:f>Summary!$E$8:$G$8</c:f>
              <c:numCache>
                <c:formatCode>"$"#,##0.0,_);[Red]"$"\ \(#,##0.0,\)</c:formatCode>
                <c:ptCount val="3"/>
                <c:pt idx="0">
                  <c:v>5006530.57</c:v>
                </c:pt>
                <c:pt idx="1">
                  <c:v>11800645.854525</c:v>
                </c:pt>
                <c:pt idx="2">
                  <c:v>21611543.969999999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18-4FB3-979B-A1950882B458}"/>
            </c:ext>
          </c:extLst>
        </c:ser>
        <c:ser>
          <c:idx val="1"/>
          <c:order val="1"/>
          <c:tx>
            <c:strRef>
              <c:f>Summary!$D$12</c:f>
              <c:strCache>
                <c:ptCount val="1"/>
                <c:pt idx="0">
                  <c:v>Total Fixed Cost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Summary!$E$6:$G$6</c:f>
              <c:strCache>
                <c:ptCount val="3"/>
                <c:pt idx="0">
                  <c:v>FY 2021</c:v>
                </c:pt>
                <c:pt idx="1">
                  <c:v>FY 2022</c:v>
                </c:pt>
                <c:pt idx="2">
                  <c:v>FY 2023</c:v>
                </c:pt>
              </c:strCache>
            </c:strRef>
          </c:cat>
          <c:val>
            <c:numRef>
              <c:f>Summary!$E$12:$G$12</c:f>
              <c:numCache>
                <c:formatCode>"$"#,##0.0,_);[Red]"$"\ \(#,##0.0,\)</c:formatCode>
                <c:ptCount val="3"/>
                <c:pt idx="0">
                  <c:v>2755066.6666666665</c:v>
                </c:pt>
                <c:pt idx="1">
                  <c:v>4582966.666666667</c:v>
                </c:pt>
                <c:pt idx="2">
                  <c:v>6549924.666666667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18-4FB3-979B-A1950882B4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221849167"/>
        <c:axId val="426041551"/>
      </c:barChart>
      <c:catAx>
        <c:axId val="1221849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041551"/>
        <c:crosses val="autoZero"/>
        <c:auto val="1"/>
        <c:lblAlgn val="ctr"/>
        <c:lblOffset val="100"/>
        <c:noMultiLvlLbl val="0"/>
      </c:catAx>
      <c:valAx>
        <c:axId val="426041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,_);[Red]&quot;$&quot;\ \(#,##0.0,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1849167"/>
        <c:crosses val="autoZero"/>
        <c:crossBetween val="between"/>
        <c:dispUnits>
          <c:builtInUnit val="thousands"/>
          <c:dispUnitsLbl>
            <c:layout>
              <c:manualLayout>
                <c:xMode val="edge"/>
                <c:yMode val="edge"/>
                <c:x val="2.2212966819380814E-2"/>
                <c:y val="0.329979035639413"/>
              </c:manualLayout>
            </c:layout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Opex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Summary!$D$20</c:f>
              <c:strCache>
                <c:ptCount val="1"/>
                <c:pt idx="0">
                  <c:v>Commission per Signee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Summary!$E$19:$G$19</c:f>
              <c:strCache>
                <c:ptCount val="3"/>
                <c:pt idx="0">
                  <c:v>FY 2021</c:v>
                </c:pt>
                <c:pt idx="1">
                  <c:v>FY 2022</c:v>
                </c:pt>
                <c:pt idx="2">
                  <c:v>FY 2023</c:v>
                </c:pt>
              </c:strCache>
            </c:strRef>
          </c:cat>
          <c:val>
            <c:numRef>
              <c:f>Summary!$E$20:$G$20</c:f>
              <c:numCache>
                <c:formatCode>"$"#,##0.0,_);[Red]"$"\ \(#,##0.0,\)</c:formatCode>
                <c:ptCount val="3"/>
                <c:pt idx="0">
                  <c:v>432000</c:v>
                </c:pt>
                <c:pt idx="1">
                  <c:v>648000</c:v>
                </c:pt>
                <c:pt idx="2">
                  <c:v>864000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13-44ED-B959-54E100A45A07}"/>
            </c:ext>
          </c:extLst>
        </c:ser>
        <c:ser>
          <c:idx val="1"/>
          <c:order val="1"/>
          <c:tx>
            <c:strRef>
              <c:f>Summary!$D$21</c:f>
              <c:strCache>
                <c:ptCount val="1"/>
                <c:pt idx="0">
                  <c:v>Account Executive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Summary!$E$19:$G$19</c:f>
              <c:strCache>
                <c:ptCount val="3"/>
                <c:pt idx="0">
                  <c:v>FY 2021</c:v>
                </c:pt>
                <c:pt idx="1">
                  <c:v>FY 2022</c:v>
                </c:pt>
                <c:pt idx="2">
                  <c:v>FY 2023</c:v>
                </c:pt>
              </c:strCache>
            </c:strRef>
          </c:cat>
          <c:val>
            <c:numRef>
              <c:f>Summary!$E$21:$G$21</c:f>
              <c:numCache>
                <c:formatCode>"$"#,##0.0,_);[Red]"$"\ \(#,##0.0,\)</c:formatCode>
                <c:ptCount val="3"/>
                <c:pt idx="0">
                  <c:v>1050000</c:v>
                </c:pt>
                <c:pt idx="1">
                  <c:v>1638000</c:v>
                </c:pt>
                <c:pt idx="2">
                  <c:v>2271360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13-44ED-B959-54E100A45A07}"/>
            </c:ext>
          </c:extLst>
        </c:ser>
        <c:ser>
          <c:idx val="2"/>
          <c:order val="2"/>
          <c:tx>
            <c:strRef>
              <c:f>Summary!$D$22</c:f>
              <c:strCache>
                <c:ptCount val="1"/>
                <c:pt idx="0">
                  <c:v>Clinical Specialist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Summary!$E$19:$G$19</c:f>
              <c:strCache>
                <c:ptCount val="3"/>
                <c:pt idx="0">
                  <c:v>FY 2021</c:v>
                </c:pt>
                <c:pt idx="1">
                  <c:v>FY 2022</c:v>
                </c:pt>
                <c:pt idx="2">
                  <c:v>FY 2023</c:v>
                </c:pt>
              </c:strCache>
            </c:strRef>
          </c:cat>
          <c:val>
            <c:numRef>
              <c:f>Summary!$E$22:$G$22</c:f>
              <c:numCache>
                <c:formatCode>"$"#,##0.0,_);[Red]"$"\ \(#,##0.0,\)</c:formatCode>
                <c:ptCount val="3"/>
                <c:pt idx="0">
                  <c:v>750000</c:v>
                </c:pt>
                <c:pt idx="1">
                  <c:v>1170000</c:v>
                </c:pt>
                <c:pt idx="2">
                  <c:v>1622400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13-44ED-B959-54E100A45A07}"/>
            </c:ext>
          </c:extLst>
        </c:ser>
        <c:ser>
          <c:idx val="3"/>
          <c:order val="3"/>
          <c:tx>
            <c:strRef>
              <c:f>Summary!$D$23</c:f>
              <c:strCache>
                <c:ptCount val="1"/>
                <c:pt idx="0">
                  <c:v>Engineering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Summary!$E$19:$G$19</c:f>
              <c:strCache>
                <c:ptCount val="3"/>
                <c:pt idx="0">
                  <c:v>FY 2021</c:v>
                </c:pt>
                <c:pt idx="1">
                  <c:v>FY 2022</c:v>
                </c:pt>
                <c:pt idx="2">
                  <c:v>FY 2023</c:v>
                </c:pt>
              </c:strCache>
            </c:strRef>
          </c:cat>
          <c:val>
            <c:numRef>
              <c:f>Summary!$E$23:$G$23</c:f>
              <c:numCache>
                <c:formatCode>"$"#,##0.0,_);[Red]"$"\ \(#,##0.0,\)</c:formatCode>
                <c:ptCount val="3"/>
                <c:pt idx="0">
                  <c:v>750000</c:v>
                </c:pt>
                <c:pt idx="1">
                  <c:v>1560000</c:v>
                </c:pt>
                <c:pt idx="2">
                  <c:v>2433600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A13-44ED-B959-54E100A45A07}"/>
            </c:ext>
          </c:extLst>
        </c:ser>
        <c:ser>
          <c:idx val="4"/>
          <c:order val="4"/>
          <c:tx>
            <c:strRef>
              <c:f>Summary!$D$24</c:f>
              <c:strCache>
                <c:ptCount val="1"/>
                <c:pt idx="0">
                  <c:v>Marketing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Summary!$E$19:$G$19</c:f>
              <c:strCache>
                <c:ptCount val="3"/>
                <c:pt idx="0">
                  <c:v>FY 2021</c:v>
                </c:pt>
                <c:pt idx="1">
                  <c:v>FY 2022</c:v>
                </c:pt>
                <c:pt idx="2">
                  <c:v>FY 2023</c:v>
                </c:pt>
              </c:strCache>
            </c:strRef>
          </c:cat>
          <c:val>
            <c:numRef>
              <c:f>Summary!$E$24:$G$24</c:f>
              <c:numCache>
                <c:formatCode>"$"#,##0.0,_);[Red]"$"\ \(#,##0.0,\)</c:formatCode>
                <c:ptCount val="3"/>
                <c:pt idx="0">
                  <c:v>175000</c:v>
                </c:pt>
                <c:pt idx="1">
                  <c:v>182000</c:v>
                </c:pt>
                <c:pt idx="2">
                  <c:v>189280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A13-44ED-B959-54E100A45A07}"/>
            </c:ext>
          </c:extLst>
        </c:ser>
        <c:ser>
          <c:idx val="5"/>
          <c:order val="5"/>
          <c:tx>
            <c:strRef>
              <c:f>Summary!$D$25</c:f>
              <c:strCache>
                <c:ptCount val="1"/>
                <c:pt idx="0">
                  <c:v>C&amp;E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Summary!$E$19:$G$19</c:f>
              <c:strCache>
                <c:ptCount val="3"/>
                <c:pt idx="0">
                  <c:v>FY 2021</c:v>
                </c:pt>
                <c:pt idx="1">
                  <c:v>FY 2022</c:v>
                </c:pt>
                <c:pt idx="2">
                  <c:v>FY 2023</c:v>
                </c:pt>
              </c:strCache>
            </c:strRef>
          </c:cat>
          <c:val>
            <c:numRef>
              <c:f>Summary!$E$25:$G$25</c:f>
              <c:numCache>
                <c:formatCode>"$"#,##0.0,_);[Red]"$"\ \(#,##0.0,\)</c:formatCode>
                <c:ptCount val="3"/>
                <c:pt idx="0">
                  <c:v>66.666666666666671</c:v>
                </c:pt>
                <c:pt idx="1">
                  <c:v>1166.6666666666667</c:v>
                </c:pt>
                <c:pt idx="2">
                  <c:v>1166.6666666666667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A13-44ED-B959-54E100A45A07}"/>
            </c:ext>
          </c:extLst>
        </c:ser>
        <c:ser>
          <c:idx val="6"/>
          <c:order val="6"/>
          <c:tx>
            <c:strRef>
              <c:f>Summary!$D$26</c:f>
              <c:strCache>
                <c:ptCount val="1"/>
                <c:pt idx="0">
                  <c:v>Other Opex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Summary!$E$19:$G$19</c:f>
              <c:strCache>
                <c:ptCount val="3"/>
                <c:pt idx="0">
                  <c:v>FY 2021</c:v>
                </c:pt>
                <c:pt idx="1">
                  <c:v>FY 2022</c:v>
                </c:pt>
                <c:pt idx="2">
                  <c:v>FY 2023</c:v>
                </c:pt>
              </c:strCache>
            </c:strRef>
          </c:cat>
          <c:val>
            <c:numRef>
              <c:f>Summary!$E$26:$G$26</c:f>
              <c:numCache>
                <c:formatCode>"$"#,##0.0,_);[Red]"$"\ \(#,##0.0,\)</c:formatCode>
                <c:ptCount val="3"/>
                <c:pt idx="0">
                  <c:v>30000</c:v>
                </c:pt>
                <c:pt idx="1">
                  <c:v>31800</c:v>
                </c:pt>
                <c:pt idx="2">
                  <c:v>32118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A13-44ED-B959-54E100A45A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49546559"/>
        <c:axId val="949037823"/>
      </c:barChart>
      <c:catAx>
        <c:axId val="949546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9037823"/>
        <c:crosses val="autoZero"/>
        <c:auto val="1"/>
        <c:lblAlgn val="ctr"/>
        <c:lblOffset val="100"/>
        <c:noMultiLvlLbl val="0"/>
      </c:catAx>
      <c:valAx>
        <c:axId val="949037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9546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emf"/><Relationship Id="rId5" Type="http://schemas.openxmlformats.org/officeDocument/2006/relationships/package" Target="../embeddings/Microsoft_Excel_Worksheet.xlsx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0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5.xml"/><Relationship Id="rId6" Type="http://schemas.openxmlformats.org/officeDocument/2006/relationships/package" Target="../embeddings/Microsoft_Excel_Worksheet3.xlsx"/><Relationship Id="rId5" Type="http://schemas.openxmlformats.org/officeDocument/2006/relationships/image" Target="../media/image19.emf"/><Relationship Id="rId4" Type="http://schemas.openxmlformats.org/officeDocument/2006/relationships/package" Target="../embeddings/Microsoft_Excel_Worksheet2.xls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package" Target="../embeddings/Microsoft_Excel_Worksheet4.xlsx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5360324" cy="1910542"/>
          </a:xfrm>
        </p:spPr>
        <p:txBody>
          <a:bodyPr/>
          <a:lstStyle/>
          <a:p>
            <a:r>
              <a:rPr lang="en-US" dirty="0" err="1"/>
              <a:t>Medely</a:t>
            </a:r>
            <a:r>
              <a:rPr lang="en-US" dirty="0"/>
              <a:t> @ </a:t>
            </a:r>
            <a:r>
              <a:rPr lang="en-US" dirty="0" err="1"/>
              <a:t>NurseVille</a:t>
            </a:r>
            <a:r>
              <a:rPr lang="en-US" dirty="0"/>
              <a:t>, USA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B8544344-1BE3-A86A-6AF4-123ADE57FC2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/>
              <a:t>Dave Chery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Yearly Performance</a:t>
            </a:r>
          </a:p>
          <a:p>
            <a:r>
              <a:rPr lang="en-US" dirty="0"/>
              <a:t>Assumptions – Seasonality</a:t>
            </a:r>
          </a:p>
          <a:p>
            <a:r>
              <a:rPr lang="en-US" dirty="0" err="1"/>
              <a:t>PnL</a:t>
            </a:r>
            <a:r>
              <a:rPr lang="en-US" dirty="0"/>
              <a:t> Overview</a:t>
            </a:r>
          </a:p>
          <a:p>
            <a:r>
              <a:rPr lang="en-US" dirty="0"/>
              <a:t>Recommendations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Date Placeholder 8">
            <a:extLst>
              <a:ext uri="{FF2B5EF4-FFF2-40B4-BE49-F238E27FC236}">
                <a16:creationId xmlns:a16="http://schemas.microsoft.com/office/drawing/2014/main" id="{54606986-EF0C-F0FE-521B-B23715763B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Dave Chery</a:t>
            </a: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5041" y="3298464"/>
            <a:ext cx="5176748" cy="17824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presentation intends to illustrate the forecast model highlighting controllable/ uncontrollable as well as risks and opportunities for new city launch within the next 24 months. </a:t>
            </a:r>
          </a:p>
          <a:p>
            <a:r>
              <a:rPr lang="en-US" dirty="0"/>
              <a:t>Our model includes assumptions from OPEX, growth rates, and seasonality that are the driving force to understanding the unit economics and growth levers of the </a:t>
            </a:r>
            <a:r>
              <a:rPr lang="en-US" dirty="0" err="1"/>
              <a:t>Nurseville</a:t>
            </a:r>
            <a:r>
              <a:rPr lang="en-US" dirty="0"/>
              <a:t> launch.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1976006-1B03-4DE7-B2D2-0284319F8C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Dave Chery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Yearly Anticipated PERFORMANCE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33B5F0D8-E6D3-AC92-7AC6-46FC1F89D9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0682076"/>
              </p:ext>
            </p:extLst>
          </p:nvPr>
        </p:nvGraphicFramePr>
        <p:xfrm>
          <a:off x="1419153" y="3835732"/>
          <a:ext cx="4570095" cy="2120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C995F05A-42BC-4E14-B5D0-D4AF427576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6387532"/>
              </p:ext>
            </p:extLst>
          </p:nvPr>
        </p:nvGraphicFramePr>
        <p:xfrm>
          <a:off x="6903085" y="1301750"/>
          <a:ext cx="4573905" cy="2122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ECBAB432-ACBD-93B1-8CD1-FA776953C8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6258245"/>
              </p:ext>
            </p:extLst>
          </p:nvPr>
        </p:nvGraphicFramePr>
        <p:xfrm>
          <a:off x="6784499" y="3423920"/>
          <a:ext cx="4811078" cy="286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Date Placeholder 8">
            <a:extLst>
              <a:ext uri="{FF2B5EF4-FFF2-40B4-BE49-F238E27FC236}">
                <a16:creationId xmlns:a16="http://schemas.microsoft.com/office/drawing/2014/main" id="{0F36238D-9C00-06FC-F750-61E913DCED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Dave Chery</a:t>
            </a:r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993DB7BA-5E32-B59A-B9A6-45616173BD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701076"/>
              </p:ext>
            </p:extLst>
          </p:nvPr>
        </p:nvGraphicFramePr>
        <p:xfrm>
          <a:off x="1419153" y="1214769"/>
          <a:ext cx="5151437" cy="262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5151178" imgH="2621239" progId="Excel.Sheet.12">
                  <p:embed/>
                </p:oleObj>
              </mc:Choice>
              <mc:Fallback>
                <p:oleObj name="Worksheet" r:id="rId5" imgW="5151178" imgH="262123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19153" y="1214769"/>
                        <a:ext cx="5151437" cy="2620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9795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ASSUMPTIONS AND seasonality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Dave Chery</a:t>
            </a:r>
          </a:p>
        </p:txBody>
      </p: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887B579F-385F-6C29-4324-EE5D04AFB0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269321"/>
              </p:ext>
            </p:extLst>
          </p:nvPr>
        </p:nvGraphicFramePr>
        <p:xfrm>
          <a:off x="1828656" y="1549400"/>
          <a:ext cx="41751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175633" imgH="403973" progId="Excel.Sheet.12">
                  <p:embed/>
                </p:oleObj>
              </mc:Choice>
              <mc:Fallback>
                <p:oleObj name="Worksheet" r:id="rId2" imgW="4175633" imgH="40397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28656" y="1549400"/>
                        <a:ext cx="4175125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DCBB85DC-9AA3-4FB3-8904-6289747904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658403"/>
              </p:ext>
            </p:extLst>
          </p:nvPr>
        </p:nvGraphicFramePr>
        <p:xfrm>
          <a:off x="219219" y="2276475"/>
          <a:ext cx="5546725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5547337" imgH="1790772" progId="Excel.Sheet.12">
                  <p:embed/>
                </p:oleObj>
              </mc:Choice>
              <mc:Fallback>
                <p:oleObj name="Worksheet" r:id="rId4" imgW="5547337" imgH="179077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9219" y="2276475"/>
                        <a:ext cx="5546725" cy="179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4376BC8B-FC06-60AE-C883-53FE322ED0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310641"/>
              </p:ext>
            </p:extLst>
          </p:nvPr>
        </p:nvGraphicFramePr>
        <p:xfrm>
          <a:off x="602745" y="4710112"/>
          <a:ext cx="10621962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10622170" imgH="1196350" progId="Excel.Sheet.12">
                  <p:embed/>
                </p:oleObj>
              </mc:Choice>
              <mc:Fallback>
                <p:oleObj name="Worksheet" r:id="rId6" imgW="10622170" imgH="11963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2745" y="4710112"/>
                        <a:ext cx="10621962" cy="119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E328844E-D4AD-9CC1-27AC-2BF30AD8944A}"/>
              </a:ext>
            </a:extLst>
          </p:cNvPr>
          <p:cNvSpPr txBox="1"/>
          <p:nvPr/>
        </p:nvSpPr>
        <p:spPr>
          <a:xfrm>
            <a:off x="1828656" y="4021693"/>
            <a:ext cx="24449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*Assumptions are based on a monthly basis. </a:t>
            </a:r>
          </a:p>
        </p:txBody>
      </p:sp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Profit and Loss Statement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1A42D0B6-BC33-86B8-C28C-79C887CF6F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040537"/>
              </p:ext>
            </p:extLst>
          </p:nvPr>
        </p:nvGraphicFramePr>
        <p:xfrm>
          <a:off x="210110" y="1200727"/>
          <a:ext cx="11658617" cy="4608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8173622" imgH="5943662" progId="Excel.Sheet.12">
                  <p:embed/>
                </p:oleObj>
              </mc:Choice>
              <mc:Fallback>
                <p:oleObj name="Worksheet" r:id="rId2" imgW="18173622" imgH="594366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0110" y="1200727"/>
                        <a:ext cx="11658617" cy="4608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Date Placeholder 8">
            <a:extLst>
              <a:ext uri="{FF2B5EF4-FFF2-40B4-BE49-F238E27FC236}">
                <a16:creationId xmlns:a16="http://schemas.microsoft.com/office/drawing/2014/main" id="{6E3F19F2-3D26-C631-ACEC-095CCE6C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Dave Chery</a:t>
            </a:r>
          </a:p>
        </p:txBody>
      </p:sp>
    </p:spTree>
    <p:extLst>
      <p:ext uri="{BB962C8B-B14F-4D97-AF65-F5344CB8AC3E}">
        <p14:creationId xmlns:p14="http://schemas.microsoft.com/office/powerpoint/2010/main" val="3035421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8180" y="2937866"/>
            <a:ext cx="2412657" cy="403599"/>
          </a:xfrm>
        </p:spPr>
        <p:txBody>
          <a:bodyPr/>
          <a:lstStyle/>
          <a:p>
            <a:r>
              <a:rPr lang="en-US" dirty="0"/>
              <a:t>Subscriptions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63272" y="3544948"/>
            <a:ext cx="2882475" cy="2261394"/>
          </a:xfrm>
        </p:spPr>
        <p:txBody>
          <a:bodyPr>
            <a:normAutofit/>
          </a:bodyPr>
          <a:lstStyle/>
          <a:p>
            <a:r>
              <a:rPr lang="en-US" dirty="0"/>
              <a:t>Subscriptions rate of $10 or a   yearly amount of $110.</a:t>
            </a:r>
          </a:p>
          <a:p>
            <a:r>
              <a:rPr lang="en-US" dirty="0"/>
              <a:t>-Platform to post about the job and facilities. </a:t>
            </a:r>
          </a:p>
          <a:p>
            <a:r>
              <a:rPr lang="en-US" dirty="0"/>
              <a:t>-Customer service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59236-37DD-4582-A2A0-3F9A13A3B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5638" y="2624146"/>
            <a:ext cx="2896671" cy="823912"/>
          </a:xfrm>
        </p:spPr>
        <p:txBody>
          <a:bodyPr/>
          <a:lstStyle/>
          <a:p>
            <a:r>
              <a:rPr lang="en-US" dirty="0"/>
              <a:t>Venture into low-growth cities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CCF0F-F0BB-42D7-B3C2-C2933673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95638" y="3563946"/>
            <a:ext cx="2896671" cy="19978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Though the idea of launching Medley into high-growth cities​​​ sounds lucrative. We may face competition from other platforms.</a:t>
            </a:r>
          </a:p>
          <a:p>
            <a:r>
              <a:rPr lang="en-US" dirty="0"/>
              <a:t> Therefore, venturing to cities whose growth rate is decreasing at 5%, places Medley in a valuable position to tap into uncharted territory where there is a need.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Date Placeholder 8">
            <a:extLst>
              <a:ext uri="{FF2B5EF4-FFF2-40B4-BE49-F238E27FC236}">
                <a16:creationId xmlns:a16="http://schemas.microsoft.com/office/drawing/2014/main" id="{0B9EE971-AE0F-F66A-0CCE-A04674E2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Dave Chery</a:t>
            </a:r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Dave Chery</a:t>
            </a:r>
          </a:p>
          <a:p>
            <a:r>
              <a:rPr lang="en-US" dirty="0"/>
              <a:t>Dechery10@gmail.com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0563C1"/>
    </a:folHlink>
  </a:clrScheme>
  <a:fontScheme name="Sheets">
    <a:majorFont>
      <a:latin typeface="Calibri"/>
      <a:ea typeface="Calibri"/>
      <a:cs typeface="Calibri"/>
    </a:majorFont>
    <a:minorFont>
      <a:latin typeface="Calibri"/>
      <a:ea typeface="Calibri"/>
      <a:cs typeface="Calibri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0563C1"/>
    </a:folHlink>
  </a:clrScheme>
  <a:fontScheme name="Sheets">
    <a:majorFont>
      <a:latin typeface="Calibri"/>
      <a:ea typeface="Calibri"/>
      <a:cs typeface="Calibri"/>
    </a:majorFont>
    <a:minorFont>
      <a:latin typeface="Calibri"/>
      <a:ea typeface="Calibri"/>
      <a:cs typeface="Calibri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0563C1"/>
    </a:folHlink>
  </a:clrScheme>
  <a:fontScheme name="Sheets">
    <a:majorFont>
      <a:latin typeface="Calibri"/>
      <a:ea typeface="Calibri"/>
      <a:cs typeface="Calibri"/>
    </a:majorFont>
    <a:minorFont>
      <a:latin typeface="Calibri"/>
      <a:ea typeface="Calibri"/>
      <a:cs typeface="Calibri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{143A85FD-F1F9-4AC4-A147-FFCE839C0C38}tf67328976_win32</Template>
  <TotalTime>429</TotalTime>
  <Words>225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Tenorite</vt:lpstr>
      <vt:lpstr>Office Theme</vt:lpstr>
      <vt:lpstr>Microsoft Excel Worksheet</vt:lpstr>
      <vt:lpstr>Medely @ NurseVille, USA  </vt:lpstr>
      <vt:lpstr>AGENDA</vt:lpstr>
      <vt:lpstr>INTRODUCTION</vt:lpstr>
      <vt:lpstr>Yearly Anticipated PERFORMANCE</vt:lpstr>
      <vt:lpstr>ASSUMPTIONS AND seasonality</vt:lpstr>
      <vt:lpstr>Profit and Loss Statement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NurseVille, USA</dc:title>
  <dc:creator>Dave Chery</dc:creator>
  <cp:lastModifiedBy>Dave Chery</cp:lastModifiedBy>
  <cp:revision>12</cp:revision>
  <dcterms:created xsi:type="dcterms:W3CDTF">2023-03-16T16:12:36Z</dcterms:created>
  <dcterms:modified xsi:type="dcterms:W3CDTF">2023-03-16T23:22:03Z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