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13"/>
  </p:notesMasterIdLst>
  <p:sldIdLst>
    <p:sldId id="256" r:id="rId2"/>
    <p:sldId id="258" r:id="rId3"/>
    <p:sldId id="262" r:id="rId4"/>
    <p:sldId id="260" r:id="rId5"/>
    <p:sldId id="268" r:id="rId6"/>
    <p:sldId id="263" r:id="rId7"/>
    <p:sldId id="264" r:id="rId8"/>
    <p:sldId id="265" r:id="rId9"/>
    <p:sldId id="269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/>
    <p:restoredTop sz="94593"/>
  </p:normalViewPr>
  <p:slideViewPr>
    <p:cSldViewPr snapToGrid="0" snapToObjects="1">
      <p:cViewPr>
        <p:scale>
          <a:sx n="74" d="100"/>
          <a:sy n="74" d="100"/>
        </p:scale>
        <p:origin x="113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BC023-04BD-43CD-A713-1D1AF03311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19513E-A61A-4B82-93C3-07D2C0AD33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81.2% (R-squared value) of App’s installs on the Play Store can be explained by the features listed previously.</a:t>
          </a:r>
        </a:p>
      </dgm:t>
    </dgm:pt>
    <dgm:pt modelId="{38D1675F-088E-46FB-96F8-136A15269E33}" type="parTrans" cxnId="{8FF11969-CCF7-4D10-9B55-C62EFA40389C}">
      <dgm:prSet/>
      <dgm:spPr/>
      <dgm:t>
        <a:bodyPr/>
        <a:lstStyle/>
        <a:p>
          <a:endParaRPr lang="en-US"/>
        </a:p>
      </dgm:t>
    </dgm:pt>
    <dgm:pt modelId="{657FFF49-0047-47DE-9FAF-354134304321}" type="sibTrans" cxnId="{8FF11969-CCF7-4D10-9B55-C62EFA40389C}">
      <dgm:prSet/>
      <dgm:spPr/>
      <dgm:t>
        <a:bodyPr/>
        <a:lstStyle/>
        <a:p>
          <a:endParaRPr lang="en-US"/>
        </a:p>
      </dgm:t>
    </dgm:pt>
    <dgm:pt modelId="{2246590C-2BE0-496B-98A2-ABB74C2FC2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But…</a:t>
          </a:r>
          <a:endParaRPr lang="en-US" dirty="0"/>
        </a:p>
      </dgm:t>
    </dgm:pt>
    <dgm:pt modelId="{E21D3D31-D49B-415F-9333-42A9DD0D18D2}" type="parTrans" cxnId="{B3D1CACE-3F88-4CDE-A2BA-EB5C4DE70B70}">
      <dgm:prSet/>
      <dgm:spPr/>
      <dgm:t>
        <a:bodyPr/>
        <a:lstStyle/>
        <a:p>
          <a:endParaRPr lang="en-US"/>
        </a:p>
      </dgm:t>
    </dgm:pt>
    <dgm:pt modelId="{F8B96EC5-77F4-4A09-8BDA-118A55C7C1CE}" type="sibTrans" cxnId="{B3D1CACE-3F88-4CDE-A2BA-EB5C4DE70B70}">
      <dgm:prSet/>
      <dgm:spPr/>
      <dgm:t>
        <a:bodyPr/>
        <a:lstStyle/>
        <a:p>
          <a:endParaRPr lang="en-US"/>
        </a:p>
      </dgm:t>
    </dgm:pt>
    <dgm:pt modelId="{D386D5D3-6844-47A2-A15E-C5B3B547D86B}" type="pres">
      <dgm:prSet presAssocID="{E49BC023-04BD-43CD-A713-1D1AF0331123}" presName="root" presStyleCnt="0">
        <dgm:presLayoutVars>
          <dgm:dir/>
          <dgm:resizeHandles val="exact"/>
        </dgm:presLayoutVars>
      </dgm:prSet>
      <dgm:spPr/>
    </dgm:pt>
    <dgm:pt modelId="{54C39668-1AAF-44F7-AE47-FB027CBFD571}" type="pres">
      <dgm:prSet presAssocID="{0B19513E-A61A-4B82-93C3-07D2C0AD33CB}" presName="compNode" presStyleCnt="0"/>
      <dgm:spPr/>
    </dgm:pt>
    <dgm:pt modelId="{3ACE5555-09A4-4149-970C-13D42B9161F5}" type="pres">
      <dgm:prSet presAssocID="{0B19513E-A61A-4B82-93C3-07D2C0AD33CB}" presName="bgRect" presStyleLbl="bgShp" presStyleIdx="0" presStyleCnt="2"/>
      <dgm:spPr/>
    </dgm:pt>
    <dgm:pt modelId="{C599FDFF-6B64-4598-ACCB-2033430F7863}" type="pres">
      <dgm:prSet presAssocID="{0B19513E-A61A-4B82-93C3-07D2C0AD33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6A026E3-FEF9-45C4-BA70-C410DCBB84B2}" type="pres">
      <dgm:prSet presAssocID="{0B19513E-A61A-4B82-93C3-07D2C0AD33CB}" presName="spaceRect" presStyleCnt="0"/>
      <dgm:spPr/>
    </dgm:pt>
    <dgm:pt modelId="{35387EB0-9BFC-426B-AFF8-771100387BAB}" type="pres">
      <dgm:prSet presAssocID="{0B19513E-A61A-4B82-93C3-07D2C0AD33CB}" presName="parTx" presStyleLbl="revTx" presStyleIdx="0" presStyleCnt="2">
        <dgm:presLayoutVars>
          <dgm:chMax val="0"/>
          <dgm:chPref val="0"/>
        </dgm:presLayoutVars>
      </dgm:prSet>
      <dgm:spPr/>
    </dgm:pt>
    <dgm:pt modelId="{0234B47F-2C66-4F66-B819-DEA9C5A4081C}" type="pres">
      <dgm:prSet presAssocID="{657FFF49-0047-47DE-9FAF-354134304321}" presName="sibTrans" presStyleCnt="0"/>
      <dgm:spPr/>
    </dgm:pt>
    <dgm:pt modelId="{6B9CB3A8-6120-4076-B574-095A0ECE330F}" type="pres">
      <dgm:prSet presAssocID="{2246590C-2BE0-496B-98A2-ABB74C2FC241}" presName="compNode" presStyleCnt="0"/>
      <dgm:spPr/>
    </dgm:pt>
    <dgm:pt modelId="{D9E7CCD5-7857-4B82-B52C-60DF3318AEF7}" type="pres">
      <dgm:prSet presAssocID="{2246590C-2BE0-496B-98A2-ABB74C2FC241}" presName="bgRect" presStyleLbl="bgShp" presStyleIdx="1" presStyleCnt="2"/>
      <dgm:spPr/>
    </dgm:pt>
    <dgm:pt modelId="{214F0910-8659-4AC4-9203-CCE838984820}" type="pres">
      <dgm:prSet presAssocID="{2246590C-2BE0-496B-98A2-ABB74C2FC2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8FCC385A-497D-4221-99F5-9AFF16038289}" type="pres">
      <dgm:prSet presAssocID="{2246590C-2BE0-496B-98A2-ABB74C2FC241}" presName="spaceRect" presStyleCnt="0"/>
      <dgm:spPr/>
    </dgm:pt>
    <dgm:pt modelId="{1F19B14B-0378-4A8B-B71C-72F033593CBB}" type="pres">
      <dgm:prSet presAssocID="{2246590C-2BE0-496B-98A2-ABB74C2FC24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73E4144-336E-4C40-91C4-C7F713AF25B8}" type="presOf" srcId="{E49BC023-04BD-43CD-A713-1D1AF0331123}" destId="{D386D5D3-6844-47A2-A15E-C5B3B547D86B}" srcOrd="0" destOrd="0" presId="urn:microsoft.com/office/officeart/2018/2/layout/IconVerticalSolidList"/>
    <dgm:cxn modelId="{8FF11969-CCF7-4D10-9B55-C62EFA40389C}" srcId="{E49BC023-04BD-43CD-A713-1D1AF0331123}" destId="{0B19513E-A61A-4B82-93C3-07D2C0AD33CB}" srcOrd="0" destOrd="0" parTransId="{38D1675F-088E-46FB-96F8-136A15269E33}" sibTransId="{657FFF49-0047-47DE-9FAF-354134304321}"/>
    <dgm:cxn modelId="{100EA26C-0F30-0943-AC14-BB3A4AB09209}" type="presOf" srcId="{2246590C-2BE0-496B-98A2-ABB74C2FC241}" destId="{1F19B14B-0378-4A8B-B71C-72F033593CBB}" srcOrd="0" destOrd="0" presId="urn:microsoft.com/office/officeart/2018/2/layout/IconVerticalSolidList"/>
    <dgm:cxn modelId="{B3D1CACE-3F88-4CDE-A2BA-EB5C4DE70B70}" srcId="{E49BC023-04BD-43CD-A713-1D1AF0331123}" destId="{2246590C-2BE0-496B-98A2-ABB74C2FC241}" srcOrd="1" destOrd="0" parTransId="{E21D3D31-D49B-415F-9333-42A9DD0D18D2}" sibTransId="{F8B96EC5-77F4-4A09-8BDA-118A55C7C1CE}"/>
    <dgm:cxn modelId="{FDDA46DB-403E-234F-8492-DEC81AAB4425}" type="presOf" srcId="{0B19513E-A61A-4B82-93C3-07D2C0AD33CB}" destId="{35387EB0-9BFC-426B-AFF8-771100387BAB}" srcOrd="0" destOrd="0" presId="urn:microsoft.com/office/officeart/2018/2/layout/IconVerticalSolidList"/>
    <dgm:cxn modelId="{EB45DA95-069C-4242-A0EC-6522E634BA2F}" type="presParOf" srcId="{D386D5D3-6844-47A2-A15E-C5B3B547D86B}" destId="{54C39668-1AAF-44F7-AE47-FB027CBFD571}" srcOrd="0" destOrd="0" presId="urn:microsoft.com/office/officeart/2018/2/layout/IconVerticalSolidList"/>
    <dgm:cxn modelId="{32CC3C01-0207-A24B-AE99-E527B0405E07}" type="presParOf" srcId="{54C39668-1AAF-44F7-AE47-FB027CBFD571}" destId="{3ACE5555-09A4-4149-970C-13D42B9161F5}" srcOrd="0" destOrd="0" presId="urn:microsoft.com/office/officeart/2018/2/layout/IconVerticalSolidList"/>
    <dgm:cxn modelId="{2D7337C3-F2E1-F943-9D64-79E7880BCD28}" type="presParOf" srcId="{54C39668-1AAF-44F7-AE47-FB027CBFD571}" destId="{C599FDFF-6B64-4598-ACCB-2033430F7863}" srcOrd="1" destOrd="0" presId="urn:microsoft.com/office/officeart/2018/2/layout/IconVerticalSolidList"/>
    <dgm:cxn modelId="{C2DBE6E0-EBA5-0D4D-9D43-D17E87547E67}" type="presParOf" srcId="{54C39668-1AAF-44F7-AE47-FB027CBFD571}" destId="{C6A026E3-FEF9-45C4-BA70-C410DCBB84B2}" srcOrd="2" destOrd="0" presId="urn:microsoft.com/office/officeart/2018/2/layout/IconVerticalSolidList"/>
    <dgm:cxn modelId="{9CCB8FA2-56F4-EF46-A4F6-C3CEBBA17090}" type="presParOf" srcId="{54C39668-1AAF-44F7-AE47-FB027CBFD571}" destId="{35387EB0-9BFC-426B-AFF8-771100387BAB}" srcOrd="3" destOrd="0" presId="urn:microsoft.com/office/officeart/2018/2/layout/IconVerticalSolidList"/>
    <dgm:cxn modelId="{F3CAFB26-F0FC-BF4D-975A-73CC4A932817}" type="presParOf" srcId="{D386D5D3-6844-47A2-A15E-C5B3B547D86B}" destId="{0234B47F-2C66-4F66-B819-DEA9C5A4081C}" srcOrd="1" destOrd="0" presId="urn:microsoft.com/office/officeart/2018/2/layout/IconVerticalSolidList"/>
    <dgm:cxn modelId="{52A020C5-539C-DB46-95A2-C82E55840733}" type="presParOf" srcId="{D386D5D3-6844-47A2-A15E-C5B3B547D86B}" destId="{6B9CB3A8-6120-4076-B574-095A0ECE330F}" srcOrd="2" destOrd="0" presId="urn:microsoft.com/office/officeart/2018/2/layout/IconVerticalSolidList"/>
    <dgm:cxn modelId="{81CF3148-4852-914C-86CE-FDBAEECD6AD2}" type="presParOf" srcId="{6B9CB3A8-6120-4076-B574-095A0ECE330F}" destId="{D9E7CCD5-7857-4B82-B52C-60DF3318AEF7}" srcOrd="0" destOrd="0" presId="urn:microsoft.com/office/officeart/2018/2/layout/IconVerticalSolidList"/>
    <dgm:cxn modelId="{A42DBD68-52DF-5940-AF70-36951AE83D4B}" type="presParOf" srcId="{6B9CB3A8-6120-4076-B574-095A0ECE330F}" destId="{214F0910-8659-4AC4-9203-CCE838984820}" srcOrd="1" destOrd="0" presId="urn:microsoft.com/office/officeart/2018/2/layout/IconVerticalSolidList"/>
    <dgm:cxn modelId="{A4DCD2AB-F59D-FD45-A19E-5EFABB115049}" type="presParOf" srcId="{6B9CB3A8-6120-4076-B574-095A0ECE330F}" destId="{8FCC385A-497D-4221-99F5-9AFF16038289}" srcOrd="2" destOrd="0" presId="urn:microsoft.com/office/officeart/2018/2/layout/IconVerticalSolidList"/>
    <dgm:cxn modelId="{45957711-3B7F-CA42-BBAE-5D81C3292106}" type="presParOf" srcId="{6B9CB3A8-6120-4076-B574-095A0ECE330F}" destId="{1F19B14B-0378-4A8B-B71C-72F033593C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E5555-09A4-4149-970C-13D42B9161F5}">
      <dsp:nvSpPr>
        <dsp:cNvPr id="0" name=""/>
        <dsp:cNvSpPr/>
      </dsp:nvSpPr>
      <dsp:spPr>
        <a:xfrm>
          <a:off x="0" y="864376"/>
          <a:ext cx="5889686" cy="15957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9FDFF-6B64-4598-ACCB-2033430F7863}">
      <dsp:nvSpPr>
        <dsp:cNvPr id="0" name=""/>
        <dsp:cNvSpPr/>
      </dsp:nvSpPr>
      <dsp:spPr>
        <a:xfrm>
          <a:off x="482721" y="1223425"/>
          <a:ext cx="877674" cy="8776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87EB0-9BFC-426B-AFF8-771100387BAB}">
      <dsp:nvSpPr>
        <dsp:cNvPr id="0" name=""/>
        <dsp:cNvSpPr/>
      </dsp:nvSpPr>
      <dsp:spPr>
        <a:xfrm>
          <a:off x="1843117" y="864376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81.2% (R-squared value) of App’s installs on the Play Store can be explained by the features listed previously.</a:t>
          </a:r>
        </a:p>
      </dsp:txBody>
      <dsp:txXfrm>
        <a:off x="1843117" y="864376"/>
        <a:ext cx="4046568" cy="1595772"/>
      </dsp:txXfrm>
    </dsp:sp>
    <dsp:sp modelId="{D9E7CCD5-7857-4B82-B52C-60DF3318AEF7}">
      <dsp:nvSpPr>
        <dsp:cNvPr id="0" name=""/>
        <dsp:cNvSpPr/>
      </dsp:nvSpPr>
      <dsp:spPr>
        <a:xfrm>
          <a:off x="0" y="2859092"/>
          <a:ext cx="5889686" cy="15957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F0910-8659-4AC4-9203-CCE838984820}">
      <dsp:nvSpPr>
        <dsp:cNvPr id="0" name=""/>
        <dsp:cNvSpPr/>
      </dsp:nvSpPr>
      <dsp:spPr>
        <a:xfrm>
          <a:off x="482721" y="3218140"/>
          <a:ext cx="877674" cy="8776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9B14B-0378-4A8B-B71C-72F033593CBB}">
      <dsp:nvSpPr>
        <dsp:cNvPr id="0" name=""/>
        <dsp:cNvSpPr/>
      </dsp:nvSpPr>
      <dsp:spPr>
        <a:xfrm>
          <a:off x="1843117" y="2859092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But…</a:t>
          </a:r>
          <a:endParaRPr lang="en-US" sz="2100" kern="1200" dirty="0"/>
        </a:p>
      </dsp:txBody>
      <dsp:txXfrm>
        <a:off x="1843117" y="2859092"/>
        <a:ext cx="4046568" cy="1595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FD09A-21EC-874D-8158-E0C329CE4098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0A130-5CB4-1440-98AF-5DB640FD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3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0A130-5CB4-1440-98AF-5DB640FD5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Polynomials on sentiment polarity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0A130-5CB4-1440-98AF-5DB640FD53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0A130-5CB4-1440-98AF-5DB640FD53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3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0A130-5CB4-1440-98AF-5DB640FD53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4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0A130-5CB4-1440-98AF-5DB640FD53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9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0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3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9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6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3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5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3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3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8878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FF45E05-D141-4A25-8E14-BD1B668BA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E250E4-F24F-4598-AFEF-08BF9B14A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28105D-9E29-4F8F-B16B-BC337D04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6B3794-4517-42B9-98DF-F1A43A8B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F70691-42ED-46B1-9728-F7B5AF3A7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24BBB-82CB-3846-8535-3BF4AA337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What’s on your phone?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8148-F266-A74B-9E98-5EFA84B81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n-US"/>
              <a:t>Jonghoon David Lee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ADDB97-DC3A-4C7C-B565-1C1FF5095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81A93EB-D8D6-41CD-BAD5-56B8D85DC4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16" r="-1" b="19810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D3DCADB-5BB9-4BD2-875A-9A1C1D970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3221F-AE28-0042-8E77-C188CC478E8C}"/>
              </a:ext>
            </a:extLst>
          </p:cNvPr>
          <p:cNvSpPr txBox="1"/>
          <p:nvPr/>
        </p:nvSpPr>
        <p:spPr>
          <a:xfrm>
            <a:off x="6743700" y="-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00C7-9B16-BD4E-9B47-2FB24056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Ordinary Least Squares (OLS) Modeling</a:t>
            </a:r>
            <a:br>
              <a:rPr lang="en-US" dirty="0"/>
            </a:br>
            <a:r>
              <a:rPr lang="en-US" dirty="0"/>
              <a:t>on Train Sets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A5C1A-C0A4-A047-B2CC-BCCBC8FC594B}"/>
              </a:ext>
            </a:extLst>
          </p:cNvPr>
          <p:cNvSpPr txBox="1"/>
          <p:nvPr/>
        </p:nvSpPr>
        <p:spPr>
          <a:xfrm>
            <a:off x="6723575" y="5915891"/>
            <a:ext cx="383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R-squared for Test Set</a:t>
            </a:r>
            <a:endParaRPr lang="en-US" dirty="0"/>
          </a:p>
          <a:p>
            <a:pPr algn="ctr"/>
            <a:r>
              <a:rPr lang="en-US" dirty="0"/>
              <a:t>0.815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741DD-21F0-8D41-8984-377CDC284874}"/>
              </a:ext>
            </a:extLst>
          </p:cNvPr>
          <p:cNvSpPr txBox="1"/>
          <p:nvPr/>
        </p:nvSpPr>
        <p:spPr>
          <a:xfrm>
            <a:off x="2549241" y="5638800"/>
            <a:ext cx="2854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Root Mean Squared Error</a:t>
            </a:r>
          </a:p>
          <a:p>
            <a:pPr algn="ctr"/>
            <a:r>
              <a:rPr lang="en-US" dirty="0"/>
              <a:t>Train: .367</a:t>
            </a:r>
          </a:p>
          <a:p>
            <a:pPr algn="ctr"/>
            <a:r>
              <a:rPr lang="en-US" dirty="0"/>
              <a:t>Test: .370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4051F-C31B-5340-94CC-A18371FC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62" y="1885285"/>
            <a:ext cx="5789531" cy="3612002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4343411-FD83-914C-8872-DE1BFBB04AEB}"/>
              </a:ext>
            </a:extLst>
          </p:cNvPr>
          <p:cNvSpPr/>
          <p:nvPr/>
        </p:nvSpPr>
        <p:spPr>
          <a:xfrm>
            <a:off x="4724399" y="2026799"/>
            <a:ext cx="2068393" cy="50858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75F83B-AF73-FB4A-842A-3A5CA6F72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802" y="1885284"/>
            <a:ext cx="4357216" cy="361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B49F8-8AC1-6146-BF2C-5736B8DB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C4A603-1F91-40D2-8EF7-3FDD4BF48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363406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02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5BF35E-AB97-4CFB-9DC2-43B638C18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06F57B-7F62-49EF-9B23-B0BDF0C31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B78202-005C-497D-8A4B-C001345A4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871B25-98AE-4AEC-87DE-2FA17CF8C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0F0AD9-C262-4256-B713-D5BF2AAC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78B44C-A14C-4022-B8F8-6018F9836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1DFD4-3A2D-469D-8ACE-C1E55D890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FF45E05-D141-4A25-8E14-BD1B668BA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E250E4-F24F-4598-AFEF-08BF9B14A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128105D-9E29-4F8F-B16B-BC337D04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76B3794-4517-42B9-98DF-F1A43A8B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F70691-42ED-46B1-9728-F7B5AF3A7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63BBF-2E09-1D45-81EF-9D0CA29F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610560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Why the Play Store?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ADDB97-DC3A-4C7C-B565-1C1FF5095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CD3DCADB-5BB9-4BD2-875A-9A1C1D970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670C85-C44B-B245-9D69-CEF9E73D6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688" y="271605"/>
            <a:ext cx="5484911" cy="50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2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9042-11CE-954B-9ABD-74AF14FB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Model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DA30-FB21-1C4E-95CD-20F6AFFE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Features (i.e. a set of levers)</a:t>
            </a:r>
          </a:p>
          <a:p>
            <a:pPr lvl="1"/>
            <a:r>
              <a:rPr lang="en-US" dirty="0"/>
              <a:t>Sentiment polarity score</a:t>
            </a:r>
          </a:p>
          <a:p>
            <a:pPr lvl="1"/>
            <a:r>
              <a:rPr lang="en-US" dirty="0"/>
              <a:t>Sentiment subjectivity score</a:t>
            </a:r>
          </a:p>
          <a:p>
            <a:pPr lvl="1"/>
            <a:r>
              <a:rPr lang="en-US" dirty="0"/>
              <a:t>Review counts</a:t>
            </a:r>
          </a:p>
          <a:p>
            <a:pPr lvl="1"/>
            <a:r>
              <a:rPr lang="en-US" dirty="0"/>
              <a:t>App rating</a:t>
            </a:r>
          </a:p>
          <a:p>
            <a:pPr lvl="1"/>
            <a:r>
              <a:rPr lang="en-US" dirty="0"/>
              <a:t>Content Ratings</a:t>
            </a:r>
            <a:r>
              <a:rPr lang="en-US" i="1" dirty="0"/>
              <a:t> </a:t>
            </a:r>
            <a:r>
              <a:rPr lang="en-US" sz="1300" i="1" dirty="0"/>
              <a:t>i.e. Everyone, Everyone 10+, Mature, </a:t>
            </a:r>
            <a:r>
              <a:rPr lang="en-US" sz="1300" i="1" dirty="0" err="1"/>
              <a:t>etc</a:t>
            </a:r>
            <a:endParaRPr lang="en-US" sz="1300" i="1" dirty="0"/>
          </a:p>
          <a:p>
            <a:r>
              <a:rPr lang="en-US" dirty="0"/>
              <a:t>Target</a:t>
            </a:r>
          </a:p>
          <a:p>
            <a:pPr lvl="1"/>
            <a:r>
              <a:rPr lang="en-US" dirty="0"/>
              <a:t>The number of installs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3250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E284CB-6F3E-4580-A46F-6A16895E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FD6FA7-C4C8-43BC-9D6F-BE913BC95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CE076F-81C8-402E-9FEF-15B3DA199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B383BE-C88D-40DE-BB65-176AB7D91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6C427E-0CA7-47E4-8E55-EB594475A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183417-D68B-4C9F-A578-172A7B2B8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D570E4-540C-447D-9819-A57A3854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41E73C3-C8F5-419C-ACB8-356F0A61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669BFC-E2BC-4CC6-B8A2-E2D64352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2720AC-23A3-4769-8E9D-8B8F1AAD1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356168-3890-43B7-8FCD-629BD89AC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42B263-1688-46B6-8842-8C840B68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CB7C34-7093-4DA3-8FDA-16736000A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354A-CA8D-6847-8760-F0C2360F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72" y="4759606"/>
            <a:ext cx="8440564" cy="10450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 dirty="0"/>
              <a:t>The Google Play Store App Dataset</a:t>
            </a:r>
            <a:br>
              <a:rPr lang="en-US" sz="3600" b="1" dirty="0"/>
            </a:br>
            <a:r>
              <a:rPr lang="en-US" sz="3600" dirty="0"/>
              <a:t>by Lavanya Gupta </a:t>
            </a:r>
            <a:br>
              <a:rPr lang="en-US" sz="3600" dirty="0"/>
            </a:br>
            <a:r>
              <a:rPr lang="en-US" sz="3600" dirty="0"/>
              <a:t>on Kaggle</a:t>
            </a:r>
            <a:endParaRPr lang="en-US" sz="36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D6BE90-705F-4104-918B-DA0F5ABE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D2318-0261-1646-AFBD-B762380F9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170" y="1070113"/>
            <a:ext cx="8460166" cy="2453448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1EC38B-8018-4852-81DD-6B63C056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8613076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A087DA-B4E0-4D53-98E9-95494B3EF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2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78">
            <a:extLst>
              <a:ext uri="{FF2B5EF4-FFF2-40B4-BE49-F238E27FC236}">
                <a16:creationId xmlns:a16="http://schemas.microsoft.com/office/drawing/2014/main" id="{225FAF11-4572-49DF-819C-45AB9E53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0" name="Picture 80">
            <a:extLst>
              <a:ext uri="{FF2B5EF4-FFF2-40B4-BE49-F238E27FC236}">
                <a16:creationId xmlns:a16="http://schemas.microsoft.com/office/drawing/2014/main" id="{F6A254BB-244F-49A3-A8EF-4D93BD91F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2" name="Rectangle 82">
            <a:extLst>
              <a:ext uri="{FF2B5EF4-FFF2-40B4-BE49-F238E27FC236}">
                <a16:creationId xmlns:a16="http://schemas.microsoft.com/office/drawing/2014/main" id="{7C0BD359-D559-4BFC-937D-AD18DE8F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84">
            <a:extLst>
              <a:ext uri="{FF2B5EF4-FFF2-40B4-BE49-F238E27FC236}">
                <a16:creationId xmlns:a16="http://schemas.microsoft.com/office/drawing/2014/main" id="{7E267C07-D2E2-4F1F-929D-5410989D1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Rectangle 86">
            <a:extLst>
              <a:ext uri="{FF2B5EF4-FFF2-40B4-BE49-F238E27FC236}">
                <a16:creationId xmlns:a16="http://schemas.microsoft.com/office/drawing/2014/main" id="{E96F3397-1315-4A44-96FF-19CF65AC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88">
            <a:extLst>
              <a:ext uri="{FF2B5EF4-FFF2-40B4-BE49-F238E27FC236}">
                <a16:creationId xmlns:a16="http://schemas.microsoft.com/office/drawing/2014/main" id="{C6CB5C60-F8F1-4BF1-B0AE-E413D465D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xtBox 90">
            <a:extLst>
              <a:ext uri="{FF2B5EF4-FFF2-40B4-BE49-F238E27FC236}">
                <a16:creationId xmlns:a16="http://schemas.microsoft.com/office/drawing/2014/main" id="{423E54F5-5BAE-46D4-8232-38D434214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18" name="Rectangle 92">
            <a:extLst>
              <a:ext uri="{FF2B5EF4-FFF2-40B4-BE49-F238E27FC236}">
                <a16:creationId xmlns:a16="http://schemas.microsoft.com/office/drawing/2014/main" id="{C669896D-BF69-4AA1-B4E0-551B3AA4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94">
            <a:extLst>
              <a:ext uri="{FF2B5EF4-FFF2-40B4-BE49-F238E27FC236}">
                <a16:creationId xmlns:a16="http://schemas.microsoft.com/office/drawing/2014/main" id="{A6830427-78DD-46E6-8144-A262C8CD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0" name="Picture 96">
            <a:extLst>
              <a:ext uri="{FF2B5EF4-FFF2-40B4-BE49-F238E27FC236}">
                <a16:creationId xmlns:a16="http://schemas.microsoft.com/office/drawing/2014/main" id="{982E37C7-17C9-477F-BA77-2FABD24E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1" name="Rectangle 98">
            <a:extLst>
              <a:ext uri="{FF2B5EF4-FFF2-40B4-BE49-F238E27FC236}">
                <a16:creationId xmlns:a16="http://schemas.microsoft.com/office/drawing/2014/main" id="{378C83AB-7579-472F-9421-C7EC479D2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00">
            <a:extLst>
              <a:ext uri="{FF2B5EF4-FFF2-40B4-BE49-F238E27FC236}">
                <a16:creationId xmlns:a16="http://schemas.microsoft.com/office/drawing/2014/main" id="{22759D9F-24C2-4A8A-9A31-CF5B494BD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02">
            <a:extLst>
              <a:ext uri="{FF2B5EF4-FFF2-40B4-BE49-F238E27FC236}">
                <a16:creationId xmlns:a16="http://schemas.microsoft.com/office/drawing/2014/main" id="{8107CF86-AADC-42E2-8B54-B075A7A9F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DC610-7627-334D-9BDA-EEE31A33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the Linear Regression?</a:t>
            </a:r>
          </a:p>
        </p:txBody>
      </p:sp>
      <p:sp>
        <p:nvSpPr>
          <p:cNvPr id="124" name="Rectangle 104">
            <a:extLst>
              <a:ext uri="{FF2B5EF4-FFF2-40B4-BE49-F238E27FC236}">
                <a16:creationId xmlns:a16="http://schemas.microsoft.com/office/drawing/2014/main" id="{B9F1401B-7980-4548-9B5C-19E317C3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8927" y="645833"/>
            <a:ext cx="4972332" cy="5565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35124-BCA0-1047-B154-64093827B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791" y="1375865"/>
            <a:ext cx="4340313" cy="1486557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12DCD1-8399-034B-AE4A-5A479AA93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791" y="4193189"/>
            <a:ext cx="4341729" cy="1085432"/>
          </a:xfrm>
          <a:prstGeom prst="rect">
            <a:avLst/>
          </a:prstGeom>
          <a:ln>
            <a:noFill/>
          </a:ln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B0D21243-DE91-47D3-9AB7-D8B50353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2878" y="319015"/>
            <a:ext cx="5620924" cy="621442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F71A71A-E7F8-43AD-A391-05B1F0800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7839" y="884480"/>
            <a:ext cx="4502043" cy="246069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6A05338-E051-4F1F-BD9C-BD0C99CE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7839" y="3514957"/>
            <a:ext cx="4502043" cy="246069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52F84D-E01D-4CE6-BDCD-155903CB1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225FAF11-4572-49DF-819C-45AB9E53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F6A254BB-244F-49A3-A8EF-4D93BD91F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C0BD359-D559-4BFC-937D-AD18DE8F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E267C07-D2E2-4F1F-929D-5410989D1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96F3397-1315-4A44-96FF-19CF65AC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6CB5C60-F8F1-4BF1-B0AE-E413D465D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23E54F5-5BAE-46D4-8232-38D434214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C669896D-BF69-4AA1-B4E0-551B3AA4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6830427-78DD-46E6-8144-A262C8CD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82E37C7-17C9-477F-BA77-2FABD24E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378C83AB-7579-472F-9421-C7EC479D2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2759D9F-24C2-4A8A-9A31-CF5B494BD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107CF86-AADC-42E2-8B54-B075A7A9F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D72D8-FC37-0747-91ED-5A2A4A33DD14}"/>
              </a:ext>
            </a:extLst>
          </p:cNvPr>
          <p:cNvSpPr txBox="1"/>
          <p:nvPr/>
        </p:nvSpPr>
        <p:spPr>
          <a:xfrm>
            <a:off x="1969804" y="3428998"/>
            <a:ext cx="2668479" cy="2268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atin typeface="+mj-lt"/>
                <a:ea typeface="+mj-ea"/>
                <a:cs typeface="+mj-cs"/>
              </a:rPr>
              <a:t>Linearity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9F1401B-7980-4548-9B5C-19E317C3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8927" y="645833"/>
            <a:ext cx="4972332" cy="5565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4AC5A5-42A5-A848-9A81-25B853C2D7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927" r="21435" b="2"/>
          <a:stretch/>
        </p:blipFill>
        <p:spPr>
          <a:xfrm>
            <a:off x="6698589" y="972649"/>
            <a:ext cx="3112716" cy="229299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E3876C-2D3B-A94B-9F34-1F711974A0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694" r="21234" b="-1"/>
          <a:stretch/>
        </p:blipFill>
        <p:spPr>
          <a:xfrm>
            <a:off x="6705987" y="3589521"/>
            <a:ext cx="3099336" cy="2292769"/>
          </a:xfrm>
          <a:prstGeom prst="rect">
            <a:avLst/>
          </a:prstGeom>
          <a:ln>
            <a:noFill/>
          </a:ln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B0D21243-DE91-47D3-9AB7-D8B50353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2878" y="319015"/>
            <a:ext cx="5620924" cy="621442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F71A71A-E7F8-43AD-A391-05B1F0800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7839" y="884480"/>
            <a:ext cx="4502043" cy="246069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6A05338-E051-4F1F-BD9C-BD0C99CE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7839" y="3514957"/>
            <a:ext cx="4502043" cy="246069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452F84D-E01D-4CE6-BDCD-155903CB1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E284CB-6F3E-4580-A46F-6A16895E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FD6FA7-C4C8-43BC-9D6F-BE913BC95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CE076F-81C8-402E-9FEF-15B3DA199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B383BE-C88D-40DE-BB65-176AB7D91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C427E-0CA7-47E4-8E55-EB594475A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183417-D68B-4C9F-A578-172A7B2B8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570E4-540C-447D-9819-A57A3854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F2796E-A9CA-4A87-B8B6-A5E3CF6D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02B64B-DCC1-4825-AE12-445DA61C3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0AE6C3-DE33-4947-B704-D6D1F36C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1086BDA-A2B9-4D67-AEAB-5078B8E94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BE58DD-78DA-4D85-B60A-A4065498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F744C-26CA-4576-8B4C-4E623EC45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90B44-3FA0-A144-9505-CEB79E81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Normality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A6094B-7DF8-1841-8EC1-3802D75C2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1641487"/>
            <a:ext cx="5297322" cy="357569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CE0DB53-A27F-4EF9-B30C-E218C5FBF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7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2CE284CB-6F3E-4580-A46F-6A16895E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0FD6FA7-C4C8-43BC-9D6F-BE913BC95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9FCE076F-81C8-402E-9FEF-15B3DA199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383BE-C88D-40DE-BB65-176AB7D91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6C427E-0CA7-47E4-8E55-EB594475A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183417-D68B-4C9F-A578-172A7B2B8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5D570E4-540C-447D-9819-A57A3854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2F2796E-A9CA-4A87-B8B6-A5E3CF6D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8A02B64B-DCC1-4825-AE12-445DA61C3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00AE6C3-DE33-4947-B704-D6D1F36C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1086BDA-A2B9-4D67-AEAB-5078B8E94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9BE58DD-78DA-4D85-B60A-A4065498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3F744C-26CA-4576-8B4C-4E623EC45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C150C-DA2D-4E46-AD1E-2631E78B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Homoscedasticity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9D132E-72D7-E147-93D4-5BCD7E255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1707704"/>
            <a:ext cx="5297322" cy="344325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6CE0DB53-A27F-4EF9-B30C-E218C5FBF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8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2CE284CB-6F3E-4580-A46F-6A16895E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0FD6FA7-C4C8-43BC-9D6F-BE913BC95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FCE076F-81C8-402E-9FEF-15B3DA199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383BE-C88D-40DE-BB65-176AB7D91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6C427E-0CA7-47E4-8E55-EB594475A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183417-D68B-4C9F-A578-172A7B2B8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D570E4-540C-447D-9819-A57A3854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2F2796E-A9CA-4A87-B8B6-A5E3CF6D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A02B64B-DCC1-4825-AE12-445DA61C3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00AE6C3-DE33-4947-B704-D6D1F36C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1086BDA-A2B9-4D67-AEAB-5078B8E94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BE58DD-78DA-4D85-B60A-A4065498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3F744C-26CA-4576-8B4C-4E623EC45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598DE-9E4B-FE48-8379-A7251561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/>
              <a:t>Multicollinearity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07A7DA-4CB4-4145-8512-6C796DBE5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444747" y="1383243"/>
            <a:ext cx="5297322" cy="409218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CE0DB53-A27F-4EF9-B30C-E218C5FBF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62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Macintosh PowerPoint</Application>
  <PresentationFormat>Widescreen</PresentationFormat>
  <Paragraphs>41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Shell Dlg 2</vt:lpstr>
      <vt:lpstr>Arial</vt:lpstr>
      <vt:lpstr>Calibri</vt:lpstr>
      <vt:lpstr>Wingdings</vt:lpstr>
      <vt:lpstr>Wingdings 3</vt:lpstr>
      <vt:lpstr>Madison</vt:lpstr>
      <vt:lpstr>What’s on your phone?</vt:lpstr>
      <vt:lpstr>Why the Play Store?</vt:lpstr>
      <vt:lpstr>The Model Essentials</vt:lpstr>
      <vt:lpstr>The Google Play Store App Dataset by Lavanya Gupta  on Kaggle</vt:lpstr>
      <vt:lpstr>Why the Linear Regression?</vt:lpstr>
      <vt:lpstr>PowerPoint Presentation</vt:lpstr>
      <vt:lpstr>Normality</vt:lpstr>
      <vt:lpstr>Homoscedasticity</vt:lpstr>
      <vt:lpstr>Multicollinearity</vt:lpstr>
      <vt:lpstr>Ordinary Least Squares (OLS) Modeling on Train Sets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on your phone?</dc:title>
  <dc:creator>Jonghoon Lee</dc:creator>
  <cp:lastModifiedBy>Jonghoon Lee</cp:lastModifiedBy>
  <cp:revision>1</cp:revision>
  <dcterms:created xsi:type="dcterms:W3CDTF">2020-01-08T15:47:11Z</dcterms:created>
  <dcterms:modified xsi:type="dcterms:W3CDTF">2020-01-08T15:48:31Z</dcterms:modified>
</cp:coreProperties>
</file>