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9" r:id="rId2"/>
    <p:sldId id="256" r:id="rId3"/>
    <p:sldId id="260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4" d="100"/>
          <a:sy n="74" d="100"/>
        </p:scale>
        <p:origin x="552" y="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E22A24-826B-4119-9F17-5DF379607B01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4DFA5F-32FE-472C-A8E1-31720C855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6710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24594-BAA7-41B2-AE5D-686FC0AA1F91}" type="datetime1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CFD2E-DACA-4F97-9F71-7CF955F862E7}" type="datetime1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34C56-D4C9-4307-ADEE-5923C47C76AC}" type="datetime1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5D03A-1E3D-41B8-8E9E-6C97816F8BBE}" type="datetime1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72EB0-365F-4AB7-8941-CBCD22703D4D}" type="datetime1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6ABDE-7B89-434A-8178-F4EC4C078F85}" type="datetime1">
              <a:rPr lang="en-US" smtClean="0"/>
              <a:t>4/20/2025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F21DC-021C-45D2-8F24-EB8AD99851F3}" type="datetime1">
              <a:rPr lang="en-US" smtClean="0"/>
              <a:t>4/20/2025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9567C-4D3D-498E-85A2-A66C105B28BF}" type="datetime1">
              <a:rPr lang="en-US" smtClean="0"/>
              <a:t>4/20/2025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5F5D9-C4A8-405E-A24F-860C600FA2C7}" type="datetime1">
              <a:rPr lang="en-US" smtClean="0"/>
              <a:t>4/20/2025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F51DF-D853-47DE-BD3C-210D9711818B}" type="datetime1">
              <a:rPr lang="en-US" smtClean="0"/>
              <a:t>4/20/2025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1D4D7-61F1-4700-9818-2B738BD685A9}" type="datetime1">
              <a:rPr lang="en-US" smtClean="0"/>
              <a:t>4/20/2025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6000">
              <a:schemeClr val="accent1">
                <a:lumMod val="5000"/>
                <a:lumOff val="9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7E9B0-4FB8-45BB-A84E-90A25BFCF239}" type="datetime1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gi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904" y="555275"/>
            <a:ext cx="6851561" cy="2136409"/>
          </a:xfrm>
        </p:spPr>
        <p:txBody>
          <a:bodyPr>
            <a:normAutofit fontScale="90000"/>
          </a:bodyPr>
          <a:lstStyle/>
          <a:p>
            <a:r>
              <a:rPr lang="en-US" sz="4800" dirty="0">
                <a:solidFill>
                  <a:schemeClr val="accent4">
                    <a:lumMod val="50000"/>
                  </a:schemeClr>
                </a:solidFill>
                <a:latin typeface="Arial Black" panose="020B0A04020102020204" pitchFamily="34" charset="0"/>
              </a:rPr>
              <a:t>Smart stock management system</a:t>
            </a: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3831" y="0"/>
            <a:ext cx="5749543" cy="6858000"/>
          </a:xfrm>
        </p:spPr>
      </p:pic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115904" y="3840570"/>
            <a:ext cx="5119592" cy="934272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Helvetica" pitchFamily="2" charset="0"/>
              </a:rPr>
              <a:t>This system will be used </a:t>
            </a:r>
            <a:r>
              <a:rPr lang="en-US" dirty="0" smtClean="0">
                <a:latin typeface="Helvetica" pitchFamily="2" charset="0"/>
              </a:rPr>
              <a:t>by sales </a:t>
            </a:r>
            <a:r>
              <a:rPr lang="en-US" dirty="0">
                <a:latin typeface="Helvetica" pitchFamily="2" charset="0"/>
              </a:rPr>
              <a:t>businesses such as: retail stores, warehouses, and e-commerce businesses to manage their inventory, record sales, and generate financial </a:t>
            </a:r>
            <a:r>
              <a:rPr lang="en-US" dirty="0" smtClean="0">
                <a:latin typeface="Helvetica" pitchFamily="2" charset="0"/>
              </a:rPr>
              <a:t>reports automatically to reduce errors</a:t>
            </a:r>
            <a:r>
              <a:rPr lang="en-US" dirty="0" smtClean="0">
                <a:latin typeface="Hel"/>
              </a:rPr>
              <a:t>.</a:t>
            </a:r>
            <a:endParaRPr lang="en-US" dirty="0">
              <a:latin typeface="He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z="1400" b="1">
                <a:solidFill>
                  <a:schemeClr val="tx1"/>
                </a:solidFill>
              </a:rPr>
              <a:t>1</a:t>
            </a:fld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115904" y="5398379"/>
            <a:ext cx="5119592" cy="9579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>
                <a:solidFill>
                  <a:schemeClr val="accent4">
                    <a:lumMod val="75000"/>
                  </a:schemeClr>
                </a:solidFill>
                <a:latin typeface="Helvetica" pitchFamily="2" charset="0"/>
              </a:rPr>
              <a:t>by </a:t>
            </a:r>
            <a:r>
              <a:rPr lang="en-US" sz="1800" b="1" smtClean="0">
                <a:solidFill>
                  <a:schemeClr val="accent4">
                    <a:lumMod val="75000"/>
                  </a:schemeClr>
                </a:solidFill>
                <a:latin typeface="Helvetica" pitchFamily="2" charset="0"/>
              </a:rPr>
              <a:t>MUHIRWA </a:t>
            </a:r>
            <a:r>
              <a:rPr lang="en-US" sz="1800" b="1" dirty="0" smtClean="0">
                <a:solidFill>
                  <a:schemeClr val="accent4">
                    <a:lumMod val="75000"/>
                  </a:schemeClr>
                </a:solidFill>
                <a:latin typeface="Helvetica" pitchFamily="2" charset="0"/>
              </a:rPr>
              <a:t>David (</a:t>
            </a:r>
            <a:r>
              <a:rPr lang="en-US" sz="1800" b="1" dirty="0" smtClean="0">
                <a:solidFill>
                  <a:schemeClr val="accent4">
                    <a:lumMod val="75000"/>
                  </a:schemeClr>
                </a:solidFill>
                <a:latin typeface="Helvetica" pitchFamily="2" charset="0"/>
              </a:rPr>
              <a:t>27436)</a:t>
            </a:r>
            <a:endParaRPr lang="en-US" sz="1800" b="1" dirty="0">
              <a:solidFill>
                <a:schemeClr val="accent4">
                  <a:lumMod val="75000"/>
                </a:schemeClr>
              </a:solidFill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9514885"/>
      </p:ext>
    </p:extLst>
  </p:cSld>
  <p:clrMapOvr>
    <a:masterClrMapping/>
  </p:clrMapOvr>
  <p:transition spd="med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11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5733" y="745909"/>
            <a:ext cx="10972800" cy="1108647"/>
          </a:xfrm>
        </p:spPr>
        <p:txBody>
          <a:bodyPr>
            <a:normAutofit/>
          </a:bodyPr>
          <a:lstStyle/>
          <a:p>
            <a:r>
              <a:rPr lang="en-US" sz="4450" b="1" dirty="0" smtClean="0">
                <a:solidFill>
                  <a:schemeClr val="accent4">
                    <a:lumMod val="50000"/>
                  </a:schemeClr>
                </a:solidFill>
              </a:rPr>
              <a:t>Problem and solution</a:t>
            </a:r>
            <a:endParaRPr sz="445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2222" y="3112919"/>
            <a:ext cx="3826936" cy="18090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200" b="1" dirty="0" smtClean="0">
                <a:solidFill>
                  <a:srgbClr val="7030A0"/>
                </a:solidFill>
                <a:latin typeface="Helvetica" pitchFamily="2" charset="0"/>
              </a:rPr>
              <a:t>1.  </a:t>
            </a:r>
            <a:r>
              <a:rPr sz="2200" b="1" dirty="0" smtClean="0">
                <a:solidFill>
                  <a:srgbClr val="7030A0"/>
                </a:solidFill>
                <a:latin typeface="Helvetica" pitchFamily="2" charset="0"/>
              </a:rPr>
              <a:t>Objective</a:t>
            </a:r>
            <a:endParaRPr lang="en-US" sz="2200" b="1" dirty="0" smtClean="0">
              <a:solidFill>
                <a:srgbClr val="7030A0"/>
              </a:solidFill>
              <a:latin typeface="Helvetica" pitchFamily="2" charset="0"/>
            </a:endParaRPr>
          </a:p>
          <a:p>
            <a:pPr marL="0" indent="0">
              <a:buNone/>
            </a:pPr>
            <a:r>
              <a:rPr lang="en-US" sz="1700" dirty="0" smtClean="0">
                <a:latin typeface="Helvetica" pitchFamily="2" charset="0"/>
              </a:rPr>
              <a:t>D</a:t>
            </a:r>
            <a:r>
              <a:rPr sz="1700" dirty="0" smtClean="0">
                <a:latin typeface="Helvetica" pitchFamily="2" charset="0"/>
              </a:rPr>
              <a:t>evelop</a:t>
            </a:r>
            <a:r>
              <a:rPr lang="en-US" sz="1700" dirty="0" smtClean="0">
                <a:latin typeface="Helvetica" pitchFamily="2" charset="0"/>
              </a:rPr>
              <a:t>ing</a:t>
            </a:r>
            <a:r>
              <a:rPr sz="1700" dirty="0" smtClean="0">
                <a:latin typeface="Helvetica" pitchFamily="2" charset="0"/>
              </a:rPr>
              <a:t> a PL/SQL</a:t>
            </a:r>
            <a:r>
              <a:rPr lang="en-US" sz="1700" dirty="0" smtClean="0">
                <a:latin typeface="Helvetica" pitchFamily="2" charset="0"/>
              </a:rPr>
              <a:t> </a:t>
            </a:r>
            <a:r>
              <a:rPr sz="1700" dirty="0" smtClean="0">
                <a:latin typeface="Helvetica" pitchFamily="2" charset="0"/>
              </a:rPr>
              <a:t>based system for efficient inventory and sales management.</a:t>
            </a:r>
          </a:p>
          <a:p>
            <a:endParaRPr dirty="0">
              <a:latin typeface="He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z="1400" b="1">
                <a:solidFill>
                  <a:schemeClr val="tx1"/>
                </a:solidFill>
              </a:rPr>
              <a:t>2</a:t>
            </a:fld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461420" y="3103808"/>
            <a:ext cx="3643448" cy="19833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200" b="1" dirty="0" smtClean="0">
                <a:solidFill>
                  <a:srgbClr val="7030A0"/>
                </a:solidFill>
                <a:latin typeface="Helvetica" pitchFamily="2" charset="0"/>
              </a:rPr>
              <a:t>3.  Solution</a:t>
            </a:r>
          </a:p>
          <a:p>
            <a:pPr marL="0" indent="0">
              <a:buNone/>
            </a:pPr>
            <a:r>
              <a:rPr lang="en-US" sz="1700" dirty="0" smtClean="0">
                <a:latin typeface="Helvetica" pitchFamily="2" charset="0"/>
              </a:rPr>
              <a:t>Building a database  system to automate stock tracking, sales processing, and supplier management.</a:t>
            </a:r>
          </a:p>
          <a:p>
            <a:endParaRPr lang="en-US" dirty="0">
              <a:latin typeface="Hel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224269" y="3090929"/>
            <a:ext cx="4060185" cy="18931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200" b="1" dirty="0" smtClean="0">
                <a:solidFill>
                  <a:srgbClr val="7030A0"/>
                </a:solidFill>
                <a:latin typeface="Helvetica" pitchFamily="2" charset="0"/>
              </a:rPr>
              <a:t>2.  Problem</a:t>
            </a:r>
            <a:endParaRPr lang="en-US" sz="2200" dirty="0">
              <a:solidFill>
                <a:srgbClr val="7030A0"/>
              </a:solidFill>
              <a:latin typeface="Helvetica" pitchFamily="2" charset="0"/>
            </a:endParaRPr>
          </a:p>
          <a:p>
            <a:pPr marL="0" indent="0">
              <a:buNone/>
            </a:pPr>
            <a:r>
              <a:rPr lang="en-US" sz="1700" dirty="0" smtClean="0">
                <a:latin typeface="Helvetica" pitchFamily="2" charset="0"/>
              </a:rPr>
              <a:t>Many </a:t>
            </a:r>
            <a:r>
              <a:rPr lang="en-US" sz="1700" dirty="0">
                <a:latin typeface="Helvetica" pitchFamily="2" charset="0"/>
              </a:rPr>
              <a:t>businesses struggle with stock shortages, overstocking, and sales tracking errors.</a:t>
            </a:r>
          </a:p>
          <a:p>
            <a:pPr marL="0" indent="0">
              <a:buNone/>
            </a:pPr>
            <a:endParaRPr lang="en-US" dirty="0">
              <a:latin typeface="Hel"/>
            </a:endParaRPr>
          </a:p>
        </p:txBody>
      </p:sp>
      <p:sp>
        <p:nvSpPr>
          <p:cNvPr id="7" name="Text 7"/>
          <p:cNvSpPr/>
          <p:nvPr/>
        </p:nvSpPr>
        <p:spPr>
          <a:xfrm>
            <a:off x="346617" y="5100581"/>
            <a:ext cx="11164719" cy="3364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latin typeface="Helvetica" pitchFamily="2" charset="0"/>
                <a:ea typeface="DM Sans" pitchFamily="34" charset="-122"/>
                <a:cs typeface="DM Sans" pitchFamily="34" charset="-120"/>
              </a:rPr>
              <a:t>Potential Users are customers, store managers, cashiers and </a:t>
            </a:r>
            <a:r>
              <a:rPr lang="en-US" sz="1700" dirty="0" smtClean="0">
                <a:latin typeface="Helvetica" pitchFamily="2" charset="0"/>
                <a:ea typeface="DM Sans" pitchFamily="34" charset="-122"/>
                <a:cs typeface="DM Sans" pitchFamily="34" charset="-120"/>
              </a:rPr>
              <a:t>suppliers.</a:t>
            </a:r>
            <a:endParaRPr lang="en-US" sz="1700" dirty="0">
              <a:latin typeface="Helvetica" pitchFamily="2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6407" y="2397674"/>
            <a:ext cx="575734" cy="57573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7054" y="2397674"/>
            <a:ext cx="570609" cy="57060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0422" y="2276812"/>
            <a:ext cx="820458" cy="820458"/>
          </a:xfrm>
          <a:prstGeom prst="rect">
            <a:avLst/>
          </a:prstGeom>
        </p:spPr>
      </p:pic>
    </p:spTree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/>
      <p:bldP spid="6" grpId="0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3549740" y="6503116"/>
            <a:ext cx="283094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3</a:t>
            </a:fld>
            <a:endParaRPr lang="en-US"/>
          </a:p>
        </p:txBody>
      </p:sp>
      <p:sp>
        <p:nvSpPr>
          <p:cNvPr id="4" name="Text 0"/>
          <p:cNvSpPr/>
          <p:nvPr/>
        </p:nvSpPr>
        <p:spPr>
          <a:xfrm>
            <a:off x="1197735" y="38632"/>
            <a:ext cx="3618488" cy="502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3200"/>
              </a:lnSpc>
              <a:buNone/>
            </a:pPr>
            <a:r>
              <a:rPr lang="en-US" sz="2550" b="1" dirty="0">
                <a:solidFill>
                  <a:srgbClr val="7030A0"/>
                </a:solidFill>
                <a:latin typeface="Helvetica" pitchFamily="2" charset="0"/>
                <a:ea typeface="Dela Gothic One" pitchFamily="34" charset="-122"/>
                <a:cs typeface="Dela Gothic One" pitchFamily="34" charset="-120"/>
              </a:rPr>
              <a:t>Entities </a:t>
            </a:r>
            <a:endParaRPr lang="en-US" sz="2550" b="1" dirty="0">
              <a:solidFill>
                <a:srgbClr val="7030A0"/>
              </a:solidFill>
              <a:latin typeface="Helvetica" pitchFamily="2" charset="0"/>
            </a:endParaRPr>
          </a:p>
        </p:txBody>
      </p:sp>
      <p:sp>
        <p:nvSpPr>
          <p:cNvPr id="5" name="Shape 1"/>
          <p:cNvSpPr/>
          <p:nvPr/>
        </p:nvSpPr>
        <p:spPr>
          <a:xfrm>
            <a:off x="93318" y="580689"/>
            <a:ext cx="6887048" cy="1710809"/>
          </a:xfrm>
          <a:prstGeom prst="roundRect">
            <a:avLst>
              <a:gd name="adj" fmla="val 3052"/>
            </a:avLst>
          </a:prstGeom>
          <a:solidFill>
            <a:srgbClr val="7030A0"/>
          </a:solidFill>
          <a:ln w="7620">
            <a:solidFill>
              <a:srgbClr val="7030A0"/>
            </a:solidFill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en-US" sz="1100"/>
          </a:p>
        </p:txBody>
      </p:sp>
      <p:sp>
        <p:nvSpPr>
          <p:cNvPr id="6" name="Text 2"/>
          <p:cNvSpPr/>
          <p:nvPr/>
        </p:nvSpPr>
        <p:spPr>
          <a:xfrm>
            <a:off x="212373" y="648215"/>
            <a:ext cx="1627834" cy="1811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1600"/>
              </a:lnSpc>
              <a:buNone/>
            </a:pPr>
            <a:r>
              <a:rPr lang="en-US" sz="1250" dirty="0">
                <a:solidFill>
                  <a:schemeClr val="bg1"/>
                </a:solidFill>
                <a:latin typeface="Helvetica" pitchFamily="2" charset="0"/>
                <a:ea typeface="Dela Gothic One" pitchFamily="34" charset="-122"/>
                <a:cs typeface="Dela Gothic One" pitchFamily="34" charset="-120"/>
              </a:rPr>
              <a:t>Products</a:t>
            </a:r>
            <a:endParaRPr lang="en-US" sz="1250" dirty="0">
              <a:solidFill>
                <a:schemeClr val="bg1"/>
              </a:solidFill>
              <a:latin typeface="Helvetica" pitchFamily="2" charset="0"/>
            </a:endParaRPr>
          </a:p>
        </p:txBody>
      </p:sp>
      <p:sp>
        <p:nvSpPr>
          <p:cNvPr id="7" name="Text 3"/>
          <p:cNvSpPr/>
          <p:nvPr/>
        </p:nvSpPr>
        <p:spPr>
          <a:xfrm>
            <a:off x="226751" y="837025"/>
            <a:ext cx="7504698" cy="1988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ts val="1550"/>
              </a:lnSpc>
              <a:buSzPct val="100000"/>
              <a:buChar char="•"/>
            </a:pPr>
            <a:r>
              <a:rPr lang="en-US" sz="110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ProductID</a:t>
            </a:r>
            <a:endParaRPr lang="en-US" sz="1100" dirty="0"/>
          </a:p>
        </p:txBody>
      </p:sp>
      <p:sp>
        <p:nvSpPr>
          <p:cNvPr id="8" name="Text 4"/>
          <p:cNvSpPr/>
          <p:nvPr/>
        </p:nvSpPr>
        <p:spPr>
          <a:xfrm>
            <a:off x="226751" y="1079318"/>
            <a:ext cx="7504698" cy="1988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ts val="1550"/>
              </a:lnSpc>
              <a:buSzPct val="100000"/>
              <a:buChar char="•"/>
            </a:pPr>
            <a:r>
              <a:rPr lang="en-US" sz="110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Name</a:t>
            </a:r>
            <a:endParaRPr lang="en-US" sz="1100" dirty="0"/>
          </a:p>
        </p:txBody>
      </p:sp>
      <p:sp>
        <p:nvSpPr>
          <p:cNvPr id="9" name="Text 5"/>
          <p:cNvSpPr/>
          <p:nvPr/>
        </p:nvSpPr>
        <p:spPr>
          <a:xfrm>
            <a:off x="226751" y="1321610"/>
            <a:ext cx="7504698" cy="1988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ts val="1550"/>
              </a:lnSpc>
              <a:buSzPct val="100000"/>
              <a:buChar char="•"/>
            </a:pPr>
            <a:r>
              <a:rPr lang="en-US" sz="110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Category</a:t>
            </a:r>
            <a:endParaRPr lang="en-US" sz="1100" dirty="0"/>
          </a:p>
        </p:txBody>
      </p:sp>
      <p:sp>
        <p:nvSpPr>
          <p:cNvPr id="10" name="Text 6"/>
          <p:cNvSpPr/>
          <p:nvPr/>
        </p:nvSpPr>
        <p:spPr>
          <a:xfrm>
            <a:off x="226751" y="1563902"/>
            <a:ext cx="7504698" cy="1988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ts val="1550"/>
              </a:lnSpc>
              <a:buSzPct val="100000"/>
              <a:buChar char="•"/>
            </a:pPr>
            <a:r>
              <a:rPr lang="en-US" sz="110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Price</a:t>
            </a:r>
            <a:endParaRPr lang="en-US" sz="1100" dirty="0"/>
          </a:p>
        </p:txBody>
      </p:sp>
      <p:sp>
        <p:nvSpPr>
          <p:cNvPr id="11" name="Text 7"/>
          <p:cNvSpPr/>
          <p:nvPr/>
        </p:nvSpPr>
        <p:spPr>
          <a:xfrm>
            <a:off x="226751" y="1806194"/>
            <a:ext cx="7504698" cy="1988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ts val="1550"/>
              </a:lnSpc>
              <a:buSzPct val="100000"/>
              <a:buChar char="•"/>
            </a:pPr>
            <a:r>
              <a:rPr lang="en-US" sz="110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StockQuantity</a:t>
            </a:r>
            <a:endParaRPr lang="en-US" sz="1100" dirty="0"/>
          </a:p>
        </p:txBody>
      </p:sp>
      <p:sp>
        <p:nvSpPr>
          <p:cNvPr id="12" name="Shape 8"/>
          <p:cNvSpPr/>
          <p:nvPr/>
        </p:nvSpPr>
        <p:spPr>
          <a:xfrm>
            <a:off x="93317" y="2415799"/>
            <a:ext cx="6887050" cy="1226225"/>
          </a:xfrm>
          <a:prstGeom prst="roundRect">
            <a:avLst>
              <a:gd name="adj" fmla="val 4258"/>
            </a:avLst>
          </a:prstGeom>
          <a:solidFill>
            <a:srgbClr val="7030A0"/>
          </a:solidFill>
          <a:ln w="7620">
            <a:solidFill>
              <a:srgbClr val="7030A0"/>
            </a:solidFill>
            <a:prstDash val="solid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en-US" sz="1100"/>
          </a:p>
        </p:txBody>
      </p:sp>
      <p:sp>
        <p:nvSpPr>
          <p:cNvPr id="13" name="Text 9"/>
          <p:cNvSpPr/>
          <p:nvPr/>
        </p:nvSpPr>
        <p:spPr>
          <a:xfrm>
            <a:off x="212373" y="2444687"/>
            <a:ext cx="1627834" cy="2060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1600"/>
              </a:lnSpc>
              <a:buNone/>
            </a:pPr>
            <a:r>
              <a:rPr lang="en-US" sz="1250" b="1" dirty="0">
                <a:solidFill>
                  <a:srgbClr val="FFE5E5"/>
                </a:solidFill>
                <a:latin typeface="Helvetica" pitchFamily="2" charset="0"/>
                <a:ea typeface="Dela Gothic One" pitchFamily="34" charset="-122"/>
                <a:cs typeface="Dela Gothic One" pitchFamily="34" charset="-120"/>
              </a:rPr>
              <a:t>Sales</a:t>
            </a:r>
            <a:endParaRPr lang="en-US" sz="1250" b="1" dirty="0">
              <a:latin typeface="Helvetica" pitchFamily="2" charset="0"/>
            </a:endParaRPr>
          </a:p>
        </p:txBody>
      </p:sp>
      <p:sp>
        <p:nvSpPr>
          <p:cNvPr id="14" name="Text 10"/>
          <p:cNvSpPr/>
          <p:nvPr/>
        </p:nvSpPr>
        <p:spPr>
          <a:xfrm>
            <a:off x="226751" y="2672136"/>
            <a:ext cx="7504698" cy="1988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ts val="1550"/>
              </a:lnSpc>
              <a:buSzPct val="100000"/>
              <a:buChar char="•"/>
            </a:pPr>
            <a:r>
              <a:rPr lang="en-US" sz="110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SaleID</a:t>
            </a:r>
            <a:endParaRPr lang="en-US" sz="1100" dirty="0"/>
          </a:p>
        </p:txBody>
      </p:sp>
      <p:sp>
        <p:nvSpPr>
          <p:cNvPr id="15" name="Text 11"/>
          <p:cNvSpPr/>
          <p:nvPr/>
        </p:nvSpPr>
        <p:spPr>
          <a:xfrm>
            <a:off x="226751" y="2914428"/>
            <a:ext cx="7504698" cy="1988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ts val="1550"/>
              </a:lnSpc>
              <a:buSzPct val="100000"/>
              <a:buChar char="•"/>
            </a:pPr>
            <a:r>
              <a:rPr lang="en-US" sz="110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ProductID</a:t>
            </a:r>
            <a:endParaRPr lang="en-US" sz="1100" dirty="0"/>
          </a:p>
        </p:txBody>
      </p:sp>
      <p:sp>
        <p:nvSpPr>
          <p:cNvPr id="16" name="Text 12"/>
          <p:cNvSpPr/>
          <p:nvPr/>
        </p:nvSpPr>
        <p:spPr>
          <a:xfrm>
            <a:off x="226751" y="3156720"/>
            <a:ext cx="7504698" cy="1988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ts val="1550"/>
              </a:lnSpc>
              <a:buSzPct val="100000"/>
              <a:buChar char="•"/>
            </a:pPr>
            <a:r>
              <a:rPr lang="en-US" sz="110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QuantitySold</a:t>
            </a:r>
            <a:endParaRPr lang="en-US" sz="1100" dirty="0"/>
          </a:p>
        </p:txBody>
      </p:sp>
      <p:sp>
        <p:nvSpPr>
          <p:cNvPr id="17" name="Shape 13"/>
          <p:cNvSpPr/>
          <p:nvPr/>
        </p:nvSpPr>
        <p:spPr>
          <a:xfrm>
            <a:off x="93317" y="3766325"/>
            <a:ext cx="6887050" cy="1468517"/>
          </a:xfrm>
          <a:prstGeom prst="roundRect">
            <a:avLst>
              <a:gd name="adj" fmla="val 3556"/>
            </a:avLst>
          </a:prstGeom>
          <a:solidFill>
            <a:srgbClr val="7030A0"/>
          </a:solidFill>
          <a:ln w="7620">
            <a:solidFill>
              <a:srgbClr val="7030A0"/>
            </a:solidFill>
            <a:prstDash val="solid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en-US" sz="1100"/>
          </a:p>
        </p:txBody>
      </p:sp>
      <p:sp>
        <p:nvSpPr>
          <p:cNvPr id="18" name="Text 14"/>
          <p:cNvSpPr/>
          <p:nvPr/>
        </p:nvSpPr>
        <p:spPr>
          <a:xfrm>
            <a:off x="212373" y="3795214"/>
            <a:ext cx="1627834" cy="2152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1600"/>
              </a:lnSpc>
              <a:buNone/>
            </a:pPr>
            <a:r>
              <a:rPr lang="en-US" sz="1250" b="1" dirty="0">
                <a:solidFill>
                  <a:srgbClr val="FFE5E5"/>
                </a:solidFill>
                <a:latin typeface="Helvetica" pitchFamily="2" charset="0"/>
                <a:ea typeface="Dela Gothic One" pitchFamily="34" charset="-122"/>
                <a:cs typeface="Dela Gothic One" pitchFamily="34" charset="-120"/>
              </a:rPr>
              <a:t>Suppliers</a:t>
            </a:r>
            <a:endParaRPr lang="en-US" sz="1250" b="1" dirty="0">
              <a:latin typeface="Helvetica" pitchFamily="2" charset="0"/>
            </a:endParaRPr>
          </a:p>
        </p:txBody>
      </p:sp>
      <p:sp>
        <p:nvSpPr>
          <p:cNvPr id="19" name="Text 15"/>
          <p:cNvSpPr/>
          <p:nvPr/>
        </p:nvSpPr>
        <p:spPr>
          <a:xfrm>
            <a:off x="226748" y="4022661"/>
            <a:ext cx="7503378" cy="21958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ts val="1550"/>
              </a:lnSpc>
              <a:buSzPct val="100000"/>
              <a:buChar char="•"/>
            </a:pPr>
            <a:r>
              <a:rPr lang="en-US" sz="110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SupplierID</a:t>
            </a:r>
            <a:endParaRPr lang="en-US" sz="1100" dirty="0"/>
          </a:p>
        </p:txBody>
      </p:sp>
      <p:sp>
        <p:nvSpPr>
          <p:cNvPr id="20" name="Text 16"/>
          <p:cNvSpPr/>
          <p:nvPr/>
        </p:nvSpPr>
        <p:spPr>
          <a:xfrm>
            <a:off x="226751" y="4264954"/>
            <a:ext cx="7504698" cy="1988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ts val="1550"/>
              </a:lnSpc>
              <a:buSzPct val="100000"/>
              <a:buChar char="•"/>
            </a:pPr>
            <a:r>
              <a:rPr lang="en-US" sz="110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Name</a:t>
            </a:r>
            <a:endParaRPr lang="en-US" sz="1100" dirty="0"/>
          </a:p>
        </p:txBody>
      </p:sp>
      <p:sp>
        <p:nvSpPr>
          <p:cNvPr id="21" name="Text 17"/>
          <p:cNvSpPr/>
          <p:nvPr/>
        </p:nvSpPr>
        <p:spPr>
          <a:xfrm>
            <a:off x="226751" y="4507246"/>
            <a:ext cx="7504698" cy="1988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ts val="1550"/>
              </a:lnSpc>
              <a:buSzPct val="100000"/>
              <a:buChar char="•"/>
            </a:pPr>
            <a:r>
              <a:rPr lang="en-US" sz="110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Contact</a:t>
            </a:r>
            <a:endParaRPr lang="en-US" sz="1100" dirty="0"/>
          </a:p>
        </p:txBody>
      </p:sp>
      <p:sp>
        <p:nvSpPr>
          <p:cNvPr id="22" name="Text 18"/>
          <p:cNvSpPr/>
          <p:nvPr/>
        </p:nvSpPr>
        <p:spPr>
          <a:xfrm>
            <a:off x="226751" y="4749538"/>
            <a:ext cx="7504698" cy="1988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ts val="1550"/>
              </a:lnSpc>
              <a:buSzPct val="100000"/>
              <a:buChar char="•"/>
            </a:pPr>
            <a:r>
              <a:rPr lang="en-US" sz="110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DeliveryTime</a:t>
            </a:r>
            <a:endParaRPr lang="en-US" sz="1100" dirty="0"/>
          </a:p>
        </p:txBody>
      </p:sp>
      <p:sp>
        <p:nvSpPr>
          <p:cNvPr id="23" name="Shape 19"/>
          <p:cNvSpPr/>
          <p:nvPr/>
        </p:nvSpPr>
        <p:spPr>
          <a:xfrm>
            <a:off x="93317" y="5359143"/>
            <a:ext cx="6887050" cy="1468517"/>
          </a:xfrm>
          <a:prstGeom prst="roundRect">
            <a:avLst>
              <a:gd name="adj" fmla="val 3556"/>
            </a:avLst>
          </a:prstGeom>
          <a:solidFill>
            <a:srgbClr val="7030A0"/>
          </a:solidFill>
          <a:ln w="7620">
            <a:solidFill>
              <a:srgbClr val="7030A0"/>
            </a:solidFill>
            <a:prstDash val="solid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en-US" sz="1100"/>
          </a:p>
        </p:txBody>
      </p:sp>
      <p:sp>
        <p:nvSpPr>
          <p:cNvPr id="24" name="Text 20"/>
          <p:cNvSpPr/>
          <p:nvPr/>
        </p:nvSpPr>
        <p:spPr>
          <a:xfrm>
            <a:off x="212373" y="5452427"/>
            <a:ext cx="1627834" cy="2044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1600"/>
              </a:lnSpc>
              <a:buNone/>
            </a:pPr>
            <a:r>
              <a:rPr lang="en-US" sz="1250" b="1" dirty="0">
                <a:solidFill>
                  <a:srgbClr val="FFE5E5"/>
                </a:solidFill>
                <a:latin typeface="Helvetica" pitchFamily="2" charset="0"/>
                <a:ea typeface="Dela Gothic One" pitchFamily="34" charset="-122"/>
                <a:cs typeface="Dela Gothic One" pitchFamily="34" charset="-120"/>
              </a:rPr>
              <a:t>Orders</a:t>
            </a:r>
            <a:endParaRPr lang="en-US" sz="1250" b="1" dirty="0">
              <a:latin typeface="Helvetica" pitchFamily="2" charset="0"/>
            </a:endParaRPr>
          </a:p>
        </p:txBody>
      </p:sp>
      <p:sp>
        <p:nvSpPr>
          <p:cNvPr id="25" name="Text 21"/>
          <p:cNvSpPr/>
          <p:nvPr/>
        </p:nvSpPr>
        <p:spPr>
          <a:xfrm>
            <a:off x="226751" y="5615480"/>
            <a:ext cx="7504698" cy="1988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ts val="1550"/>
              </a:lnSpc>
              <a:buSzPct val="100000"/>
              <a:buChar char="•"/>
            </a:pPr>
            <a:r>
              <a:rPr lang="en-US" sz="110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OrderID</a:t>
            </a:r>
            <a:endParaRPr lang="en-US" sz="1100" dirty="0"/>
          </a:p>
        </p:txBody>
      </p:sp>
      <p:sp>
        <p:nvSpPr>
          <p:cNvPr id="26" name="Text 22"/>
          <p:cNvSpPr/>
          <p:nvPr/>
        </p:nvSpPr>
        <p:spPr>
          <a:xfrm>
            <a:off x="226751" y="5857772"/>
            <a:ext cx="7504698" cy="1988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ts val="1550"/>
              </a:lnSpc>
              <a:buSzPct val="100000"/>
              <a:buChar char="•"/>
            </a:pPr>
            <a:r>
              <a:rPr lang="en-US" sz="110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ProductID</a:t>
            </a:r>
            <a:endParaRPr lang="en-US" sz="1100" dirty="0"/>
          </a:p>
        </p:txBody>
      </p:sp>
      <p:sp>
        <p:nvSpPr>
          <p:cNvPr id="27" name="Text 23"/>
          <p:cNvSpPr/>
          <p:nvPr/>
        </p:nvSpPr>
        <p:spPr>
          <a:xfrm>
            <a:off x="226751" y="6100064"/>
            <a:ext cx="7504698" cy="1988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ts val="1550"/>
              </a:lnSpc>
              <a:buSzPct val="100000"/>
              <a:buChar char="•"/>
            </a:pPr>
            <a:r>
              <a:rPr lang="en-US" sz="110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QuantityOrdered</a:t>
            </a:r>
            <a:endParaRPr lang="en-US" sz="1100" dirty="0"/>
          </a:p>
        </p:txBody>
      </p:sp>
      <p:sp>
        <p:nvSpPr>
          <p:cNvPr id="28" name="Text 24"/>
          <p:cNvSpPr/>
          <p:nvPr/>
        </p:nvSpPr>
        <p:spPr>
          <a:xfrm>
            <a:off x="226751" y="6342356"/>
            <a:ext cx="7504698" cy="1988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ts val="1550"/>
              </a:lnSpc>
              <a:buSzPct val="100000"/>
              <a:buChar char="•"/>
            </a:pPr>
            <a:r>
              <a:rPr lang="en-US" sz="110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Status</a:t>
            </a:r>
            <a:endParaRPr lang="en-US" sz="1100" dirty="0"/>
          </a:p>
        </p:txBody>
      </p:sp>
      <p:sp>
        <p:nvSpPr>
          <p:cNvPr id="29" name="Text 25"/>
          <p:cNvSpPr/>
          <p:nvPr/>
        </p:nvSpPr>
        <p:spPr>
          <a:xfrm>
            <a:off x="95471" y="6812891"/>
            <a:ext cx="7767256" cy="1988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1550"/>
              </a:lnSpc>
              <a:buNone/>
            </a:pPr>
            <a:r>
              <a:rPr lang="en-US" sz="95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The system offers benefits like efficiency, accuracy, and financial control.</a:t>
            </a:r>
            <a:endParaRPr lang="en-US" sz="950" dirty="0"/>
          </a:p>
        </p:txBody>
      </p:sp>
      <p:sp>
        <p:nvSpPr>
          <p:cNvPr id="31" name="Content Placeholder 2"/>
          <p:cNvSpPr txBox="1">
            <a:spLocks/>
          </p:cNvSpPr>
          <p:nvPr/>
        </p:nvSpPr>
        <p:spPr>
          <a:xfrm>
            <a:off x="6954592" y="25753"/>
            <a:ext cx="5306097" cy="35674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2550" b="1" dirty="0" smtClean="0">
                <a:solidFill>
                  <a:srgbClr val="7030A0"/>
                </a:solidFill>
                <a:latin typeface="Helvetica" pitchFamily="2" charset="0"/>
              </a:rPr>
              <a:t>Benefits of the System</a:t>
            </a:r>
          </a:p>
          <a:p>
            <a:pPr marL="0" indent="0" algn="ctr">
              <a:buFont typeface="Arial"/>
              <a:buNone/>
            </a:pPr>
            <a:endParaRPr lang="en-US" sz="2550" b="1" dirty="0" smtClean="0">
              <a:solidFill>
                <a:srgbClr val="7030A0"/>
              </a:solidFill>
              <a:latin typeface="Helvetica" pitchFamily="2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1800" dirty="0" smtClean="0">
                <a:solidFill>
                  <a:srgbClr val="7030A0"/>
                </a:solidFill>
                <a:latin typeface="Helvetica" pitchFamily="2" charset="0"/>
              </a:rPr>
              <a:t>Efficiency: </a:t>
            </a:r>
            <a:r>
              <a:rPr lang="en-US" sz="1800" dirty="0" smtClean="0">
                <a:latin typeface="Helvetica" pitchFamily="2" charset="0"/>
              </a:rPr>
              <a:t>Automates stock and sales tracking.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800" dirty="0" smtClean="0">
                <a:solidFill>
                  <a:srgbClr val="7030A0"/>
                </a:solidFill>
                <a:latin typeface="Helvetica" pitchFamily="2" charset="0"/>
              </a:rPr>
              <a:t>Accuracy: </a:t>
            </a:r>
            <a:r>
              <a:rPr lang="en-US" sz="1800" dirty="0" smtClean="0">
                <a:latin typeface="Helvetica" pitchFamily="2" charset="0"/>
              </a:rPr>
              <a:t>Reduces human errors in inventory management.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800" dirty="0" smtClean="0">
                <a:solidFill>
                  <a:srgbClr val="7030A0"/>
                </a:solidFill>
                <a:latin typeface="Helvetica" pitchFamily="2" charset="0"/>
              </a:rPr>
              <a:t>Financial Control</a:t>
            </a:r>
            <a:r>
              <a:rPr lang="en-US" sz="1800" dirty="0" smtClean="0">
                <a:latin typeface="Helvetica" pitchFamily="2" charset="0"/>
              </a:rPr>
              <a:t>: Helps businesses analyze sales trends and revenue.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800" dirty="0" smtClean="0">
                <a:solidFill>
                  <a:srgbClr val="7030A0"/>
                </a:solidFill>
                <a:latin typeface="Helvetica" pitchFamily="2" charset="0"/>
              </a:rPr>
              <a:t>Scalability</a:t>
            </a:r>
            <a:r>
              <a:rPr lang="en-US" sz="1800" dirty="0" smtClean="0">
                <a:latin typeface="Helvetica" pitchFamily="2" charset="0"/>
              </a:rPr>
              <a:t>:  Suitable for small shops and large retailers</a:t>
            </a:r>
            <a:r>
              <a:rPr lang="en-US" sz="1400" dirty="0" smtClean="0">
                <a:latin typeface="Helvetica" pitchFamily="2" charset="0"/>
              </a:rPr>
              <a:t>.</a:t>
            </a:r>
          </a:p>
        </p:txBody>
      </p:sp>
      <p:sp>
        <p:nvSpPr>
          <p:cNvPr id="30" name="Slide Number Placeholder 3"/>
          <p:cNvSpPr txBox="1">
            <a:spLocks/>
          </p:cNvSpPr>
          <p:nvPr/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b="1" dirty="0">
                <a:solidFill>
                  <a:schemeClr val="tx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9285232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3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1968</TotalTime>
  <Words>194</Words>
  <Application>Microsoft Office PowerPoint</Application>
  <PresentationFormat>Widescreen</PresentationFormat>
  <Paragraphs>43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2" baseType="lpstr">
      <vt:lpstr>Arial</vt:lpstr>
      <vt:lpstr>Arial Black</vt:lpstr>
      <vt:lpstr>Calibri</vt:lpstr>
      <vt:lpstr>Dela Gothic One</vt:lpstr>
      <vt:lpstr>DM Sans</vt:lpstr>
      <vt:lpstr>Hel</vt:lpstr>
      <vt:lpstr>Helvetica</vt:lpstr>
      <vt:lpstr>Wingdings</vt:lpstr>
      <vt:lpstr>Office Theme</vt:lpstr>
      <vt:lpstr>Smart stock management system</vt:lpstr>
      <vt:lpstr>Problem and solution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David</dc:creator>
  <cp:keywords/>
  <cp:lastModifiedBy>David</cp:lastModifiedBy>
  <cp:revision>53</cp:revision>
  <dcterms:created xsi:type="dcterms:W3CDTF">2013-01-27T09:14:16Z</dcterms:created>
  <dcterms:modified xsi:type="dcterms:W3CDTF">2025-04-20T19:17:55Z</dcterms:modified>
  <cp:category/>
</cp:coreProperties>
</file>