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3.xml" ContentType="application/vnd.openxmlformats-officedocument.theme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3" r:id="rId3"/>
    <p:sldMasterId id="2147483694" r:id="rId4"/>
  </p:sldMasterIdLst>
  <p:notesMasterIdLst>
    <p:notesMasterId r:id="rId44"/>
  </p:notesMasterIdLst>
  <p:sldIdLst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5" r:id="rId22"/>
    <p:sldId id="276" r:id="rId23"/>
    <p:sldId id="277" r:id="rId24"/>
    <p:sldId id="278" r:id="rId25"/>
    <p:sldId id="279" r:id="rId26"/>
    <p:sldId id="280" r:id="rId27"/>
    <p:sldId id="283" r:id="rId28"/>
    <p:sldId id="281" r:id="rId29"/>
    <p:sldId id="282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8" r:id="rId40"/>
    <p:sldId id="294" r:id="rId41"/>
    <p:sldId id="295" r:id="rId42"/>
    <p:sldId id="299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840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6B709D-A0F7-4869-9DBA-6E8F53C3BC21}" type="datetimeFigureOut">
              <a:rPr lang="en-US" smtClean="0"/>
              <a:pPr/>
              <a:t>1/5/2017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E8CB63-2935-4B37-971C-7ED4582C57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932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Set 1, Fall 2006</a:t>
            </a:r>
          </a:p>
        </p:txBody>
      </p:sp>
      <p:sp>
        <p:nvSpPr>
          <p:cNvPr id="4505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37F7FF1-DB97-4851-B7FE-46712AF0696B}" type="slidenum">
              <a:rPr lang="en-US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506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7270074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E8CB63-2935-4B37-971C-7ED4582C5751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086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CS4411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Set 1, Introduction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4A3A22-23BB-43F5-A9D2-7F76796EBB2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CS4411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Set 1, Introduction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22FE1E-19E9-4350-A367-A201FFCE5C5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CS4411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Set 1, Introduction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BCD947-5776-4338-A727-29D50DC84DD1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CS4411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Set 1, Introduction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A523AD-E22E-4C91-9F0D-A34293E87EF0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CS4411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Set 1, Introduction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38F55B-72A6-48FC-87BD-53B987914C38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219200"/>
            <a:ext cx="4305300" cy="4911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219200"/>
            <a:ext cx="4305300" cy="4911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CS4411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Set 1, Introduction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51C1A2-C508-4C88-893A-3F96D46DDF4C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CS4411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Set 1, Introduction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6E4C1B-DCEB-4B8F-AB11-3AB428EA905F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CS4411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Set 1, Introduction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F844BB-C47B-4188-861B-833A8F86A0DD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CS4411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Set 1, Introduction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5F80B6-2A55-4481-8BDC-01AD9E855BD5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CS4411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Set 1, Introduction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CC262A-AF91-48EE-AB1E-17B303B943C1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CS4411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Set 1, Introduction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5A97FB-8439-4580-9FDD-A7139CD9BDF9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CS4411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Set 1, Introduction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18E3CF-514F-475F-89D0-F2BF92C9496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CS4411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Set 1, Introduction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74F703-B401-4AC1-AD44-D17065B71B70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6100" y="277813"/>
            <a:ext cx="22479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277813"/>
            <a:ext cx="65913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CS4411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Set 1, Introduction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F6C571-9B56-4879-B88E-15CF065AFDB5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CS4411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Set 1, Introduction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A523AD-E22E-4C91-9F0D-A34293E87EF0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CS4411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Set 1, Introduction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38F55B-72A6-48FC-87BD-53B987914C38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219200"/>
            <a:ext cx="4305300" cy="4911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219200"/>
            <a:ext cx="4305300" cy="4911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CS4411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Set 1, Introduction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51C1A2-C508-4C88-893A-3F96D46DDF4C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CS4411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Set 1, Introduction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6E4C1B-DCEB-4B8F-AB11-3AB428EA905F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CS4411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Set 1, Introduction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F844BB-C47B-4188-861B-833A8F86A0DD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CS4411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Set 1, Introduction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5F80B6-2A55-4481-8BDC-01AD9E855BD5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CS4411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Set 1, Introduction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CC262A-AF91-48EE-AB1E-17B303B943C1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CS4411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Set 1, Introduction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5A97FB-8439-4580-9FDD-A7139CD9BDF9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CS4411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Set 1, Introduction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262602-BAFE-485F-ADA9-407560F3947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CS4411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Set 1, Introduction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74F703-B401-4AC1-AD44-D17065B71B70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6100" y="277813"/>
            <a:ext cx="22479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277813"/>
            <a:ext cx="65913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CS4411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Set 1, Introduction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F6C571-9B56-4879-B88E-15CF065AFDB5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CS4411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Set 1, Introduction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A523AD-E22E-4C91-9F0D-A34293E87EF0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CS4411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Set 1, Introduction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38F55B-72A6-48FC-87BD-53B987914C38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219200"/>
            <a:ext cx="4305300" cy="4911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219200"/>
            <a:ext cx="4305300" cy="4911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CS4411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Set 1, Introduction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51C1A2-C508-4C88-893A-3F96D46DDF4C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CS4411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Set 1, Introduction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6E4C1B-DCEB-4B8F-AB11-3AB428EA905F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CS4411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Set 1, Introduction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F844BB-C47B-4188-861B-833A8F86A0DD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CS4411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Set 1, Introduction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5F80B6-2A55-4481-8BDC-01AD9E855BD5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CS4411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Set 1, Introduction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CC262A-AF91-48EE-AB1E-17B303B943C1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CS4411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Set 1, Introduction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5A97FB-8439-4580-9FDD-A7139CD9BDF9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CS4411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Set 1, Introduction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79FCE8-E4F1-4E12-9934-AD6481740E2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CS4411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Set 1, Introduction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74F703-B401-4AC1-AD44-D17065B71B70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6100" y="277813"/>
            <a:ext cx="22479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277813"/>
            <a:ext cx="65913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CS4411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Set 1, Introduction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F6C571-9B56-4879-B88E-15CF065AFDB5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CS4411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Set 1, Introduction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7AF590-42CC-488F-B0E9-7E3CA8EC1C4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CS4411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Set 1, Introduction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059D74-9DD5-438D-A044-EAA0B39B3A8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CS4411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Set 1, Introduction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08B92E-CCF8-43E0-92D5-BA38EB97EE7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CS4411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Set 1, Introduction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3D3667-374B-4310-8278-A9F65287780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CS4411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Set 1, Introduction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652822-35F9-4B5F-9CE9-DEE305EA56CA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4.xml"/><Relationship Id="rId7" Type="http://schemas.openxmlformats.org/officeDocument/2006/relationships/slideLayout" Target="../slideLayouts/slideLayout38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7.xml"/><Relationship Id="rId11" Type="http://schemas.openxmlformats.org/officeDocument/2006/relationships/theme" Target="../theme/theme4.xml"/><Relationship Id="rId5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41.xml"/><Relationship Id="rId4" Type="http://schemas.openxmlformats.org/officeDocument/2006/relationships/slideLayout" Target="../slideLayouts/slideLayout35.xml"/><Relationship Id="rId9" Type="http://schemas.openxmlformats.org/officeDocument/2006/relationships/slideLayout" Target="../slideLayouts/slideLayout4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00"/>
                </a:solidFill>
              </a:rPr>
              <a:t>CS4411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144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000000"/>
                </a:solidFill>
              </a:rPr>
              <a:t>Set 1, Introduction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B4590FA-7F1C-4B39-ABFB-CACB590EB2C2}" type="slidenum">
              <a:rPr 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686800" cy="788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219200"/>
            <a:ext cx="8763000" cy="491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573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600">
                <a:latin typeface="Garamond" pitchFamily="18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00"/>
                </a:solidFill>
              </a:rPr>
              <a:t>CS4411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73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600">
                <a:latin typeface="Garamond" pitchFamily="18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000000"/>
                </a:solidFill>
              </a:rPr>
              <a:t>Set 1, Introduction</a:t>
            </a:r>
          </a:p>
        </p:txBody>
      </p:sp>
      <p:sp>
        <p:nvSpPr>
          <p:cNvPr id="573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600">
                <a:latin typeface="Garamond" pitchFamily="18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56CE30D-9C7E-4FA2-9942-388D4B18152F}" type="slidenum">
              <a:rPr lang="en-US" alt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735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735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006633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006633"/>
          </a:solidFill>
          <a:latin typeface="Trebuchet MS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006633"/>
          </a:solidFill>
          <a:latin typeface="Trebuchet MS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006633"/>
          </a:solidFill>
          <a:latin typeface="Trebuchet MS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006633"/>
          </a:solidFill>
          <a:latin typeface="Trebuchet MS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rgbClr val="006633"/>
          </a:solidFill>
          <a:latin typeface="Trebuchet MS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rgbClr val="006633"/>
          </a:solidFill>
          <a:latin typeface="Trebuchet MS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rgbClr val="006633"/>
          </a:solidFill>
          <a:latin typeface="Trebuchet MS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rgbClr val="006633"/>
          </a:solidFill>
          <a:latin typeface="Trebuchet MS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rgbClr val="006633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rgbClr val="006633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rgbClr val="006633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rgbClr val="006633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rgbClr val="006633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rgbClr val="006633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rgbClr val="006633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rgbClr val="006633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rgbClr val="006633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686800" cy="788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219200"/>
            <a:ext cx="8763000" cy="491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573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600">
                <a:latin typeface="Garamond" pitchFamily="18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00"/>
                </a:solidFill>
              </a:rPr>
              <a:t>CS4411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73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600">
                <a:latin typeface="Garamond" pitchFamily="18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000000"/>
                </a:solidFill>
              </a:rPr>
              <a:t>Set 1, Introduction</a:t>
            </a:r>
          </a:p>
        </p:txBody>
      </p:sp>
      <p:sp>
        <p:nvSpPr>
          <p:cNvPr id="573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600">
                <a:latin typeface="Garamond" pitchFamily="18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56CE30D-9C7E-4FA2-9942-388D4B18152F}" type="slidenum">
              <a:rPr lang="en-US" alt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735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735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006633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006633"/>
          </a:solidFill>
          <a:latin typeface="Trebuchet MS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006633"/>
          </a:solidFill>
          <a:latin typeface="Trebuchet MS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006633"/>
          </a:solidFill>
          <a:latin typeface="Trebuchet MS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006633"/>
          </a:solidFill>
          <a:latin typeface="Trebuchet MS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rgbClr val="006633"/>
          </a:solidFill>
          <a:latin typeface="Trebuchet MS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rgbClr val="006633"/>
          </a:solidFill>
          <a:latin typeface="Trebuchet MS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rgbClr val="006633"/>
          </a:solidFill>
          <a:latin typeface="Trebuchet MS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rgbClr val="006633"/>
          </a:solidFill>
          <a:latin typeface="Trebuchet MS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rgbClr val="006633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rgbClr val="006633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rgbClr val="006633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rgbClr val="006633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rgbClr val="006633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rgbClr val="006633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rgbClr val="006633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rgbClr val="006633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rgbClr val="006633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686800" cy="788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219200"/>
            <a:ext cx="8763000" cy="491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573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600">
                <a:latin typeface="Garamond" pitchFamily="18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00"/>
                </a:solidFill>
              </a:rPr>
              <a:t>CS4411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73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600">
                <a:latin typeface="Garamond" pitchFamily="18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000000"/>
                </a:solidFill>
              </a:rPr>
              <a:t>Set 1, Introduction</a:t>
            </a:r>
          </a:p>
        </p:txBody>
      </p:sp>
      <p:sp>
        <p:nvSpPr>
          <p:cNvPr id="573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600">
                <a:latin typeface="Garamond" pitchFamily="18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56CE30D-9C7E-4FA2-9942-388D4B18152F}" type="slidenum">
              <a:rPr lang="en-US" alt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735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735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006633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006633"/>
          </a:solidFill>
          <a:latin typeface="Trebuchet MS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006633"/>
          </a:solidFill>
          <a:latin typeface="Trebuchet MS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006633"/>
          </a:solidFill>
          <a:latin typeface="Trebuchet MS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006633"/>
          </a:solidFill>
          <a:latin typeface="Trebuchet MS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rgbClr val="006633"/>
          </a:solidFill>
          <a:latin typeface="Trebuchet MS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rgbClr val="006633"/>
          </a:solidFill>
          <a:latin typeface="Trebuchet MS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rgbClr val="006633"/>
          </a:solidFill>
          <a:latin typeface="Trebuchet MS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rgbClr val="006633"/>
          </a:solidFill>
          <a:latin typeface="Trebuchet MS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rgbClr val="006633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rgbClr val="006633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rgbClr val="006633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rgbClr val="006633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rgbClr val="006633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rgbClr val="006633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rgbClr val="006633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rgbClr val="006633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rgbClr val="006633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3638"/>
            <a:ext cx="2133600" cy="457200"/>
          </a:xfrm>
          <a:noFill/>
        </p:spPr>
        <p:txBody>
          <a:bodyPr anchor="b"/>
          <a:lstStyle/>
          <a:p>
            <a:r>
              <a:rPr lang="en-US" altLang="en-US" sz="1200" smtClean="0">
                <a:solidFill>
                  <a:srgbClr val="000000"/>
                </a:solidFill>
                <a:latin typeface="Garamond" pitchFamily="18" charset="0"/>
              </a:rPr>
              <a:t>CS4411</a:t>
            </a:r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  <a:noFill/>
        </p:spPr>
        <p:txBody>
          <a:bodyPr anchor="b"/>
          <a:lstStyle/>
          <a:p>
            <a:r>
              <a:rPr lang="en-US" altLang="en-US" sz="1200" smtClean="0">
                <a:solidFill>
                  <a:srgbClr val="000000"/>
                </a:solidFill>
                <a:latin typeface="Garamond" pitchFamily="18" charset="0"/>
              </a:rPr>
              <a:t>Set 1, Introduction</a:t>
            </a:r>
          </a:p>
        </p:txBody>
      </p:sp>
      <p:sp>
        <p:nvSpPr>
          <p:cNvPr id="307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  <a:noFill/>
        </p:spPr>
        <p:txBody>
          <a:bodyPr anchor="b"/>
          <a:lstStyle/>
          <a:p>
            <a:fld id="{436F632A-854C-4C44-9C69-4B8615EEC7F6}" type="slidenum">
              <a:rPr lang="en-US" altLang="en-US" sz="1200" smtClean="0">
                <a:solidFill>
                  <a:srgbClr val="000000"/>
                </a:solidFill>
                <a:latin typeface="Garamond" pitchFamily="18" charset="0"/>
              </a:rPr>
              <a:pPr/>
              <a:t>1</a:t>
            </a:fld>
            <a:endParaRPr lang="en-US" altLang="en-US" sz="1200" smtClean="0">
              <a:solidFill>
                <a:srgbClr val="000000"/>
              </a:solidFill>
              <a:latin typeface="Garamond" pitchFamily="18" charset="0"/>
            </a:endParaRPr>
          </a:p>
        </p:txBody>
      </p:sp>
      <p:sp>
        <p:nvSpPr>
          <p:cNvPr id="3077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838200" y="1219200"/>
            <a:ext cx="7623175" cy="1363663"/>
          </a:xfrm>
        </p:spPr>
        <p:txBody>
          <a:bodyPr anchor="t"/>
          <a:lstStyle/>
          <a:p>
            <a:pPr eaLnBrk="1" hangingPunct="1"/>
            <a:r>
              <a:rPr lang="en-US" sz="5400" smtClean="0"/>
              <a:t>Set 1 - Introduction</a:t>
            </a:r>
          </a:p>
        </p:txBody>
      </p:sp>
      <p:sp>
        <p:nvSpPr>
          <p:cNvPr id="3078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2174875" y="4127500"/>
            <a:ext cx="6154738" cy="1616075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3000" smtClean="0"/>
              <a:t>CS4411b/9538b</a:t>
            </a:r>
          </a:p>
          <a:p>
            <a:pPr marL="0" indent="0" eaLnBrk="1" hangingPunct="1">
              <a:buFontTx/>
              <a:buNone/>
            </a:pPr>
            <a:r>
              <a:rPr lang="en-US" sz="2200" smtClean="0"/>
              <a:t>Sylvia Osborn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CS4411</a:t>
            </a:r>
            <a:endParaRPr lang="en-US" altLang="en-US" smtClean="0"/>
          </a:p>
        </p:txBody>
      </p:sp>
      <p:sp>
        <p:nvSpPr>
          <p:cNvPr id="3481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en-US" smtClean="0"/>
              <a:t>Set 1, Introduction</a:t>
            </a:r>
          </a:p>
        </p:txBody>
      </p:sp>
      <p:sp>
        <p:nvSpPr>
          <p:cNvPr id="3482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5C298A0-7859-4358-B1BE-EEFED90BA016}" type="slidenum">
              <a:rPr lang="en-US" altLang="en-US" smtClean="0"/>
              <a:pPr/>
              <a:t>10</a:t>
            </a:fld>
            <a:endParaRPr lang="en-US" altLang="en-US" smtClean="0"/>
          </a:p>
        </p:txBody>
      </p:sp>
      <p:sp>
        <p:nvSpPr>
          <p:cNvPr id="34821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686800" cy="788988"/>
          </a:xfrm>
        </p:spPr>
        <p:txBody>
          <a:bodyPr/>
          <a:lstStyle/>
          <a:p>
            <a:pPr eaLnBrk="1" hangingPunct="1"/>
            <a:r>
              <a:rPr lang="en-US" smtClean="0"/>
              <a:t>Relational Terminology: </a:t>
            </a:r>
            <a:r>
              <a:rPr lang="en-US" sz="3200" smtClean="0"/>
              <a:t>quick review</a:t>
            </a:r>
          </a:p>
        </p:txBody>
      </p:sp>
      <p:sp>
        <p:nvSpPr>
          <p:cNvPr id="348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534400" cy="4911725"/>
          </a:xfrm>
        </p:spPr>
        <p:txBody>
          <a:bodyPr/>
          <a:lstStyle/>
          <a:p>
            <a:pPr eaLnBrk="1" hangingPunct="1"/>
            <a:r>
              <a:rPr lang="en-US" sz="2600" dirty="0" smtClean="0"/>
              <a:t>Each table is called a </a:t>
            </a:r>
            <a:r>
              <a:rPr lang="en-US" sz="2600" b="1" dirty="0" smtClean="0">
                <a:solidFill>
                  <a:srgbClr val="CC0000"/>
                </a:solidFill>
              </a:rPr>
              <a:t>relation</a:t>
            </a:r>
          </a:p>
          <a:p>
            <a:pPr eaLnBrk="1" hangingPunct="1"/>
            <a:r>
              <a:rPr lang="en-US" sz="2600" dirty="0" smtClean="0"/>
              <a:t>Each relation has a </a:t>
            </a:r>
            <a:r>
              <a:rPr lang="en-US" sz="2600" b="1" dirty="0" smtClean="0">
                <a:solidFill>
                  <a:srgbClr val="CC0000"/>
                </a:solidFill>
              </a:rPr>
              <a:t>relation name</a:t>
            </a:r>
          </a:p>
          <a:p>
            <a:pPr eaLnBrk="1" hangingPunct="1"/>
            <a:r>
              <a:rPr lang="en-US" sz="2600" dirty="0" smtClean="0"/>
              <a:t>Each column is called an </a:t>
            </a:r>
            <a:r>
              <a:rPr lang="en-US" sz="2600" b="1" dirty="0" smtClean="0">
                <a:solidFill>
                  <a:srgbClr val="CC0000"/>
                </a:solidFill>
              </a:rPr>
              <a:t>attribute</a:t>
            </a:r>
            <a:r>
              <a:rPr lang="en-US" sz="2600" dirty="0" smtClean="0"/>
              <a:t>, </a:t>
            </a:r>
          </a:p>
          <a:p>
            <a:pPr eaLnBrk="1" hangingPunct="1"/>
            <a:r>
              <a:rPr lang="en-US" sz="2600" dirty="0" smtClean="0"/>
              <a:t>Each column has an </a:t>
            </a:r>
            <a:r>
              <a:rPr lang="en-US" sz="2600" b="1" dirty="0" smtClean="0">
                <a:solidFill>
                  <a:srgbClr val="CC0000"/>
                </a:solidFill>
              </a:rPr>
              <a:t>attribute name</a:t>
            </a:r>
          </a:p>
          <a:p>
            <a:pPr eaLnBrk="1" hangingPunct="1"/>
            <a:r>
              <a:rPr lang="en-US" sz="2600" dirty="0" smtClean="0"/>
              <a:t>Each row is called a </a:t>
            </a:r>
            <a:r>
              <a:rPr lang="en-US" sz="2600" b="1" dirty="0" err="1" smtClean="0">
                <a:solidFill>
                  <a:srgbClr val="CC0000"/>
                </a:solidFill>
              </a:rPr>
              <a:t>tuple</a:t>
            </a:r>
            <a:r>
              <a:rPr lang="en-US" sz="2600" dirty="0" smtClean="0"/>
              <a:t>, or sometimes just a record. </a:t>
            </a:r>
          </a:p>
          <a:p>
            <a:pPr eaLnBrk="1" hangingPunct="1"/>
            <a:r>
              <a:rPr lang="en-US" sz="2600" dirty="0" smtClean="0"/>
              <a:t>The set from  which the values are drawn for each attribute is called the </a:t>
            </a:r>
            <a:r>
              <a:rPr lang="en-US" sz="2600" b="1" dirty="0" smtClean="0">
                <a:solidFill>
                  <a:srgbClr val="CC0000"/>
                </a:solidFill>
              </a:rPr>
              <a:t>domain</a:t>
            </a:r>
            <a:r>
              <a:rPr lang="en-US" sz="2600" dirty="0" smtClean="0"/>
              <a:t> of the attribute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CS4411</a:t>
            </a:r>
            <a:endParaRPr lang="en-US" altLang="en-US" smtClean="0"/>
          </a:p>
        </p:txBody>
      </p:sp>
      <p:sp>
        <p:nvSpPr>
          <p:cNvPr id="3584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en-US" smtClean="0"/>
              <a:t>Set 1, Introduction</a:t>
            </a:r>
          </a:p>
        </p:txBody>
      </p:sp>
      <p:sp>
        <p:nvSpPr>
          <p:cNvPr id="3584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ADF0B0A-5708-4DE6-B7F2-9D9394C0EB95}" type="slidenum">
              <a:rPr lang="en-US" altLang="en-US" smtClean="0"/>
              <a:pPr/>
              <a:t>11</a:t>
            </a:fld>
            <a:endParaRPr lang="en-US" altLang="en-US" smtClean="0"/>
          </a:p>
        </p:txBody>
      </p:sp>
      <p:sp>
        <p:nvSpPr>
          <p:cNvPr id="35845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686800" cy="788988"/>
          </a:xfrm>
        </p:spPr>
        <p:txBody>
          <a:bodyPr/>
          <a:lstStyle/>
          <a:p>
            <a:pPr eaLnBrk="1" hangingPunct="1"/>
            <a:r>
              <a:rPr lang="en-US" smtClean="0"/>
              <a:t>Formal Definition of a Relation</a:t>
            </a:r>
          </a:p>
        </p:txBody>
      </p:sp>
      <p:sp>
        <p:nvSpPr>
          <p:cNvPr id="358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534400" cy="4911725"/>
          </a:xfrm>
        </p:spPr>
        <p:txBody>
          <a:bodyPr/>
          <a:lstStyle/>
          <a:p>
            <a:pPr eaLnBrk="1" hangingPunct="1"/>
            <a:r>
              <a:rPr lang="en-US" smtClean="0"/>
              <a:t>R </a:t>
            </a:r>
            <a:r>
              <a:rPr lang="en-US" b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</a:t>
            </a:r>
            <a:r>
              <a:rPr lang="en-US" smtClean="0"/>
              <a:t> D</a:t>
            </a:r>
            <a:r>
              <a:rPr lang="en-US" baseline="-25000" smtClean="0"/>
              <a:t>1</a:t>
            </a:r>
            <a:r>
              <a:rPr lang="en-US" smtClean="0"/>
              <a:t> </a:t>
            </a:r>
            <a:r>
              <a:rPr lang="en-US" smtClean="0">
                <a:latin typeface="Arial Unicode MS" pitchFamily="34" charset="-128"/>
              </a:rPr>
              <a:t>x</a:t>
            </a:r>
            <a:r>
              <a:rPr lang="en-US" smtClean="0"/>
              <a:t> D</a:t>
            </a:r>
            <a:r>
              <a:rPr lang="en-US" baseline="-25000" smtClean="0"/>
              <a:t>2</a:t>
            </a:r>
            <a:r>
              <a:rPr lang="en-US" smtClean="0"/>
              <a:t> </a:t>
            </a:r>
            <a:r>
              <a:rPr lang="en-US" smtClean="0">
                <a:latin typeface="Arial Unicode MS" pitchFamily="34" charset="-128"/>
              </a:rPr>
              <a:t>x</a:t>
            </a:r>
            <a:r>
              <a:rPr lang="en-US" smtClean="0"/>
              <a:t> . . . </a:t>
            </a:r>
            <a:r>
              <a:rPr lang="en-US" smtClean="0">
                <a:latin typeface="Arial Unicode MS" pitchFamily="34" charset="-128"/>
              </a:rPr>
              <a:t>x</a:t>
            </a:r>
            <a:r>
              <a:rPr lang="en-US" smtClean="0"/>
              <a:t> D</a:t>
            </a:r>
            <a:r>
              <a:rPr lang="en-US" baseline="-25000" smtClean="0"/>
              <a:t>n</a:t>
            </a:r>
            <a:r>
              <a:rPr lang="en-US" smtClean="0"/>
              <a:t>     </a:t>
            </a:r>
          </a:p>
          <a:p>
            <a:pPr eaLnBrk="1" hangingPunct="1"/>
            <a:r>
              <a:rPr lang="en-US" smtClean="0"/>
              <a:t>Defined as a set, therefore there should be no duplicate rows</a:t>
            </a:r>
          </a:p>
          <a:p>
            <a:pPr eaLnBrk="1" hangingPunct="1"/>
            <a:r>
              <a:rPr lang="en-US" smtClean="0"/>
              <a:t>the order among the attributes is usually ignored</a:t>
            </a:r>
          </a:p>
          <a:p>
            <a:pPr eaLnBrk="1" hangingPunct="1"/>
            <a:r>
              <a:rPr lang="en-US" smtClean="0"/>
              <a:t>the order among the rows is not important (you cannot rely on it – but you can ask for a sort in SQL)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CS4411</a:t>
            </a:r>
            <a:endParaRPr lang="en-US" altLang="en-US" smtClean="0"/>
          </a:p>
        </p:txBody>
      </p:sp>
      <p:sp>
        <p:nvSpPr>
          <p:cNvPr id="3686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en-US" smtClean="0"/>
              <a:t>Set 1, Introduction</a:t>
            </a:r>
          </a:p>
        </p:txBody>
      </p:sp>
      <p:sp>
        <p:nvSpPr>
          <p:cNvPr id="3686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37E48AA-2B55-49CB-806C-E6867EE8E95C}" type="slidenum">
              <a:rPr lang="en-US" altLang="en-US" smtClean="0"/>
              <a:pPr/>
              <a:t>12</a:t>
            </a:fld>
            <a:endParaRPr lang="en-US" altLang="en-US" smtClean="0"/>
          </a:p>
        </p:txBody>
      </p:sp>
      <p:sp>
        <p:nvSpPr>
          <p:cNvPr id="36869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439150" cy="762000"/>
          </a:xfrm>
        </p:spPr>
        <p:txBody>
          <a:bodyPr/>
          <a:lstStyle/>
          <a:p>
            <a:pPr eaLnBrk="1" hangingPunct="1"/>
            <a:r>
              <a:rPr lang="en-US" smtClean="0"/>
              <a:t>Relational  Query Languages</a:t>
            </a:r>
          </a:p>
        </p:txBody>
      </p:sp>
      <p:sp>
        <p:nvSpPr>
          <p:cNvPr id="368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534400" cy="50292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sz="2600" dirty="0" smtClean="0">
                <a:solidFill>
                  <a:srgbClr val="CC0000"/>
                </a:solidFill>
              </a:rPr>
              <a:t>procedural</a:t>
            </a:r>
            <a:r>
              <a:rPr lang="en-US" sz="2600" dirty="0" smtClean="0"/>
              <a:t> (say how) vs. </a:t>
            </a:r>
            <a:r>
              <a:rPr lang="en-US" sz="2600" dirty="0" smtClean="0">
                <a:solidFill>
                  <a:srgbClr val="CC0000"/>
                </a:solidFill>
              </a:rPr>
              <a:t>non-procedural</a:t>
            </a:r>
            <a:r>
              <a:rPr lang="en-US" sz="2600" dirty="0" smtClean="0"/>
              <a:t> (say what)</a:t>
            </a:r>
          </a:p>
          <a:p>
            <a:pPr eaLnBrk="1" hangingPunct="1"/>
            <a:r>
              <a:rPr lang="en-US" sz="2600" dirty="0" smtClean="0"/>
              <a:t>Relational Algebra is the only procedural query language</a:t>
            </a:r>
          </a:p>
          <a:p>
            <a:pPr eaLnBrk="1" hangingPunct="1"/>
            <a:r>
              <a:rPr lang="en-US" sz="2600" dirty="0" smtClean="0"/>
              <a:t>Non-procedural languages include SQL and the various forms of relational calculus and Query-by-Example.</a:t>
            </a:r>
          </a:p>
          <a:p>
            <a:pPr eaLnBrk="1" hangingPunct="1"/>
            <a:r>
              <a:rPr lang="en-US" sz="2600" dirty="0" smtClean="0"/>
              <a:t>All relational query languages have operations which take one or more relations as parameters and return a relation as the result.</a:t>
            </a:r>
          </a:p>
          <a:p>
            <a:pPr eaLnBrk="1" hangingPunct="1"/>
            <a:r>
              <a:rPr lang="en-US" sz="2600" dirty="0" smtClean="0"/>
              <a:t>They are said to be </a:t>
            </a:r>
            <a:r>
              <a:rPr lang="en-US" sz="3200" b="1" dirty="0" smtClean="0">
                <a:solidFill>
                  <a:srgbClr val="CC0000"/>
                </a:solidFill>
              </a:rPr>
              <a:t>closed</a:t>
            </a:r>
            <a:r>
              <a:rPr lang="en-US" sz="2600" dirty="0" smtClean="0"/>
              <a:t> 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2200" dirty="0" smtClean="0"/>
              <a:t>	which means the result of any operation is a valid parameter to another operation</a:t>
            </a:r>
          </a:p>
          <a:p>
            <a:pPr eaLnBrk="1" hangingPunct="1">
              <a:lnSpc>
                <a:spcPct val="90000"/>
              </a:lnSpc>
            </a:pPr>
            <a:endParaRPr lang="en-US" sz="2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CS4411</a:t>
            </a:r>
            <a:endParaRPr lang="en-US" altLang="en-US" smtClean="0"/>
          </a:p>
        </p:txBody>
      </p:sp>
      <p:sp>
        <p:nvSpPr>
          <p:cNvPr id="37891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en-US" smtClean="0"/>
              <a:t>Set 1, Introduction</a:t>
            </a:r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E7E9DB3-E334-4EF7-8BBC-DCB5FF06072B}" type="slidenum">
              <a:rPr lang="en-US" altLang="en-US" smtClean="0"/>
              <a:pPr/>
              <a:t>13</a:t>
            </a:fld>
            <a:endParaRPr lang="en-US" altLang="en-US" smtClean="0"/>
          </a:p>
        </p:txBody>
      </p:sp>
      <p:graphicFrame>
        <p:nvGraphicFramePr>
          <p:cNvPr id="40008" name="Group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3778597"/>
              </p:ext>
            </p:extLst>
          </p:nvPr>
        </p:nvGraphicFramePr>
        <p:xfrm>
          <a:off x="457200" y="812080"/>
          <a:ext cx="8458200" cy="5253758"/>
        </p:xfrm>
        <a:graphic>
          <a:graphicData uri="http://schemas.openxmlformats.org/drawingml/2006/table">
            <a:tbl>
              <a:tblPr/>
              <a:tblGrid>
                <a:gridCol w="2133600"/>
                <a:gridCol w="1752600"/>
                <a:gridCol w="4572000"/>
              </a:tblGrid>
              <a:tr h="85779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33"/>
                          </a:solidFill>
                          <a:effectLst/>
                          <a:latin typeface="Trebuchet MS" pitchFamily="34" charset="0"/>
                        </a:rPr>
                        <a:t>Algebraic Symbol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33"/>
                          </a:solidFill>
                          <a:effectLst/>
                          <a:latin typeface="Trebuchet MS" pitchFamily="34" charset="0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33"/>
                          </a:solidFill>
                          <a:effectLst/>
                          <a:latin typeface="Trebuchet MS" pitchFamily="34" charset="0"/>
                        </a:rPr>
                        <a:t>Informal meaning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0981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33"/>
                          </a:solidFill>
                          <a:effectLst/>
                          <a:latin typeface="Arial" charset="0"/>
                          <a:cs typeface="Arial" charset="0"/>
                        </a:rPr>
                        <a:t>σ </a:t>
                      </a:r>
                      <a:r>
                        <a:rPr kumimoji="0" lang="en-US" sz="26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6633"/>
                          </a:solidFill>
                          <a:effectLst/>
                          <a:latin typeface="Arial" charset="0"/>
                          <a:cs typeface="Arial" charset="0"/>
                        </a:rPr>
                        <a:t>F </a:t>
                      </a:r>
                      <a:r>
                        <a:rPr kumimoji="0" 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33"/>
                          </a:solidFill>
                          <a:effectLst/>
                          <a:latin typeface="Arial" charset="0"/>
                          <a:cs typeface="Arial" charset="0"/>
                        </a:rPr>
                        <a:t>(R)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33"/>
                          </a:solidFill>
                          <a:effectLst/>
                          <a:latin typeface="Trebuchet MS" pitchFamily="34" charset="0"/>
                        </a:rPr>
                        <a:t>selection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33"/>
                          </a:solidFill>
                          <a:effectLst/>
                          <a:latin typeface="Trebuchet MS" pitchFamily="34" charset="0"/>
                        </a:rPr>
                        <a:t>selects all (whole) rows from relation R for which  Boolean expression F is 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68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33"/>
                          </a:solidFill>
                          <a:effectLst/>
                          <a:latin typeface="Arial" charset="0"/>
                          <a:cs typeface="Arial" charset="0"/>
                        </a:rPr>
                        <a:t>π</a:t>
                      </a:r>
                      <a:r>
                        <a:rPr kumimoji="0" lang="en-US" sz="2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6633"/>
                          </a:solidFill>
                          <a:effectLst/>
                          <a:latin typeface="Trebuchet MS" pitchFamily="34" charset="0"/>
                        </a:rPr>
                        <a:t> Ai,…,Aj</a:t>
                      </a:r>
                      <a:r>
                        <a:rPr kumimoji="0" 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33"/>
                          </a:solidFill>
                          <a:effectLst/>
                          <a:latin typeface="Arial" charset="0"/>
                          <a:cs typeface="Arial" charset="0"/>
                        </a:rPr>
                        <a:t>(R)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33"/>
                          </a:solidFill>
                          <a:effectLst/>
                          <a:latin typeface="Trebuchet MS" pitchFamily="34" charset="0"/>
                        </a:rPr>
                        <a:t>projection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33"/>
                          </a:solidFill>
                          <a:effectLst/>
                          <a:latin typeface="Trebuchet MS" pitchFamily="34" charset="0"/>
                        </a:rPr>
                        <a:t>project extracts columns Ai,…,</a:t>
                      </a:r>
                      <a:r>
                        <a:rPr kumimoji="0" lang="en-US" sz="2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6633"/>
                          </a:solidFill>
                          <a:effectLst/>
                          <a:latin typeface="Trebuchet MS" pitchFamily="34" charset="0"/>
                        </a:rPr>
                        <a:t>Aj</a:t>
                      </a: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33"/>
                          </a:solidFill>
                          <a:effectLst/>
                          <a:latin typeface="Trebuchet MS" pitchFamily="34" charset="0"/>
                        </a:rPr>
                        <a:t> from relation R and removes duplicates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615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33"/>
                          </a:solidFill>
                          <a:effectLst/>
                          <a:latin typeface="Trebuchet MS" pitchFamily="34" charset="0"/>
                        </a:rPr>
                        <a:t>R</a:t>
                      </a:r>
                      <a:r>
                        <a:rPr kumimoji="0" lang="en-US" sz="26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006633"/>
                          </a:solidFill>
                          <a:effectLst/>
                          <a:latin typeface="Trebuchet MS" pitchFamily="34" charset="0"/>
                        </a:rPr>
                        <a:t>1</a:t>
                      </a: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33"/>
                          </a:solidFill>
                          <a:effectLst/>
                          <a:latin typeface="Trebuchet MS" pitchFamily="34" charset="0"/>
                        </a:rPr>
                        <a:t> </a:t>
                      </a:r>
                      <a:r>
                        <a:rPr kumimoji="0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33"/>
                          </a:solidFill>
                          <a:effectLst/>
                          <a:latin typeface="Arial" charset="0"/>
                          <a:cs typeface="Arial" charset="0"/>
                        </a:rPr>
                        <a:t>U</a:t>
                      </a: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33"/>
                          </a:solidFill>
                          <a:effectLst/>
                          <a:latin typeface="Trebuchet MS" pitchFamily="34" charset="0"/>
                        </a:rPr>
                        <a:t> R</a:t>
                      </a:r>
                      <a:r>
                        <a:rPr kumimoji="0" lang="en-US" sz="26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006633"/>
                          </a:solidFill>
                          <a:effectLst/>
                          <a:latin typeface="Trebuchet MS" pitchFamily="34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33"/>
                          </a:solidFill>
                          <a:effectLst/>
                          <a:latin typeface="Trebuchet MS" pitchFamily="34" charset="0"/>
                        </a:rPr>
                        <a:t>set union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33"/>
                          </a:solidFill>
                          <a:effectLst/>
                          <a:latin typeface="Trebuchet MS" pitchFamily="34" charset="0"/>
                        </a:rPr>
                        <a:t>R</a:t>
                      </a:r>
                      <a:r>
                        <a:rPr kumimoji="0" lang="en-US" sz="2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6633"/>
                          </a:solidFill>
                          <a:effectLst/>
                          <a:latin typeface="Trebuchet MS" pitchFamily="34" charset="0"/>
                        </a:rPr>
                        <a:t>1</a:t>
                      </a: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33"/>
                          </a:solidFill>
                          <a:effectLst/>
                          <a:latin typeface="Trebuchet MS" pitchFamily="34" charset="0"/>
                        </a:rPr>
                        <a:t> and R</a:t>
                      </a:r>
                      <a:r>
                        <a:rPr kumimoji="0" lang="en-US" sz="2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6633"/>
                          </a:solidFill>
                          <a:effectLst/>
                          <a:latin typeface="Trebuchet MS" pitchFamily="34" charset="0"/>
                        </a:rPr>
                        <a:t>2 </a:t>
                      </a: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33"/>
                          </a:solidFill>
                          <a:effectLst/>
                          <a:latin typeface="Trebuchet MS" pitchFamily="34" charset="0"/>
                        </a:rPr>
                        <a:t>must be columnwise compatible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16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33"/>
                          </a:solidFill>
                          <a:effectLst/>
                          <a:latin typeface="Trebuchet MS" pitchFamily="34" charset="0"/>
                        </a:rPr>
                        <a:t>R</a:t>
                      </a:r>
                      <a:r>
                        <a:rPr kumimoji="0" lang="en-US" sz="26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006633"/>
                          </a:solidFill>
                          <a:effectLst/>
                          <a:latin typeface="Trebuchet MS" pitchFamily="34" charset="0"/>
                        </a:rPr>
                        <a:t>1</a:t>
                      </a: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33"/>
                          </a:solidFill>
                          <a:effectLst/>
                          <a:latin typeface="Trebuchet MS" pitchFamily="34" charset="0"/>
                        </a:rPr>
                        <a:t> </a:t>
                      </a:r>
                      <a:r>
                        <a:rPr kumimoji="0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33"/>
                          </a:solidFill>
                          <a:effectLst/>
                          <a:latin typeface="Arial" charset="0"/>
                          <a:cs typeface="Arial" charset="0"/>
                        </a:rPr>
                        <a:t>∩</a:t>
                      </a: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33"/>
                          </a:solidFill>
                          <a:effectLst/>
                          <a:latin typeface="Trebuchet MS" pitchFamily="34" charset="0"/>
                        </a:rPr>
                        <a:t> R</a:t>
                      </a:r>
                      <a:r>
                        <a:rPr kumimoji="0" lang="en-US" sz="26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006633"/>
                          </a:solidFill>
                          <a:effectLst/>
                          <a:latin typeface="Trebuchet MS" pitchFamily="34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33"/>
                          </a:solidFill>
                          <a:effectLst/>
                          <a:latin typeface="Trebuchet MS" pitchFamily="34" charset="0"/>
                        </a:rPr>
                        <a:t>intersection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33"/>
                          </a:solidFill>
                          <a:effectLst/>
                          <a:latin typeface="Trebuchet MS" pitchFamily="34" charset="0"/>
                        </a:rPr>
                        <a:t>R</a:t>
                      </a:r>
                      <a:r>
                        <a:rPr kumimoji="0" lang="en-US" sz="2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006633"/>
                          </a:solidFill>
                          <a:effectLst/>
                          <a:latin typeface="Trebuchet MS" pitchFamily="34" charset="0"/>
                        </a:rPr>
                        <a:t>1 </a:t>
                      </a: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33"/>
                          </a:solidFill>
                          <a:effectLst/>
                          <a:latin typeface="Trebuchet MS" pitchFamily="34" charset="0"/>
                        </a:rPr>
                        <a:t>and R</a:t>
                      </a:r>
                      <a:r>
                        <a:rPr kumimoji="0" lang="en-US" sz="2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006633"/>
                          </a:solidFill>
                          <a:effectLst/>
                          <a:latin typeface="Trebuchet MS" pitchFamily="34" charset="0"/>
                        </a:rPr>
                        <a:t>2 </a:t>
                      </a: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33"/>
                          </a:solidFill>
                          <a:effectLst/>
                          <a:latin typeface="Trebuchet MS" pitchFamily="34" charset="0"/>
                        </a:rPr>
                        <a:t>must be </a:t>
                      </a:r>
                      <a:r>
                        <a:rPr kumimoji="0" lang="en-US" sz="2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6633"/>
                          </a:solidFill>
                          <a:effectLst/>
                          <a:latin typeface="Trebuchet MS" pitchFamily="34" charset="0"/>
                        </a:rPr>
                        <a:t>columnwise</a:t>
                      </a: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33"/>
                          </a:solidFill>
                          <a:effectLst/>
                          <a:latin typeface="Trebuchet MS" pitchFamily="34" charset="0"/>
                        </a:rPr>
                        <a:t> compatible</a:t>
                      </a:r>
                      <a:endParaRPr kumimoji="0" lang="en-US" sz="22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rgbClr val="006633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81000" y="152400"/>
            <a:ext cx="594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 smtClean="0">
                <a:solidFill>
                  <a:schemeClr val="accent6">
                    <a:lumMod val="75000"/>
                  </a:schemeClr>
                </a:solidFill>
              </a:rPr>
              <a:t>Brief review of Relational Algebra</a:t>
            </a:r>
            <a:endParaRPr lang="en-CA" sz="28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CS4411</a:t>
            </a:r>
            <a:endParaRPr lang="en-US" altLang="en-US" smtClean="0"/>
          </a:p>
        </p:txBody>
      </p:sp>
      <p:sp>
        <p:nvSpPr>
          <p:cNvPr id="38915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en-US" smtClean="0"/>
              <a:t>Set 1, Introduction</a:t>
            </a: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4718262-EFD1-477C-88A6-6B9FF433ABBE}" type="slidenum">
              <a:rPr lang="en-US" altLang="en-US" smtClean="0"/>
              <a:pPr/>
              <a:t>14</a:t>
            </a:fld>
            <a:endParaRPr lang="en-US" altLang="en-US" smtClean="0"/>
          </a:p>
        </p:txBody>
      </p:sp>
      <p:graphicFrame>
        <p:nvGraphicFramePr>
          <p:cNvPr id="40985" name="Group 25"/>
          <p:cNvGraphicFramePr>
            <a:graphicFrameLocks noGrp="1"/>
          </p:cNvGraphicFramePr>
          <p:nvPr/>
        </p:nvGraphicFramePr>
        <p:xfrm>
          <a:off x="533400" y="685800"/>
          <a:ext cx="8305800" cy="4785360"/>
        </p:xfrm>
        <a:graphic>
          <a:graphicData uri="http://schemas.openxmlformats.org/drawingml/2006/table">
            <a:tbl>
              <a:tblPr/>
              <a:tblGrid>
                <a:gridCol w="1395413"/>
                <a:gridCol w="1862137"/>
                <a:gridCol w="5048250"/>
              </a:tblGrid>
              <a:tr h="3124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33"/>
                          </a:solidFill>
                          <a:effectLst/>
                          <a:latin typeface="Trebuchet MS" pitchFamily="34" charset="0"/>
                        </a:rPr>
                        <a:t>R</a:t>
                      </a:r>
                      <a:r>
                        <a:rPr kumimoji="0" lang="en-US" sz="26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006633"/>
                          </a:solidFill>
                          <a:effectLst/>
                          <a:latin typeface="Trebuchet MS" pitchFamily="34" charset="0"/>
                        </a:rPr>
                        <a:t>1</a:t>
                      </a: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33"/>
                          </a:solidFill>
                          <a:effectLst/>
                          <a:latin typeface="Trebuchet MS" pitchFamily="34" charset="0"/>
                        </a:rPr>
                        <a:t> </a:t>
                      </a:r>
                      <a:r>
                        <a:rPr kumimoji="0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33"/>
                          </a:solidFill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⋈</a:t>
                      </a: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33"/>
                          </a:solidFill>
                          <a:effectLst/>
                          <a:latin typeface="Trebuchet MS" pitchFamily="34" charset="0"/>
                        </a:rPr>
                        <a:t> R</a:t>
                      </a:r>
                      <a:r>
                        <a:rPr kumimoji="0" lang="en-US" sz="26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006633"/>
                          </a:solidFill>
                          <a:effectLst/>
                          <a:latin typeface="Trebuchet MS" pitchFamily="34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33"/>
                          </a:solidFill>
                          <a:effectLst/>
                          <a:latin typeface="Trebuchet MS" pitchFamily="34" charset="0"/>
                        </a:rPr>
                        <a:t>natural join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33"/>
                          </a:solidFill>
                          <a:effectLst/>
                          <a:latin typeface="Trebuchet MS" pitchFamily="34" charset="0"/>
                        </a:rPr>
                        <a:t>Combine two relations.  For each </a:t>
                      </a:r>
                      <a:r>
                        <a:rPr kumimoji="0" lang="en-US" sz="2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6633"/>
                          </a:solidFill>
                          <a:effectLst/>
                          <a:latin typeface="Trebuchet MS" pitchFamily="34" charset="0"/>
                        </a:rPr>
                        <a:t>tuple</a:t>
                      </a: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33"/>
                          </a:solidFill>
                          <a:effectLst/>
                          <a:latin typeface="Trebuchet MS" pitchFamily="34" charset="0"/>
                        </a:rPr>
                        <a:t> in R</a:t>
                      </a:r>
                      <a:r>
                        <a:rPr kumimoji="0" lang="en-US" sz="26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006633"/>
                          </a:solidFill>
                          <a:effectLst/>
                          <a:latin typeface="Trebuchet MS" pitchFamily="34" charset="0"/>
                        </a:rPr>
                        <a:t>1 </a:t>
                      </a: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33"/>
                          </a:solidFill>
                          <a:effectLst/>
                          <a:latin typeface="Trebuchet MS" pitchFamily="34" charset="0"/>
                        </a:rPr>
                        <a:t>, look at each </a:t>
                      </a:r>
                      <a:r>
                        <a:rPr kumimoji="0" lang="en-US" sz="2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6633"/>
                          </a:solidFill>
                          <a:effectLst/>
                          <a:latin typeface="Trebuchet MS" pitchFamily="34" charset="0"/>
                        </a:rPr>
                        <a:t>tuple</a:t>
                      </a: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33"/>
                          </a:solidFill>
                          <a:effectLst/>
                          <a:latin typeface="Trebuchet MS" pitchFamily="34" charset="0"/>
                        </a:rPr>
                        <a:t> in R</a:t>
                      </a:r>
                      <a:r>
                        <a:rPr kumimoji="0" lang="en-US" sz="26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006633"/>
                          </a:solidFill>
                          <a:effectLst/>
                          <a:latin typeface="Trebuchet MS" pitchFamily="34" charset="0"/>
                        </a:rPr>
                        <a:t>2. </a:t>
                      </a: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33"/>
                          </a:solidFill>
                          <a:effectLst/>
                          <a:latin typeface="Trebuchet MS" pitchFamily="34" charset="0"/>
                        </a:rPr>
                        <a:t>If the attributes with the same name (intersecting attributes) have equal values, put the combined </a:t>
                      </a:r>
                      <a:r>
                        <a:rPr kumimoji="0" lang="en-US" sz="2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6633"/>
                          </a:solidFill>
                          <a:effectLst/>
                          <a:latin typeface="Trebuchet MS" pitchFamily="34" charset="0"/>
                        </a:rPr>
                        <a:t>tuple</a:t>
                      </a: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33"/>
                          </a:solidFill>
                          <a:effectLst/>
                          <a:latin typeface="Trebuchet MS" pitchFamily="34" charset="0"/>
                        </a:rPr>
                        <a:t> in the answer, with only one copy of the duplicate attributes.</a:t>
                      </a:r>
                      <a:endParaRPr kumimoji="0" lang="en-US" sz="26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rgbClr val="006633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24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33"/>
                          </a:solidFill>
                          <a:effectLst/>
                          <a:latin typeface="Trebuchet MS" pitchFamily="34" charset="0"/>
                        </a:rPr>
                        <a:t>R</a:t>
                      </a:r>
                      <a:r>
                        <a:rPr kumimoji="0" lang="en-US" sz="2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6633"/>
                          </a:solidFill>
                          <a:effectLst/>
                          <a:latin typeface="Trebuchet MS" pitchFamily="34" charset="0"/>
                        </a:rPr>
                        <a:t>1 </a:t>
                      </a: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33"/>
                          </a:solidFill>
                          <a:effectLst/>
                          <a:latin typeface="Trebuchet MS" pitchFamily="34" charset="0"/>
                        </a:rPr>
                        <a:t>-</a:t>
                      </a:r>
                      <a:r>
                        <a:rPr kumimoji="0" lang="en-US" sz="2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6633"/>
                          </a:solidFill>
                          <a:effectLst/>
                          <a:latin typeface="Trebuchet MS" pitchFamily="34" charset="0"/>
                        </a:rPr>
                        <a:t> </a:t>
                      </a: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33"/>
                          </a:solidFill>
                          <a:effectLst/>
                          <a:latin typeface="Trebuchet MS" pitchFamily="34" charset="0"/>
                        </a:rPr>
                        <a:t>R</a:t>
                      </a:r>
                      <a:r>
                        <a:rPr kumimoji="0" lang="en-US" sz="2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6633"/>
                          </a:solidFill>
                          <a:effectLst/>
                          <a:latin typeface="Trebuchet MS" pitchFamily="34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33"/>
                          </a:solidFill>
                          <a:effectLst/>
                          <a:latin typeface="Trebuchet MS" pitchFamily="34" charset="0"/>
                        </a:rPr>
                        <a:t>set difference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33"/>
                          </a:solidFill>
                          <a:effectLst/>
                          <a:latin typeface="Trebuchet MS" pitchFamily="34" charset="0"/>
                        </a:rPr>
                        <a:t>R</a:t>
                      </a:r>
                      <a:r>
                        <a:rPr kumimoji="0" lang="en-US" sz="2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6633"/>
                          </a:solidFill>
                          <a:effectLst/>
                          <a:latin typeface="Trebuchet MS" pitchFamily="34" charset="0"/>
                        </a:rPr>
                        <a:t>1</a:t>
                      </a: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33"/>
                          </a:solidFill>
                          <a:effectLst/>
                          <a:latin typeface="Trebuchet MS" pitchFamily="34" charset="0"/>
                        </a:rPr>
                        <a:t> and R</a:t>
                      </a:r>
                      <a:r>
                        <a:rPr kumimoji="0" lang="en-US" sz="2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6633"/>
                          </a:solidFill>
                          <a:effectLst/>
                          <a:latin typeface="Trebuchet MS" pitchFamily="34" charset="0"/>
                        </a:rPr>
                        <a:t>2</a:t>
                      </a: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33"/>
                          </a:solidFill>
                          <a:effectLst/>
                          <a:latin typeface="Trebuchet MS" pitchFamily="34" charset="0"/>
                        </a:rPr>
                        <a:t> must be columnwise compatible.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CS4411</a:t>
            </a:r>
            <a:endParaRPr lang="en-US" altLang="en-US" smtClean="0"/>
          </a:p>
        </p:txBody>
      </p:sp>
      <p:sp>
        <p:nvSpPr>
          <p:cNvPr id="39939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en-US" smtClean="0"/>
              <a:t>Set 1, Introduction</a:t>
            </a:r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F5EC42E-05FF-490B-B4BB-B479819BDA5B}" type="slidenum">
              <a:rPr lang="en-US" altLang="en-US" smtClean="0"/>
              <a:pPr/>
              <a:t>15</a:t>
            </a:fld>
            <a:endParaRPr lang="en-US" altLang="en-US" smtClean="0"/>
          </a:p>
        </p:txBody>
      </p:sp>
      <p:graphicFrame>
        <p:nvGraphicFramePr>
          <p:cNvPr id="42102" name="Group 118"/>
          <p:cNvGraphicFramePr>
            <a:graphicFrameLocks noGrp="1"/>
          </p:cNvGraphicFramePr>
          <p:nvPr/>
        </p:nvGraphicFramePr>
        <p:xfrm>
          <a:off x="533400" y="304800"/>
          <a:ext cx="8458200" cy="5699126"/>
        </p:xfrm>
        <a:graphic>
          <a:graphicData uri="http://schemas.openxmlformats.org/drawingml/2006/table">
            <a:tbl>
              <a:tblPr/>
              <a:tblGrid>
                <a:gridCol w="1187450"/>
                <a:gridCol w="1708150"/>
                <a:gridCol w="5562600"/>
              </a:tblGrid>
              <a:tr h="944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33"/>
                          </a:solidFill>
                          <a:effectLst/>
                          <a:latin typeface="Trebuchet MS" pitchFamily="34" charset="0"/>
                        </a:rPr>
                        <a:t>R</a:t>
                      </a:r>
                      <a:r>
                        <a:rPr kumimoji="0" lang="en-US" sz="26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006633"/>
                          </a:solidFill>
                          <a:effectLst/>
                          <a:latin typeface="Trebuchet MS" pitchFamily="34" charset="0"/>
                        </a:rPr>
                        <a:t>1 </a:t>
                      </a: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33"/>
                          </a:solidFill>
                          <a:effectLst/>
                          <a:latin typeface="Arial Unicode MS" pitchFamily="34" charset="-128"/>
                        </a:rPr>
                        <a:t>x</a:t>
                      </a:r>
                      <a:r>
                        <a:rPr kumimoji="0" lang="en-US" sz="26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006633"/>
                          </a:solidFill>
                          <a:effectLst/>
                          <a:latin typeface="Trebuchet MS" pitchFamily="34" charset="0"/>
                        </a:rPr>
                        <a:t> </a:t>
                      </a: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33"/>
                          </a:solidFill>
                          <a:effectLst/>
                          <a:latin typeface="Trebuchet MS" pitchFamily="34" charset="0"/>
                        </a:rPr>
                        <a:t>R</a:t>
                      </a:r>
                      <a:r>
                        <a:rPr kumimoji="0" lang="en-US" sz="26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006633"/>
                          </a:solidFill>
                          <a:effectLst/>
                          <a:latin typeface="Trebuchet MS" pitchFamily="34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33"/>
                          </a:solidFill>
                          <a:effectLst/>
                          <a:latin typeface="Trebuchet MS" pitchFamily="34" charset="0"/>
                        </a:rPr>
                        <a:t>Cartesian product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33"/>
                          </a:solidFill>
                          <a:effectLst/>
                          <a:latin typeface="Trebuchet MS" pitchFamily="34" charset="0"/>
                        </a:rPr>
                        <a:t>As in Mathematics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17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33"/>
                          </a:solidFill>
                          <a:effectLst/>
                          <a:latin typeface="Trebuchet MS" pitchFamily="34" charset="0"/>
                        </a:rPr>
                        <a:t>R</a:t>
                      </a:r>
                      <a:r>
                        <a:rPr kumimoji="0" lang="en-US" sz="2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6633"/>
                          </a:solidFill>
                          <a:effectLst/>
                          <a:latin typeface="Trebuchet MS" pitchFamily="34" charset="0"/>
                        </a:rPr>
                        <a:t>1 </a:t>
                      </a:r>
                      <a:r>
                        <a:rPr kumimoji="0" 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33"/>
                          </a:solidFill>
                          <a:effectLst/>
                          <a:latin typeface="Arial" charset="0"/>
                          <a:cs typeface="Times New Roman" pitchFamily="18" charset="0"/>
                          <a:sym typeface="Symbol" pitchFamily="18" charset="2"/>
                        </a:rPr>
                        <a:t></a:t>
                      </a:r>
                      <a:r>
                        <a:rPr kumimoji="0" lang="en-US" sz="2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6633"/>
                          </a:solidFill>
                          <a:effectLst/>
                          <a:latin typeface="Trebuchet MS" pitchFamily="34" charset="0"/>
                        </a:rPr>
                        <a:t> </a:t>
                      </a: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33"/>
                          </a:solidFill>
                          <a:effectLst/>
                          <a:latin typeface="Trebuchet MS" pitchFamily="34" charset="0"/>
                        </a:rPr>
                        <a:t>R</a:t>
                      </a:r>
                      <a:r>
                        <a:rPr kumimoji="0" lang="en-US" sz="2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6633"/>
                          </a:solidFill>
                          <a:effectLst/>
                          <a:latin typeface="Trebuchet MS" pitchFamily="34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33"/>
                          </a:solidFill>
                          <a:effectLst/>
                          <a:latin typeface="Trebuchet MS" pitchFamily="34" charset="0"/>
                        </a:rPr>
                        <a:t>Division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33"/>
                          </a:solidFill>
                          <a:effectLst/>
                          <a:latin typeface="Trebuchet MS" pitchFamily="34" charset="0"/>
                        </a:rPr>
                        <a:t>All tuples </a:t>
                      </a:r>
                      <a:r>
                        <a:rPr kumimoji="0" lang="en-US" sz="26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6633"/>
                          </a:solidFill>
                          <a:effectLst/>
                          <a:latin typeface="Trebuchet MS" pitchFamily="34" charset="0"/>
                        </a:rPr>
                        <a:t>y</a:t>
                      </a: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33"/>
                          </a:solidFill>
                          <a:effectLst/>
                          <a:latin typeface="Trebuchet MS" pitchFamily="34" charset="0"/>
                        </a:rPr>
                        <a:t> over attributes in attr(R</a:t>
                      </a:r>
                      <a:r>
                        <a:rPr kumimoji="0" lang="en-US" sz="2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6633"/>
                          </a:solidFill>
                          <a:effectLst/>
                          <a:latin typeface="Trebuchet MS" pitchFamily="34" charset="0"/>
                        </a:rPr>
                        <a:t>1</a:t>
                      </a: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33"/>
                          </a:solidFill>
                          <a:effectLst/>
                          <a:latin typeface="Trebuchet MS" pitchFamily="34" charset="0"/>
                        </a:rPr>
                        <a:t>) - attr(R</a:t>
                      </a:r>
                      <a:r>
                        <a:rPr kumimoji="0" lang="en-US" sz="2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6633"/>
                          </a:solidFill>
                          <a:effectLst/>
                          <a:latin typeface="Trebuchet MS" pitchFamily="34" charset="0"/>
                        </a:rPr>
                        <a:t>2</a:t>
                      </a: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33"/>
                          </a:solidFill>
                          <a:effectLst/>
                          <a:latin typeface="Trebuchet MS" pitchFamily="34" charset="0"/>
                        </a:rPr>
                        <a:t>) such that </a:t>
                      </a:r>
                      <a:r>
                        <a:rPr kumimoji="0" lang="en-US" sz="26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rebuchet MS" pitchFamily="34" charset="0"/>
                        </a:rPr>
                        <a:t>for all </a:t>
                      </a: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33"/>
                          </a:solidFill>
                          <a:effectLst/>
                          <a:latin typeface="Trebuchet MS" pitchFamily="34" charset="0"/>
                        </a:rPr>
                        <a:t>tuples </a:t>
                      </a:r>
                      <a:r>
                        <a:rPr kumimoji="0" lang="en-US" sz="26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6633"/>
                          </a:solidFill>
                          <a:effectLst/>
                          <a:latin typeface="Trebuchet MS" pitchFamily="34" charset="0"/>
                        </a:rPr>
                        <a:t>x</a:t>
                      </a: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33"/>
                          </a:solidFill>
                          <a:effectLst/>
                          <a:latin typeface="Trebuchet MS" pitchFamily="34" charset="0"/>
                        </a:rPr>
                        <a:t> in  R</a:t>
                      </a:r>
                      <a:r>
                        <a:rPr kumimoji="0" lang="en-US" sz="2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6633"/>
                          </a:solidFill>
                          <a:effectLst/>
                          <a:latin typeface="Trebuchet MS" pitchFamily="34" charset="0"/>
                        </a:rPr>
                        <a:t>2</a:t>
                      </a: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33"/>
                          </a:solidFill>
                          <a:effectLst/>
                          <a:latin typeface="Trebuchet MS" pitchFamily="34" charset="0"/>
                        </a:rPr>
                        <a:t>, </a:t>
                      </a:r>
                      <a:r>
                        <a:rPr kumimoji="0" lang="en-US" sz="26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6633"/>
                          </a:solidFill>
                          <a:effectLst/>
                          <a:latin typeface="Trebuchet MS" pitchFamily="34" charset="0"/>
                        </a:rPr>
                        <a:t>yx</a:t>
                      </a: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33"/>
                          </a:solidFill>
                          <a:effectLst/>
                          <a:latin typeface="Trebuchet MS" pitchFamily="34" charset="0"/>
                        </a:rPr>
                        <a:t> appears in R</a:t>
                      </a:r>
                      <a:r>
                        <a:rPr kumimoji="0" lang="en-US" sz="2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6633"/>
                          </a:solidFill>
                          <a:effectLst/>
                          <a:latin typeface="Trebuchet MS" pitchFamily="34" charset="0"/>
                        </a:rPr>
                        <a:t>1</a:t>
                      </a: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33"/>
                          </a:solidFill>
                          <a:effectLst/>
                          <a:latin typeface="Trebuchet MS" pitchFamily="34" charset="0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69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33"/>
                          </a:solidFill>
                          <a:effectLst/>
                          <a:latin typeface="Trebuchet MS" pitchFamily="34" charset="0"/>
                        </a:rPr>
                        <a:t>R </a:t>
                      </a:r>
                      <a:r>
                        <a:rPr kumimoji="0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⋉</a:t>
                      </a:r>
                      <a:r>
                        <a:rPr kumimoji="0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33"/>
                          </a:solidFill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 S</a:t>
                      </a:r>
                      <a:endParaRPr kumimoji="0" lang="en-US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33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rebuchet MS" pitchFamily="34" charset="0"/>
                        </a:rPr>
                        <a:t>Semi-join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33"/>
                          </a:solidFill>
                          <a:effectLst/>
                          <a:latin typeface="Trebuchet MS" pitchFamily="34" charset="0"/>
                        </a:rPr>
                        <a:t>Those </a:t>
                      </a:r>
                      <a:r>
                        <a:rPr kumimoji="0" lang="en-US" sz="2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6633"/>
                          </a:solidFill>
                          <a:effectLst/>
                          <a:latin typeface="Trebuchet MS" pitchFamily="34" charset="0"/>
                        </a:rPr>
                        <a:t>tuples</a:t>
                      </a: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33"/>
                          </a:solidFill>
                          <a:effectLst/>
                          <a:latin typeface="Trebuchet MS" pitchFamily="34" charset="0"/>
                        </a:rPr>
                        <a:t> of R which participate in the (natural) join with S.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rebuchet MS" pitchFamily="34" charset="0"/>
                        </a:rPr>
                        <a:t>R </a:t>
                      </a:r>
                      <a:r>
                        <a:rPr kumimoji="0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⋉ S</a:t>
                      </a:r>
                      <a:r>
                        <a:rPr kumimoji="0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 = π</a:t>
                      </a: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rebuchet MS" pitchFamily="34" charset="0"/>
                        </a:rPr>
                        <a:t> </a:t>
                      </a:r>
                      <a:r>
                        <a:rPr kumimoji="0" lang="en-US" sz="26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rebuchet MS" pitchFamily="34" charset="0"/>
                        </a:rPr>
                        <a:t>R</a:t>
                      </a: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rebuchet MS" pitchFamily="34" charset="0"/>
                        </a:rPr>
                        <a:t> (R </a:t>
                      </a:r>
                      <a:r>
                        <a:rPr kumimoji="0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⋈</a:t>
                      </a: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rebuchet MS" pitchFamily="34" charset="0"/>
                        </a:rPr>
                        <a:t>  S) </a:t>
                      </a: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33"/>
                          </a:solidFill>
                          <a:effectLst/>
                          <a:latin typeface="Trebuchet MS" pitchFamily="34" charset="0"/>
                        </a:rPr>
                        <a:t>(this is the definition)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33"/>
                          </a:solidFill>
                          <a:effectLst/>
                          <a:latin typeface="Trebuchet MS" pitchFamily="34" charset="0"/>
                        </a:rPr>
                        <a:t>Note: R </a:t>
                      </a:r>
                      <a:r>
                        <a:rPr kumimoji="0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33"/>
                          </a:solidFill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⋉S ≠ S</a:t>
                      </a: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33"/>
                          </a:solidFill>
                          <a:effectLst/>
                          <a:latin typeface="Trebuchet MS" pitchFamily="34" charset="0"/>
                        </a:rPr>
                        <a:t> </a:t>
                      </a:r>
                      <a:r>
                        <a:rPr kumimoji="0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33"/>
                          </a:solidFill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⋉ 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33"/>
                          </a:solidFill>
                          <a:effectLst/>
                          <a:latin typeface="Trebuchet MS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Used in distributed query processing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Rounded Rectangular Callout 5"/>
          <p:cNvSpPr/>
          <p:nvPr/>
        </p:nvSpPr>
        <p:spPr>
          <a:xfrm>
            <a:off x="914400" y="3886200"/>
            <a:ext cx="2362200" cy="457200"/>
          </a:xfrm>
          <a:prstGeom prst="wedgeRoundRectCallout">
            <a:avLst>
              <a:gd name="adj1" fmla="val -45379"/>
              <a:gd name="adj2" fmla="val -225000"/>
              <a:gd name="adj3" fmla="val 16667"/>
            </a:avLst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90600" y="396240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**** </a:t>
            </a:r>
            <a:r>
              <a:rPr lang="en-US" dirty="0" smtClean="0"/>
              <a:t>This is new </a:t>
            </a:r>
            <a:r>
              <a:rPr lang="en-US" dirty="0" smtClean="0">
                <a:solidFill>
                  <a:srgbClr val="C00000"/>
                </a:solidFill>
              </a:rPr>
              <a:t>****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CS4411</a:t>
            </a:r>
            <a:endParaRPr lang="en-US" altLang="en-US" smtClean="0"/>
          </a:p>
        </p:txBody>
      </p:sp>
      <p:sp>
        <p:nvSpPr>
          <p:cNvPr id="4096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en-US" smtClean="0"/>
              <a:t>Set 1, Introduction</a:t>
            </a:r>
          </a:p>
        </p:txBody>
      </p:sp>
      <p:sp>
        <p:nvSpPr>
          <p:cNvPr id="4096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558E81E-AFD3-433B-98D9-CE3D568688BE}" type="slidenum">
              <a:rPr lang="en-US" altLang="en-US" smtClean="0"/>
              <a:pPr/>
              <a:t>16</a:t>
            </a:fld>
            <a:endParaRPr lang="en-US" altLang="en-US" smtClean="0"/>
          </a:p>
        </p:txBody>
      </p:sp>
      <p:sp>
        <p:nvSpPr>
          <p:cNvPr id="40965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439150" cy="636588"/>
          </a:xfrm>
        </p:spPr>
        <p:txBody>
          <a:bodyPr/>
          <a:lstStyle/>
          <a:p>
            <a:pPr eaLnBrk="1" hangingPunct="1"/>
            <a:r>
              <a:rPr lang="en-US" sz="3800" smtClean="0"/>
              <a:t>Other Relational Query Languages</a:t>
            </a:r>
          </a:p>
        </p:txBody>
      </p:sp>
      <p:sp>
        <p:nvSpPr>
          <p:cNvPr id="409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066800"/>
            <a:ext cx="8458200" cy="5029200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lnSpc>
                <a:spcPct val="120000"/>
              </a:lnSpc>
              <a:defRPr/>
            </a:pPr>
            <a:r>
              <a:rPr lang="en-US" sz="2500" dirty="0" smtClean="0"/>
              <a:t>Relational Calculus – based on first order predicate calculus; have domain calculus and </a:t>
            </a:r>
            <a:r>
              <a:rPr lang="en-US" sz="2500" dirty="0" err="1" smtClean="0"/>
              <a:t>tuple</a:t>
            </a:r>
            <a:r>
              <a:rPr lang="en-US" sz="2500" dirty="0" smtClean="0"/>
              <a:t> calculus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sz="2500" dirty="0" smtClean="0"/>
              <a:t>SQL: Structured  Query Language     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sz="2500" dirty="0" smtClean="0"/>
              <a:t>		</a:t>
            </a:r>
            <a:r>
              <a:rPr lang="en-US" sz="2500" dirty="0" smtClean="0">
                <a:solidFill>
                  <a:srgbClr val="002060"/>
                </a:solidFill>
              </a:rPr>
              <a:t>Select  A,  B, C     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sz="2500" dirty="0" smtClean="0">
                <a:solidFill>
                  <a:srgbClr val="002060"/>
                </a:solidFill>
              </a:rPr>
              <a:t>		From  R,  S     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sz="2500" dirty="0" smtClean="0">
                <a:solidFill>
                  <a:srgbClr val="002060"/>
                </a:solidFill>
              </a:rPr>
              <a:t>		Where  predicate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sz="2500" dirty="0" smtClean="0"/>
              <a:t>	equivalent to: 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sz="2500" dirty="0" smtClean="0"/>
              <a:t>	</a:t>
            </a:r>
            <a:r>
              <a:rPr lang="en-US" sz="2500" dirty="0" smtClean="0">
                <a:solidFill>
                  <a:srgbClr val="002060"/>
                </a:solidFill>
                <a:latin typeface="Arial" charset="0"/>
                <a:cs typeface="Arial" charset="0"/>
              </a:rPr>
              <a:t>π</a:t>
            </a:r>
            <a:r>
              <a:rPr lang="en-US" sz="2500" dirty="0" smtClean="0">
                <a:solidFill>
                  <a:srgbClr val="002060"/>
                </a:solidFill>
              </a:rPr>
              <a:t> </a:t>
            </a:r>
            <a:r>
              <a:rPr lang="en-US" sz="2500" baseline="-25000" dirty="0" smtClean="0">
                <a:solidFill>
                  <a:srgbClr val="002060"/>
                </a:solidFill>
              </a:rPr>
              <a:t>A,B,C</a:t>
            </a:r>
            <a:r>
              <a:rPr lang="en-US" sz="2500" dirty="0" smtClean="0">
                <a:solidFill>
                  <a:srgbClr val="002060"/>
                </a:solidFill>
              </a:rPr>
              <a:t>  (</a:t>
            </a:r>
            <a:r>
              <a:rPr lang="en-US" sz="2500" dirty="0" smtClean="0">
                <a:solidFill>
                  <a:srgbClr val="002060"/>
                </a:solidFill>
                <a:latin typeface="Arial" charset="0"/>
                <a:cs typeface="Arial" charset="0"/>
              </a:rPr>
              <a:t>σ</a:t>
            </a:r>
            <a:r>
              <a:rPr lang="en-US" sz="2500" b="1" baseline="-25000" dirty="0" smtClean="0">
                <a:solidFill>
                  <a:srgbClr val="002060"/>
                </a:solidFill>
              </a:rPr>
              <a:t> </a:t>
            </a:r>
            <a:r>
              <a:rPr lang="en-US" sz="2500" baseline="-25000" dirty="0" smtClean="0">
                <a:solidFill>
                  <a:srgbClr val="002060"/>
                </a:solidFill>
              </a:rPr>
              <a:t>predicate</a:t>
            </a:r>
            <a:r>
              <a:rPr lang="en-US" sz="2500" dirty="0" smtClean="0">
                <a:solidFill>
                  <a:srgbClr val="002060"/>
                </a:solidFill>
              </a:rPr>
              <a:t> (R </a:t>
            </a:r>
            <a:r>
              <a:rPr lang="en-US" sz="2500" dirty="0" smtClean="0">
                <a:solidFill>
                  <a:srgbClr val="002060"/>
                </a:solidFill>
                <a:latin typeface="Arial Unicode MS" pitchFamily="34" charset="-128"/>
              </a:rPr>
              <a:t>x</a:t>
            </a:r>
            <a:r>
              <a:rPr lang="en-US" sz="2500" dirty="0" smtClean="0">
                <a:solidFill>
                  <a:srgbClr val="002060"/>
                </a:solidFill>
              </a:rPr>
              <a:t> S)) 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  <a:defRPr/>
            </a:pPr>
            <a:endParaRPr lang="en-US" sz="2500" dirty="0" smtClean="0">
              <a:solidFill>
                <a:srgbClr val="002060"/>
              </a:solidFill>
            </a:endParaRPr>
          </a:p>
          <a:p>
            <a:pPr eaLnBrk="1" hangingPunct="1">
              <a:lnSpc>
                <a:spcPct val="120000"/>
              </a:lnSpc>
              <a:defRPr/>
            </a:pPr>
            <a:r>
              <a:rPr lang="en-US" sz="2500" dirty="0" smtClean="0"/>
              <a:t>SQL is the industry standard query language for relational databases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sz="2500" dirty="0" smtClean="0"/>
              <a:t>can nest Select-From-Where in the predicate, and now in the From clause.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CS4411</a:t>
            </a:r>
            <a:endParaRPr lang="en-US" altLang="en-US" smtClean="0"/>
          </a:p>
        </p:txBody>
      </p:sp>
      <p:sp>
        <p:nvSpPr>
          <p:cNvPr id="4198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en-US" smtClean="0"/>
              <a:t>Set 1, Introduction</a:t>
            </a:r>
          </a:p>
        </p:txBody>
      </p:sp>
      <p:sp>
        <p:nvSpPr>
          <p:cNvPr id="4198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87FDA15-F16D-4F95-A602-946DEAAAFF0E}" type="slidenum">
              <a:rPr lang="en-US" altLang="en-US" smtClean="0"/>
              <a:pPr/>
              <a:t>17</a:t>
            </a:fld>
            <a:endParaRPr lang="en-US" altLang="en-US" smtClean="0"/>
          </a:p>
        </p:txBody>
      </p:sp>
      <p:sp>
        <p:nvSpPr>
          <p:cNvPr id="41989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7772400" cy="609600"/>
          </a:xfrm>
        </p:spPr>
        <p:txBody>
          <a:bodyPr/>
          <a:lstStyle/>
          <a:p>
            <a:pPr eaLnBrk="1" hangingPunct="1"/>
            <a:r>
              <a:rPr lang="en-US" smtClean="0"/>
              <a:t>Relational Completeness</a:t>
            </a:r>
          </a:p>
        </p:txBody>
      </p:sp>
      <p:sp>
        <p:nvSpPr>
          <p:cNvPr id="419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066800"/>
            <a:ext cx="8382000" cy="4800600"/>
          </a:xfrm>
        </p:spPr>
        <p:txBody>
          <a:bodyPr/>
          <a:lstStyle/>
          <a:p>
            <a:pPr eaLnBrk="1" hangingPunct="1"/>
            <a:r>
              <a:rPr lang="en-US" sz="2400" smtClean="0"/>
              <a:t>defined by Codd  </a:t>
            </a:r>
          </a:p>
          <a:p>
            <a:pPr eaLnBrk="1" hangingPunct="1"/>
            <a:r>
              <a:rPr lang="en-US" sz="2400" smtClean="0"/>
              <a:t>deals with the expressive power of a query language </a:t>
            </a:r>
          </a:p>
          <a:p>
            <a:pPr eaLnBrk="1" hangingPunct="1"/>
            <a:r>
              <a:rPr lang="en-US" sz="2400" smtClean="0"/>
              <a:t>any query language which can express all queries     expressible by relational calculus </a:t>
            </a:r>
          </a:p>
          <a:p>
            <a:pPr eaLnBrk="1" hangingPunct="1"/>
            <a:r>
              <a:rPr lang="en-US" sz="2400" smtClean="0"/>
              <a:t>equivalent, in relational algebra, to being able to     express: select, project, union, set difference and     Cartesian product.  </a:t>
            </a:r>
          </a:p>
          <a:p>
            <a:pPr eaLnBrk="1" hangingPunct="1"/>
            <a:r>
              <a:rPr lang="en-US" sz="2400" smtClean="0"/>
              <a:t>most commercial SQL dialects are more than     relationally complete, because they allow arithmetic such as min, max, sum, average and count.  </a:t>
            </a:r>
          </a:p>
          <a:p>
            <a:pPr eaLnBrk="1" hangingPunct="1"/>
            <a:r>
              <a:rPr lang="en-US" sz="2400" smtClean="0"/>
              <a:t>the </a:t>
            </a:r>
            <a:r>
              <a:rPr lang="en-US" sz="2400" i="1" smtClean="0"/>
              <a:t>group by</a:t>
            </a:r>
            <a:r>
              <a:rPr lang="en-US" sz="2400" smtClean="0"/>
              <a:t> concept is also more powerful than what can be expressed in a relationally complete language.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CS4411</a:t>
            </a:r>
            <a:endParaRPr lang="en-US" altLang="en-US" smtClean="0"/>
          </a:p>
        </p:txBody>
      </p:sp>
      <p:sp>
        <p:nvSpPr>
          <p:cNvPr id="2765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en-US" smtClean="0"/>
              <a:t>Set 1, Introduction</a:t>
            </a:r>
          </a:p>
        </p:txBody>
      </p:sp>
      <p:sp>
        <p:nvSpPr>
          <p:cNvPr id="2765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4961000-81C7-4D20-85E5-427AC2432611}" type="slidenum">
              <a:rPr lang="en-US" altLang="en-US" smtClean="0"/>
              <a:pPr/>
              <a:t>18</a:t>
            </a:fld>
            <a:endParaRPr lang="en-US" altLang="en-US" smtClean="0"/>
          </a:p>
        </p:txBody>
      </p:sp>
      <p:sp>
        <p:nvSpPr>
          <p:cNvPr id="27653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686800" cy="788988"/>
          </a:xfrm>
        </p:spPr>
        <p:txBody>
          <a:bodyPr/>
          <a:lstStyle/>
          <a:p>
            <a:pPr eaLnBrk="1" hangingPunct="1"/>
            <a:r>
              <a:rPr lang="en-US" dirty="0" smtClean="0"/>
              <a:t>3. Distributed Databases</a:t>
            </a:r>
          </a:p>
        </p:txBody>
      </p:sp>
      <p:sp>
        <p:nvSpPr>
          <p:cNvPr id="2765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Definition from </a:t>
            </a:r>
            <a:r>
              <a:rPr lang="en-US" smtClean="0">
                <a:cs typeface="Times New Roman" pitchFamily="18" charset="0"/>
              </a:rPr>
              <a:t>Ö</a:t>
            </a:r>
            <a:r>
              <a:rPr lang="en-US" smtClean="0"/>
              <a:t>zsu and Valduriez: </a:t>
            </a:r>
          </a:p>
          <a:p>
            <a:pPr lvl="1" eaLnBrk="1" hangingPunct="1"/>
            <a:r>
              <a:rPr lang="en-US" smtClean="0"/>
              <a:t> a collection of multiple, logically interrelated databases, distributed over a computer network, together with an access mechanism which makes this distribution transparent to the user.</a:t>
            </a:r>
          </a:p>
          <a:p>
            <a:pPr lvl="1" eaLnBrk="1" hangingPunct="1"/>
            <a:r>
              <a:rPr lang="en-US" smtClean="0"/>
              <a:t>Compromise between: database which integrates data access and computer network which distributes processing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526720" y="228600"/>
            <a:ext cx="2566728" cy="95410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571500" indent="-571500">
              <a:defRPr/>
            </a:pPr>
            <a:r>
              <a:rPr lang="en-US" sz="1050" dirty="0" smtClean="0"/>
              <a:t>1.  What is a Database?</a:t>
            </a:r>
            <a:endParaRPr lang="en-US" sz="1050" dirty="0"/>
          </a:p>
          <a:p>
            <a:pPr marL="571500" indent="-571500">
              <a:defRPr/>
            </a:pPr>
            <a:r>
              <a:rPr lang="en-US" sz="1050" dirty="0" smtClean="0"/>
              <a:t>2. Brief Review of Relational Databases</a:t>
            </a:r>
          </a:p>
          <a:p>
            <a:pPr marL="571500" indent="-571500">
              <a:defRPr/>
            </a:pPr>
            <a:r>
              <a:rPr lang="en-US" sz="1400" dirty="0" smtClean="0">
                <a:solidFill>
                  <a:srgbClr val="FF0000"/>
                </a:solidFill>
              </a:rPr>
              <a:t>3. Define DDBMS</a:t>
            </a:r>
          </a:p>
          <a:p>
            <a:pPr marL="571500" indent="-571500">
              <a:defRPr/>
            </a:pPr>
            <a:r>
              <a:rPr lang="en-US" sz="1050" dirty="0" smtClean="0"/>
              <a:t>4. Define OODB</a:t>
            </a:r>
            <a:endParaRPr lang="en-US" sz="1050" dirty="0"/>
          </a:p>
          <a:p>
            <a:pPr>
              <a:defRPr/>
            </a:pPr>
            <a:endParaRPr lang="en-US" sz="105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CS4411</a:t>
            </a:r>
            <a:endParaRPr lang="en-US" altLang="en-US" smtClean="0"/>
          </a:p>
        </p:txBody>
      </p:sp>
      <p:sp>
        <p:nvSpPr>
          <p:cNvPr id="2867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en-US" smtClean="0"/>
              <a:t>Set 1, Introduction</a:t>
            </a:r>
          </a:p>
        </p:txBody>
      </p:sp>
      <p:sp>
        <p:nvSpPr>
          <p:cNvPr id="2867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4AEBE61-FF01-452F-BE9E-C131624B89E4}" type="slidenum">
              <a:rPr lang="en-US" altLang="en-US" smtClean="0"/>
              <a:pPr/>
              <a:t>19</a:t>
            </a:fld>
            <a:endParaRPr lang="en-US" altLang="en-US" smtClean="0"/>
          </a:p>
        </p:txBody>
      </p:sp>
      <p:sp>
        <p:nvSpPr>
          <p:cNvPr id="28677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229600" cy="1143000"/>
          </a:xfrm>
        </p:spPr>
        <p:txBody>
          <a:bodyPr/>
          <a:lstStyle/>
          <a:p>
            <a:pPr eaLnBrk="1" hangingPunct="1"/>
            <a:r>
              <a:rPr lang="en-US" sz="3800" dirty="0" smtClean="0"/>
              <a:t>Some Distinguishing Characteristics </a:t>
            </a:r>
            <a:br>
              <a:rPr lang="en-US" sz="3800" dirty="0" smtClean="0"/>
            </a:br>
            <a:r>
              <a:rPr lang="en-US" sz="2900" dirty="0" smtClean="0"/>
              <a:t>(of a Distributed Database)</a:t>
            </a:r>
          </a:p>
        </p:txBody>
      </p:sp>
      <p:sp>
        <p:nvSpPr>
          <p:cNvPr id="286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31950"/>
            <a:ext cx="8610600" cy="4460875"/>
          </a:xfrm>
        </p:spPr>
        <p:txBody>
          <a:bodyPr/>
          <a:lstStyle/>
          <a:p>
            <a:pPr eaLnBrk="1" hangingPunct="1"/>
            <a:r>
              <a:rPr lang="en-US" smtClean="0"/>
              <a:t>runs on a computer network (autonomous processing elements connected by communications lines)    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mtClean="0"/>
              <a:t>	(i.e. not shared memory or shared disc) </a:t>
            </a:r>
          </a:p>
          <a:p>
            <a:pPr eaLnBrk="1" hangingPunct="1"/>
            <a:r>
              <a:rPr lang="en-US" smtClean="0"/>
              <a:t>there exist some global applications which access data at more than one site </a:t>
            </a:r>
          </a:p>
          <a:p>
            <a:pPr eaLnBrk="1" hangingPunct="1"/>
            <a:r>
              <a:rPr lang="en-US" smtClean="0"/>
              <a:t>data exists at more than one site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Date Placeholder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CS4411</a:t>
            </a: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4099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Set 1, Introduction</a:t>
            </a:r>
          </a:p>
        </p:txBody>
      </p:sp>
      <p:sp>
        <p:nvSpPr>
          <p:cNvPr id="410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7333735-73B4-4D6C-9ACD-6F6B6E6D500C}" type="slidenum">
              <a:rPr lang="en-US" altLang="en-US" smtClean="0">
                <a:solidFill>
                  <a:srgbClr val="000000"/>
                </a:solidFill>
              </a:rPr>
              <a:pPr/>
              <a:t>2</a:t>
            </a:fld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>
          <a:xfrm>
            <a:off x="577850" y="152400"/>
            <a:ext cx="8439150" cy="593725"/>
          </a:xfrm>
        </p:spPr>
        <p:txBody>
          <a:bodyPr/>
          <a:lstStyle/>
          <a:p>
            <a:pPr eaLnBrk="1" hangingPunct="1"/>
            <a:r>
              <a:rPr lang="en-US" smtClean="0"/>
              <a:t>History of Database Management</a:t>
            </a:r>
          </a:p>
        </p:txBody>
      </p:sp>
      <p:graphicFrame>
        <p:nvGraphicFramePr>
          <p:cNvPr id="4126" name="Group 30"/>
          <p:cNvGraphicFramePr>
            <a:graphicFrameLocks noGrp="1"/>
          </p:cNvGraphicFramePr>
          <p:nvPr/>
        </p:nvGraphicFramePr>
        <p:xfrm>
          <a:off x="228600" y="914400"/>
          <a:ext cx="8686800" cy="5209546"/>
        </p:xfrm>
        <a:graphic>
          <a:graphicData uri="http://schemas.openxmlformats.org/drawingml/2006/table">
            <a:tbl>
              <a:tblPr/>
              <a:tblGrid>
                <a:gridCol w="1560513"/>
                <a:gridCol w="7126287"/>
              </a:tblGrid>
              <a:tr h="4767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33"/>
                          </a:solidFill>
                          <a:effectLst/>
                          <a:latin typeface="Trebuchet MS" pitchFamily="34" charset="0"/>
                        </a:rPr>
                        <a:t>1950s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33"/>
                          </a:solidFill>
                          <a:effectLst/>
                          <a:latin typeface="Trebuchet MS" pitchFamily="34" charset="0"/>
                        </a:rPr>
                        <a:t>Early Programming Systems, Cobol</a:t>
                      </a:r>
                      <a:endParaRPr kumimoji="0" lang="en-US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33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52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33"/>
                          </a:solidFill>
                          <a:effectLst/>
                          <a:latin typeface="Trebuchet MS" pitchFamily="34" charset="0"/>
                        </a:rPr>
                        <a:t>1960s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33"/>
                          </a:solidFill>
                          <a:effectLst/>
                          <a:latin typeface="Trebuchet MS" pitchFamily="34" charset="0"/>
                        </a:rPr>
                        <a:t>Packages for sorting, report generation, file update, IDS, common data among programs, on-line query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253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33"/>
                          </a:solidFill>
                          <a:effectLst/>
                          <a:latin typeface="Trebuchet MS" pitchFamily="34" charset="0"/>
                        </a:rPr>
                        <a:t>1970s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33"/>
                          </a:solidFill>
                          <a:effectLst/>
                          <a:latin typeface="Trebuchet MS" pitchFamily="34" charset="0"/>
                        </a:rPr>
                        <a:t>Relational Model, CODASYL Model, ANSI/SPARC architecture proposal, Relational Implementations, Semantic Data Models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832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33"/>
                          </a:solidFill>
                          <a:effectLst/>
                          <a:latin typeface="Trebuchet MS" pitchFamily="34" charset="0"/>
                        </a:rPr>
                        <a:t>1980s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33"/>
                          </a:solidFill>
                          <a:effectLst/>
                          <a:latin typeface="Trebuchet MS" pitchFamily="34" charset="0"/>
                        </a:rPr>
                        <a:t>Databases for non-business applications.  Application generation by end-users. Integration with other types of software</a:t>
                      </a:r>
                      <a:endParaRPr kumimoji="0" lang="en-US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33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832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33"/>
                          </a:solidFill>
                          <a:effectLst/>
                          <a:latin typeface="Trebuchet MS" pitchFamily="34" charset="0"/>
                        </a:rPr>
                        <a:t>1990s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33"/>
                          </a:solidFill>
                          <a:effectLst/>
                          <a:latin typeface="Trebuchet MS" pitchFamily="34" charset="0"/>
                        </a:rPr>
                        <a:t>Object-Oriented databases, Federated Databases, Interoperable Databases, Migrating features into Relational packages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52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33"/>
                          </a:solidFill>
                          <a:effectLst/>
                          <a:latin typeface="Trebuchet MS" pitchFamily="34" charset="0"/>
                        </a:rPr>
                        <a:t>2000s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33"/>
                          </a:solidFill>
                          <a:effectLst/>
                          <a:latin typeface="Trebuchet MS" pitchFamily="34" charset="0"/>
                        </a:rPr>
                        <a:t>schema integration, web-based applications, data Warehousing, OLAP and data mining, XML databases,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6633"/>
                          </a:solidFill>
                          <a:effectLst/>
                          <a:latin typeface="Trebuchet MS" pitchFamily="34" charset="0"/>
                        </a:rPr>
                        <a:t>XQuery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33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275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33"/>
                          </a:solidFill>
                          <a:effectLst/>
                          <a:latin typeface="Trebuchet MS" pitchFamily="34" charset="0"/>
                        </a:rPr>
                        <a:t>2010s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33"/>
                          </a:solidFill>
                          <a:effectLst/>
                          <a:latin typeface="Trebuchet MS" pitchFamily="34" charset="0"/>
                        </a:rPr>
                        <a:t>flash memory, databases in the cloud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CS4411</a:t>
            </a:r>
            <a:endParaRPr lang="en-US" altLang="en-US" smtClean="0"/>
          </a:p>
        </p:txBody>
      </p:sp>
      <p:sp>
        <p:nvSpPr>
          <p:cNvPr id="29699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en-US" smtClean="0"/>
              <a:t>Set 1, Introduction</a:t>
            </a:r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B425FCD-114C-4203-A9FF-EEA7D533491F}" type="slidenum">
              <a:rPr lang="en-US" altLang="en-US" smtClean="0"/>
              <a:pPr/>
              <a:t>20</a:t>
            </a:fld>
            <a:endParaRPr lang="en-US" altLang="en-US" smtClean="0"/>
          </a:p>
        </p:txBody>
      </p:sp>
      <p:pic>
        <p:nvPicPr>
          <p:cNvPr id="29701" name="Picture 2" descr="ddbm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85925" y="1576388"/>
            <a:ext cx="5772150" cy="3703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702" name="Text Box 3"/>
          <p:cNvSpPr txBox="1">
            <a:spLocks noChangeArrowheads="1"/>
          </p:cNvSpPr>
          <p:nvPr/>
        </p:nvSpPr>
        <p:spPr bwMode="auto">
          <a:xfrm>
            <a:off x="1236663" y="398463"/>
            <a:ext cx="60880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3200">
                <a:solidFill>
                  <a:srgbClr val="006633"/>
                </a:solidFill>
                <a:latin typeface="Trebuchet MS" pitchFamily="34" charset="0"/>
              </a:rPr>
              <a:t>Assumed Computer Architecture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CS4411</a:t>
            </a:r>
            <a:endParaRPr lang="en-US" altLang="en-US" smtClean="0"/>
          </a:p>
        </p:txBody>
      </p:sp>
      <p:sp>
        <p:nvSpPr>
          <p:cNvPr id="3072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en-US" smtClean="0"/>
              <a:t>Set 1, Introduction</a:t>
            </a:r>
          </a:p>
        </p:txBody>
      </p:sp>
      <p:sp>
        <p:nvSpPr>
          <p:cNvPr id="3072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F55A7C6-C1A1-41CB-8267-5ADE05E96B37}" type="slidenum">
              <a:rPr lang="en-US" altLang="en-US" smtClean="0"/>
              <a:pPr/>
              <a:t>21</a:t>
            </a:fld>
            <a:endParaRPr lang="en-US" altLang="en-US" smtClean="0"/>
          </a:p>
        </p:txBody>
      </p:sp>
      <p:sp>
        <p:nvSpPr>
          <p:cNvPr id="30725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439150" cy="741363"/>
          </a:xfrm>
        </p:spPr>
        <p:txBody>
          <a:bodyPr/>
          <a:lstStyle/>
          <a:p>
            <a:pPr eaLnBrk="1" hangingPunct="1"/>
            <a:r>
              <a:rPr lang="en-US" smtClean="0"/>
              <a:t>Advantages of </a:t>
            </a:r>
            <a:r>
              <a:rPr lang="en-US" smtClean="0">
                <a:solidFill>
                  <a:srgbClr val="CC0000"/>
                </a:solidFill>
              </a:rPr>
              <a:t>Distributed</a:t>
            </a:r>
            <a:r>
              <a:rPr lang="en-US" smtClean="0"/>
              <a:t> DB over a Centralized DB</a:t>
            </a:r>
          </a:p>
        </p:txBody>
      </p:sp>
      <p:sp>
        <p:nvSpPr>
          <p:cNvPr id="307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828800"/>
            <a:ext cx="83820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600" smtClean="0"/>
              <a:t>Obvious choice for geographically dispersed     organization: allows local autonomy over local data and integrated access when necessary  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smtClean="0"/>
              <a:t>Improved performance for applications that are     executed locally. May be able to take advantage of parallelism. 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smtClean="0"/>
              <a:t>Improved reliability/availability: assuming replicated data, a site or link failure does not stop all processing.  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smtClean="0"/>
              <a:t>Incremental upgrades are possible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CS4411</a:t>
            </a:r>
            <a:endParaRPr lang="en-US" altLang="en-US" smtClean="0"/>
          </a:p>
        </p:txBody>
      </p:sp>
      <p:sp>
        <p:nvSpPr>
          <p:cNvPr id="3174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en-US" smtClean="0"/>
              <a:t>Set 1, Introduction</a:t>
            </a:r>
          </a:p>
        </p:txBody>
      </p:sp>
      <p:sp>
        <p:nvSpPr>
          <p:cNvPr id="317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D140BA6-3F56-45E7-8A9B-E42D264E5E88}" type="slidenum">
              <a:rPr lang="en-US" altLang="en-US" smtClean="0"/>
              <a:pPr/>
              <a:t>22</a:t>
            </a:fld>
            <a:endParaRPr lang="en-US" altLang="en-US" smtClean="0"/>
          </a:p>
        </p:txBody>
      </p:sp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439150" cy="495300"/>
          </a:xfrm>
        </p:spPr>
        <p:txBody>
          <a:bodyPr/>
          <a:lstStyle/>
          <a:p>
            <a:pPr eaLnBrk="1" hangingPunct="1"/>
            <a:r>
              <a:rPr lang="en-US" smtClean="0"/>
              <a:t>Advantages of </a:t>
            </a:r>
            <a:r>
              <a:rPr lang="en-US" b="1" smtClean="0">
                <a:solidFill>
                  <a:srgbClr val="CC0000"/>
                </a:solidFill>
              </a:rPr>
              <a:t>D</a:t>
            </a:r>
            <a:r>
              <a:rPr lang="en-US" smtClean="0"/>
              <a:t>DBMS, cont’d</a:t>
            </a:r>
          </a:p>
        </p:txBody>
      </p:sp>
      <p:sp>
        <p:nvSpPr>
          <p:cNvPr id="317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534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600" dirty="0" smtClean="0"/>
              <a:t>Economics: (comparing to a single site mainframe, with remote access) it may be cheaper to buy several small computers than a single large system. There may be lower communications costs because of more local processing.  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dirty="0" smtClean="0"/>
              <a:t>Increased sharing of data which might have been local to various sites.  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dirty="0" smtClean="0"/>
              <a:t>The technology exists.  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dirty="0" smtClean="0"/>
              <a:t>Political reasons: local province or borough within a big city government wants to retain control over their own data.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CS4411</a:t>
            </a:r>
            <a:endParaRPr lang="en-US" altLang="en-US" smtClean="0"/>
          </a:p>
        </p:txBody>
      </p:sp>
      <p:sp>
        <p:nvSpPr>
          <p:cNvPr id="3277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en-US" smtClean="0"/>
              <a:t>Set 1, Introduction</a:t>
            </a:r>
          </a:p>
        </p:txBody>
      </p:sp>
      <p:sp>
        <p:nvSpPr>
          <p:cNvPr id="3277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279FF5F-377E-4409-BE9A-AEEBF2CB9497}" type="slidenum">
              <a:rPr lang="en-US" altLang="en-US" smtClean="0"/>
              <a:pPr/>
              <a:t>23</a:t>
            </a:fld>
            <a:endParaRPr lang="en-US" altLang="en-US" smtClean="0"/>
          </a:p>
        </p:txBody>
      </p:sp>
      <p:sp>
        <p:nvSpPr>
          <p:cNvPr id="32773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686800" cy="788988"/>
          </a:xfrm>
        </p:spPr>
        <p:txBody>
          <a:bodyPr/>
          <a:lstStyle/>
          <a:p>
            <a:pPr eaLnBrk="1" hangingPunct="1"/>
            <a:r>
              <a:rPr lang="en-US" smtClean="0"/>
              <a:t>Some  Disadvantages</a:t>
            </a:r>
          </a:p>
        </p:txBody>
      </p:sp>
      <p:sp>
        <p:nvSpPr>
          <p:cNvPr id="327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610600" cy="4911725"/>
          </a:xfrm>
        </p:spPr>
        <p:txBody>
          <a:bodyPr/>
          <a:lstStyle/>
          <a:p>
            <a:pPr eaLnBrk="1" hangingPunct="1"/>
            <a:r>
              <a:rPr lang="en-US" dirty="0" smtClean="0"/>
              <a:t>The systems are more complex:</a:t>
            </a:r>
          </a:p>
          <a:p>
            <a:pPr lvl="1" eaLnBrk="1" hangingPunct="1"/>
            <a:r>
              <a:rPr lang="en-US" dirty="0" smtClean="0"/>
              <a:t>possibly replicated data – more complex design</a:t>
            </a:r>
          </a:p>
          <a:p>
            <a:pPr lvl="1" eaLnBrk="1" hangingPunct="1"/>
            <a:r>
              <a:rPr lang="en-US" dirty="0" smtClean="0"/>
              <a:t>distributed query processing </a:t>
            </a:r>
          </a:p>
          <a:p>
            <a:pPr lvl="1" eaLnBrk="1" hangingPunct="1"/>
            <a:r>
              <a:rPr lang="en-US" dirty="0" smtClean="0"/>
              <a:t>distributed concurrency control</a:t>
            </a:r>
          </a:p>
          <a:p>
            <a:pPr lvl="1" eaLnBrk="1" hangingPunct="1"/>
            <a:r>
              <a:rPr lang="en-US" dirty="0" smtClean="0"/>
              <a:t>distributed deadlock management</a:t>
            </a:r>
          </a:p>
          <a:p>
            <a:pPr lvl="1" eaLnBrk="1" hangingPunct="1"/>
            <a:r>
              <a:rPr lang="en-US" dirty="0" smtClean="0"/>
              <a:t>distributed recovery</a:t>
            </a:r>
          </a:p>
          <a:p>
            <a:pPr eaLnBrk="1" hangingPunct="1"/>
            <a:r>
              <a:rPr lang="en-US" dirty="0" smtClean="0"/>
              <a:t>Security: more difficult to enforce uniformly. Networks are not secure.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CS4411</a:t>
            </a:r>
            <a:endParaRPr lang="en-US" altLang="en-US" smtClean="0"/>
          </a:p>
        </p:txBody>
      </p:sp>
      <p:sp>
        <p:nvSpPr>
          <p:cNvPr id="9219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en-US" smtClean="0"/>
              <a:t>Set 1, Introduction</a:t>
            </a:r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EE03CF9-16A2-495A-8CB2-FA8203A20BBB}" type="slidenum">
              <a:rPr lang="en-US" altLang="en-US" smtClean="0"/>
              <a:pPr/>
              <a:t>24</a:t>
            </a:fld>
            <a:endParaRPr lang="en-US" altLang="en-US" smtClean="0"/>
          </a:p>
        </p:txBody>
      </p:sp>
      <p:pic>
        <p:nvPicPr>
          <p:cNvPr id="9221" name="Picture 3" descr="bookcove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1" y="914400"/>
            <a:ext cx="8492652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22" name="TextBox 5"/>
          <p:cNvSpPr txBox="1">
            <a:spLocks noChangeArrowheads="1"/>
          </p:cNvSpPr>
          <p:nvPr/>
        </p:nvSpPr>
        <p:spPr bwMode="auto">
          <a:xfrm>
            <a:off x="381000" y="228600"/>
            <a:ext cx="643317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6633"/>
                </a:solidFill>
              </a:rPr>
              <a:t>4.  </a:t>
            </a:r>
            <a:r>
              <a:rPr lang="en-US" sz="2400" b="1" dirty="0">
                <a:solidFill>
                  <a:srgbClr val="006633"/>
                </a:solidFill>
              </a:rPr>
              <a:t>Defining OODBs</a:t>
            </a:r>
            <a:r>
              <a:rPr lang="en-US" sz="2400" b="1" dirty="0" smtClean="0">
                <a:solidFill>
                  <a:srgbClr val="006633"/>
                </a:solidFill>
              </a:rPr>
              <a:t>: </a:t>
            </a:r>
            <a:r>
              <a:rPr lang="en-US" sz="2400" b="1" dirty="0">
                <a:solidFill>
                  <a:srgbClr val="006633"/>
                </a:solidFill>
              </a:rPr>
              <a:t>Ideas leading to OODB: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553200" y="0"/>
            <a:ext cx="25908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defRPr/>
            </a:pPr>
            <a:r>
              <a:rPr lang="en-US" sz="1050" dirty="0" smtClean="0"/>
              <a:t>1.  What is a Database?</a:t>
            </a:r>
            <a:endParaRPr lang="en-US" sz="1050" dirty="0"/>
          </a:p>
          <a:p>
            <a:pPr marL="571500" indent="-571500">
              <a:defRPr/>
            </a:pPr>
            <a:r>
              <a:rPr lang="en-US" sz="1050" dirty="0" smtClean="0"/>
              <a:t>2. Brief Review of Relational Databases</a:t>
            </a:r>
          </a:p>
          <a:p>
            <a:pPr marL="571500" indent="-571500">
              <a:defRPr/>
            </a:pPr>
            <a:r>
              <a:rPr lang="en-US" sz="1050" dirty="0" smtClean="0"/>
              <a:t>3. Define DDBMS</a:t>
            </a:r>
          </a:p>
          <a:p>
            <a:pPr marL="571500" indent="-571500">
              <a:defRPr/>
            </a:pPr>
            <a:r>
              <a:rPr lang="en-US" sz="1400" dirty="0" smtClean="0">
                <a:solidFill>
                  <a:srgbClr val="FF0000"/>
                </a:solidFill>
              </a:rPr>
              <a:t>4. Define OODB</a:t>
            </a:r>
            <a:endParaRPr lang="en-US" sz="1400" dirty="0">
              <a:solidFill>
                <a:srgbClr val="FF0000"/>
              </a:solidFill>
            </a:endParaRPr>
          </a:p>
          <a:p>
            <a:pPr>
              <a:defRPr/>
            </a:pPr>
            <a:endParaRPr lang="en-US" sz="105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81000" y="228600"/>
            <a:ext cx="8763000" cy="788987"/>
          </a:xfrm>
        </p:spPr>
        <p:txBody>
          <a:bodyPr/>
          <a:lstStyle/>
          <a:p>
            <a:r>
              <a:rPr lang="en-US" sz="3200" dirty="0" smtClean="0"/>
              <a:t>What is an Object-Oriented Database System?</a:t>
            </a:r>
            <a:endParaRPr lang="en-US" sz="320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52400" y="1143000"/>
            <a:ext cx="8763000" cy="4987925"/>
          </a:xfrm>
        </p:spPr>
        <p:txBody>
          <a:bodyPr/>
          <a:lstStyle/>
          <a:p>
            <a:pPr eaLnBrk="1" hangingPunct="1"/>
            <a:r>
              <a:rPr lang="en-US" dirty="0" smtClean="0"/>
              <a:t>Different people have different shopping lists of features.</a:t>
            </a:r>
          </a:p>
          <a:p>
            <a:pPr eaLnBrk="1" hangingPunct="1"/>
            <a:r>
              <a:rPr lang="en-US" dirty="0" smtClean="0"/>
              <a:t>Should have some essential </a:t>
            </a:r>
            <a:r>
              <a:rPr lang="en-US" b="1" dirty="0" smtClean="0">
                <a:solidFill>
                  <a:srgbClr val="000099"/>
                </a:solidFill>
              </a:rPr>
              <a:t>database</a:t>
            </a:r>
            <a:r>
              <a:rPr lang="en-US" dirty="0" smtClean="0"/>
              <a:t> features and some essential </a:t>
            </a:r>
            <a:r>
              <a:rPr lang="en-US" b="1" dirty="0" smtClean="0">
                <a:solidFill>
                  <a:srgbClr val="000099"/>
                </a:solidFill>
              </a:rPr>
              <a:t>object-oriented</a:t>
            </a:r>
            <a:r>
              <a:rPr lang="en-US" dirty="0" smtClean="0"/>
              <a:t> features. </a:t>
            </a:r>
          </a:p>
          <a:p>
            <a:endParaRPr lang="en-US" dirty="0" smtClean="0"/>
          </a:p>
          <a:p>
            <a:r>
              <a:rPr lang="en-US" dirty="0" smtClean="0"/>
              <a:t>whole issue of database model vs. programming language view of data structures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CS4411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solidFill>
                  <a:srgbClr val="000000"/>
                </a:solidFill>
              </a:rPr>
              <a:t>Set 1, Introduction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38F55B-72A6-48FC-87BD-53B987914C38}" type="slidenum">
              <a:rPr lang="en-US" altLang="en-US" smtClean="0">
                <a:solidFill>
                  <a:srgbClr val="000000"/>
                </a:solidFill>
              </a:rPr>
              <a:pPr>
                <a:defRPr/>
              </a:pPr>
              <a:t>25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81000" y="228600"/>
            <a:ext cx="8686800" cy="1524000"/>
          </a:xfrm>
        </p:spPr>
        <p:txBody>
          <a:bodyPr/>
          <a:lstStyle/>
          <a:p>
            <a:r>
              <a:rPr lang="en-US" dirty="0" smtClean="0"/>
              <a:t>What are important OO features?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sz="2800" dirty="0" smtClean="0"/>
              <a:t>according to some authors of OODB books 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381000" y="2057400"/>
            <a:ext cx="8382000" cy="4073525"/>
          </a:xfrm>
        </p:spPr>
        <p:txBody>
          <a:bodyPr/>
          <a:lstStyle/>
          <a:p>
            <a:pPr eaLnBrk="1" hangingPunct="1">
              <a:buClr>
                <a:schemeClr val="tx1"/>
              </a:buClr>
              <a:buNone/>
            </a:pPr>
            <a:r>
              <a:rPr lang="en-US" dirty="0" smtClean="0"/>
              <a:t>Maier and </a:t>
            </a:r>
            <a:r>
              <a:rPr lang="en-US" dirty="0" err="1" smtClean="0"/>
              <a:t>Zdonik</a:t>
            </a:r>
            <a:r>
              <a:rPr lang="en-US" dirty="0" smtClean="0"/>
              <a:t>:</a:t>
            </a:r>
          </a:p>
          <a:p>
            <a:pPr eaLnBrk="1" hangingPunct="1">
              <a:buClr>
                <a:schemeClr val="tx1"/>
              </a:buClr>
              <a:buNone/>
            </a:pPr>
            <a:r>
              <a:rPr lang="en-US" dirty="0" smtClean="0"/>
              <a:t>	</a:t>
            </a:r>
            <a:r>
              <a:rPr lang="en-US" b="1" dirty="0" smtClean="0">
                <a:solidFill>
                  <a:srgbClr val="000099"/>
                </a:solidFill>
              </a:rPr>
              <a:t>Object:</a:t>
            </a:r>
            <a:r>
              <a:rPr lang="en-US" dirty="0" smtClean="0"/>
              <a:t> an abstract machine that defines a protocol through which users of the object may interact</a:t>
            </a:r>
          </a:p>
          <a:p>
            <a:pPr eaLnBrk="1" hangingPunct="1">
              <a:buClr>
                <a:schemeClr val="tx1"/>
              </a:buClr>
              <a:buNone/>
            </a:pPr>
            <a:r>
              <a:rPr lang="en-US" dirty="0" smtClean="0"/>
              <a:t>	</a:t>
            </a:r>
            <a:r>
              <a:rPr lang="en-US" b="1" dirty="0" smtClean="0">
                <a:solidFill>
                  <a:schemeClr val="tx1"/>
                </a:solidFill>
              </a:rPr>
              <a:t>Type:</a:t>
            </a:r>
            <a:r>
              <a:rPr lang="en-US" dirty="0" smtClean="0"/>
              <a:t> specification for instances</a:t>
            </a:r>
          </a:p>
          <a:p>
            <a:pPr eaLnBrk="1" hangingPunct="1">
              <a:buClr>
                <a:schemeClr val="tx1"/>
              </a:buClr>
              <a:buNone/>
            </a:pPr>
            <a:r>
              <a:rPr lang="en-US" dirty="0" smtClean="0"/>
              <a:t>	</a:t>
            </a:r>
            <a:r>
              <a:rPr lang="en-US" b="1" dirty="0" smtClean="0">
                <a:solidFill>
                  <a:srgbClr val="CC0000"/>
                </a:solidFill>
              </a:rPr>
              <a:t>Class:</a:t>
            </a:r>
            <a:r>
              <a:rPr lang="en-US" dirty="0" smtClean="0"/>
              <a:t> set of instances for a type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00800"/>
            <a:ext cx="2133600" cy="457200"/>
          </a:xfrm>
        </p:spPr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CS4411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solidFill>
                  <a:srgbClr val="000000"/>
                </a:solidFill>
              </a:rPr>
              <a:t>Set 1, Introduction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38F55B-72A6-48FC-87BD-53B987914C38}" type="slidenum">
              <a:rPr lang="en-US" altLang="en-US" smtClean="0">
                <a:solidFill>
                  <a:srgbClr val="000000"/>
                </a:solidFill>
              </a:rPr>
              <a:pPr>
                <a:defRPr/>
              </a:pPr>
              <a:t>26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CS4411</a:t>
            </a:r>
            <a:endParaRPr lang="en-US" altLang="en-US" smtClean="0"/>
          </a:p>
        </p:txBody>
      </p:sp>
      <p:sp>
        <p:nvSpPr>
          <p:cNvPr id="1331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en-US" smtClean="0"/>
              <a:t>Set 1, Introduction</a:t>
            </a:r>
          </a:p>
        </p:txBody>
      </p:sp>
      <p:sp>
        <p:nvSpPr>
          <p:cNvPr id="1331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00DC466-DC9A-4F08-A453-4C484DACB6DB}" type="slidenum">
              <a:rPr lang="en-US" altLang="en-US" smtClean="0"/>
              <a:pPr/>
              <a:t>27</a:t>
            </a:fld>
            <a:endParaRPr lang="en-US" altLang="en-US" smtClean="0"/>
          </a:p>
        </p:txBody>
      </p:sp>
      <p:sp>
        <p:nvSpPr>
          <p:cNvPr id="1331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077200" cy="838200"/>
          </a:xfrm>
        </p:spPr>
        <p:txBody>
          <a:bodyPr/>
          <a:lstStyle/>
          <a:p>
            <a:pPr eaLnBrk="1" hangingPunct="1"/>
            <a:r>
              <a:rPr lang="en-US" sz="2100" smtClean="0"/>
              <a:t>OO definitions according to some authors of DB books, cont’d</a:t>
            </a:r>
          </a:p>
        </p:txBody>
      </p:sp>
      <p:sp>
        <p:nvSpPr>
          <p:cNvPr id="133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90600"/>
            <a:ext cx="8382000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sz="2600" smtClean="0"/>
              <a:t>Bertino and Martino:     </a:t>
            </a:r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sz="2600" b="1" smtClean="0">
                <a:solidFill>
                  <a:srgbClr val="000099"/>
                </a:solidFill>
              </a:rPr>
              <a:t>Object:</a:t>
            </a:r>
            <a:r>
              <a:rPr lang="en-US" sz="2600" smtClean="0"/>
              <a:t>  represents a real-world entity  </a:t>
            </a:r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sz="2600" smtClean="0"/>
              <a:t>		has a state (attributes)  </a:t>
            </a:r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sz="2600" smtClean="0"/>
              <a:t>		has behaviour (methods)  </a:t>
            </a:r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sz="2600" smtClean="0"/>
              <a:t>		has a single object identifier  </a:t>
            </a:r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sz="2600" smtClean="0"/>
              <a:t>		existence is independent of its values    </a:t>
            </a:r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sz="2600" b="1" smtClean="0">
                <a:solidFill>
                  <a:schemeClr val="tx1"/>
                </a:solidFill>
              </a:rPr>
              <a:t>Type:</a:t>
            </a:r>
            <a:r>
              <a:rPr lang="en-US" sz="2600" smtClean="0"/>
              <a:t>  specification of the interface of a set of objects which appear the same from the outside </a:t>
            </a:r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sz="2600" b="1" smtClean="0">
                <a:solidFill>
                  <a:srgbClr val="CC0000"/>
                </a:solidFill>
              </a:rPr>
              <a:t>Class:</a:t>
            </a:r>
            <a:r>
              <a:rPr lang="en-US" sz="2600" smtClean="0"/>
              <a:t>  set of objects which have exactly the same  internal structure (i.e. the same attributes and the same methods)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CS4411</a:t>
            </a:r>
            <a:endParaRPr lang="en-US" altLang="en-US" smtClean="0"/>
          </a:p>
        </p:txBody>
      </p:sp>
      <p:sp>
        <p:nvSpPr>
          <p:cNvPr id="1433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en-US" smtClean="0"/>
              <a:t>Set 1, Introduction</a:t>
            </a:r>
          </a:p>
        </p:txBody>
      </p:sp>
      <p:sp>
        <p:nvSpPr>
          <p:cNvPr id="1434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A45109C-CEBC-4C26-8B47-AAA72D47980C}" type="slidenum">
              <a:rPr lang="en-US" altLang="en-US" smtClean="0"/>
              <a:pPr/>
              <a:t>28</a:t>
            </a:fld>
            <a:endParaRPr lang="en-US" altLang="en-US" smtClean="0"/>
          </a:p>
        </p:txBody>
      </p:sp>
      <p:sp>
        <p:nvSpPr>
          <p:cNvPr id="1434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604250" cy="544512"/>
          </a:xfrm>
        </p:spPr>
        <p:txBody>
          <a:bodyPr/>
          <a:lstStyle/>
          <a:p>
            <a:pPr eaLnBrk="1" hangingPunct="1"/>
            <a:r>
              <a:rPr lang="en-US" sz="3600" dirty="0" smtClean="0"/>
              <a:t>Programming/programming languages point of view:</a:t>
            </a:r>
          </a:p>
        </p:txBody>
      </p:sp>
      <p:sp>
        <p:nvSpPr>
          <p:cNvPr id="143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382000" cy="4572000"/>
          </a:xfrm>
        </p:spPr>
        <p:txBody>
          <a:bodyPr/>
          <a:lstStyle/>
          <a:p>
            <a:pPr eaLnBrk="1" hangingPunct="1">
              <a:buClr>
                <a:schemeClr val="tx1"/>
              </a:buClr>
              <a:buFont typeface="Wingdings" pitchFamily="2" charset="2"/>
              <a:buNone/>
            </a:pPr>
            <a:r>
              <a:rPr lang="en-US" b="1" dirty="0" smtClean="0"/>
              <a:t>Abstract Data Type</a:t>
            </a:r>
            <a:r>
              <a:rPr lang="en-US" b="1" dirty="0" smtClean="0">
                <a:solidFill>
                  <a:schemeClr val="accent2"/>
                </a:solidFill>
              </a:rPr>
              <a:t>:</a:t>
            </a:r>
            <a:r>
              <a:rPr lang="en-US" sz="2600" dirty="0" smtClean="0"/>
              <a:t>  </a:t>
            </a:r>
          </a:p>
          <a:p>
            <a:pPr lvl="1" eaLnBrk="1" hangingPunct="1">
              <a:buClr>
                <a:schemeClr val="tx1"/>
              </a:buClr>
            </a:pPr>
            <a:r>
              <a:rPr lang="en-US" sz="2200" dirty="0" smtClean="0"/>
              <a:t>can be a quite formal</a:t>
            </a:r>
          </a:p>
          <a:p>
            <a:pPr lvl="1" eaLnBrk="1" hangingPunct="1">
              <a:buClr>
                <a:schemeClr val="tx1"/>
              </a:buClr>
            </a:pPr>
            <a:r>
              <a:rPr lang="en-US" sz="2200" dirty="0" smtClean="0"/>
              <a:t>definition of the structure of a set of like data objects and the procedures which can be performed on it. (e.g. stack, queue, employee)</a:t>
            </a:r>
          </a:p>
          <a:p>
            <a:pPr lvl="1" eaLnBrk="1" hangingPunct="1">
              <a:buClr>
                <a:schemeClr val="tx1"/>
              </a:buClr>
            </a:pPr>
            <a:r>
              <a:rPr lang="en-US" sz="2200" dirty="0" smtClean="0"/>
              <a:t>In database books, this is sometimes called the </a:t>
            </a:r>
            <a:r>
              <a:rPr lang="en-US" sz="2200" b="1" dirty="0" smtClean="0">
                <a:solidFill>
                  <a:srgbClr val="CC0000"/>
                </a:solidFill>
              </a:rPr>
              <a:t>intent</a:t>
            </a:r>
            <a:r>
              <a:rPr lang="en-US" sz="2200" dirty="0" smtClean="0"/>
              <a:t>.</a:t>
            </a:r>
          </a:p>
          <a:p>
            <a:pPr eaLnBrk="1" hangingPunct="1">
              <a:buClr>
                <a:schemeClr val="tx1"/>
              </a:buClr>
              <a:buFont typeface="Wingdings" pitchFamily="2" charset="2"/>
              <a:buNone/>
            </a:pPr>
            <a:r>
              <a:rPr lang="en-US" b="1" dirty="0" smtClean="0"/>
              <a:t>Implementation of the abstract data type:</a:t>
            </a:r>
            <a:r>
              <a:rPr lang="en-US" sz="2600" dirty="0" smtClean="0"/>
              <a:t> </a:t>
            </a:r>
          </a:p>
          <a:p>
            <a:pPr lvl="1" eaLnBrk="1" hangingPunct="1">
              <a:buClr>
                <a:schemeClr val="tx1"/>
              </a:buClr>
            </a:pPr>
            <a:r>
              <a:rPr lang="en-US" sz="2200" dirty="0" smtClean="0"/>
              <a:t>is accomplished in a programming language by defining a class which codes one possible implementation of the abstract data type.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CS4411</a:t>
            </a:r>
            <a:endParaRPr lang="en-US" altLang="en-US" smtClean="0"/>
          </a:p>
        </p:txBody>
      </p:sp>
      <p:sp>
        <p:nvSpPr>
          <p:cNvPr id="1536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en-US" smtClean="0"/>
              <a:t>Set 1, Introduction</a:t>
            </a:r>
          </a:p>
        </p:txBody>
      </p:sp>
      <p:sp>
        <p:nvSpPr>
          <p:cNvPr id="1536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5018F9E-8985-4378-B8C6-696026D669E3}" type="slidenum">
              <a:rPr lang="en-US" altLang="en-US" smtClean="0"/>
              <a:pPr/>
              <a:t>29</a:t>
            </a:fld>
            <a:endParaRPr lang="en-US" altLang="en-US" smtClean="0"/>
          </a:p>
        </p:txBody>
      </p:sp>
      <p:sp>
        <p:nvSpPr>
          <p:cNvPr id="15365" name="Rectangle 2"/>
          <p:cNvSpPr>
            <a:spLocks noGrp="1" noChangeArrowheads="1"/>
          </p:cNvSpPr>
          <p:nvPr>
            <p:ph type="title"/>
          </p:nvPr>
        </p:nvSpPr>
        <p:spPr>
          <a:xfrm>
            <a:off x="617538" y="349250"/>
            <a:ext cx="8445500" cy="474663"/>
          </a:xfrm>
        </p:spPr>
        <p:txBody>
          <a:bodyPr/>
          <a:lstStyle/>
          <a:p>
            <a:pPr eaLnBrk="1" hangingPunct="1"/>
            <a:r>
              <a:rPr lang="en-US" smtClean="0"/>
              <a:t>The database point of view:</a:t>
            </a:r>
          </a:p>
        </p:txBody>
      </p:sp>
      <p:sp>
        <p:nvSpPr>
          <p:cNvPr id="153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534400" cy="4495800"/>
          </a:xfrm>
        </p:spPr>
        <p:txBody>
          <a:bodyPr/>
          <a:lstStyle/>
          <a:p>
            <a:pPr eaLnBrk="1" hangingPunct="1"/>
            <a:r>
              <a:rPr lang="en-US" sz="2600" dirty="0" smtClean="0"/>
              <a:t>the </a:t>
            </a:r>
            <a:r>
              <a:rPr lang="en-US" sz="2600" b="1" dirty="0" smtClean="0">
                <a:solidFill>
                  <a:srgbClr val="CC0000"/>
                </a:solidFill>
              </a:rPr>
              <a:t>intent</a:t>
            </a:r>
            <a:r>
              <a:rPr lang="en-US" sz="2600" dirty="0" smtClean="0"/>
              <a:t> in the relational model is the relation     definition; it describes the “</a:t>
            </a:r>
            <a:r>
              <a:rPr lang="en-US" sz="2600" dirty="0" smtClean="0">
                <a:solidFill>
                  <a:srgbClr val="CC0000"/>
                </a:solidFill>
              </a:rPr>
              <a:t>shape</a:t>
            </a:r>
            <a:r>
              <a:rPr lang="en-US" sz="2600" dirty="0" smtClean="0"/>
              <a:t>” of the </a:t>
            </a:r>
            <a:r>
              <a:rPr lang="en-US" sz="2600" dirty="0" err="1" smtClean="0"/>
              <a:t>tuples</a:t>
            </a:r>
            <a:r>
              <a:rPr lang="en-US" sz="2600" dirty="0" smtClean="0"/>
              <a:t> which will be inserted into the relation.  </a:t>
            </a:r>
          </a:p>
          <a:p>
            <a:pPr eaLnBrk="1" hangingPunct="1"/>
            <a:r>
              <a:rPr lang="en-US" sz="2600" dirty="0" smtClean="0"/>
              <a:t>in relational databases there are no operations specific to each relation, so the procedural side of the abstract data type is not present. This is one of  the things that object-oriented databases are supposed to enhance.</a:t>
            </a:r>
          </a:p>
          <a:p>
            <a:pPr eaLnBrk="1" hangingPunct="1"/>
            <a:r>
              <a:rPr lang="en-US" sz="2600" dirty="0" smtClean="0"/>
              <a:t>the </a:t>
            </a:r>
            <a:r>
              <a:rPr lang="en-US" sz="2600" b="1" dirty="0" smtClean="0">
                <a:solidFill>
                  <a:srgbClr val="CC0000"/>
                </a:solidFill>
              </a:rPr>
              <a:t>extent </a:t>
            </a:r>
            <a:r>
              <a:rPr lang="en-US" sz="2600" dirty="0" smtClean="0"/>
              <a:t>of a relation is </a:t>
            </a:r>
            <a:r>
              <a:rPr lang="en-US" sz="2600" dirty="0" smtClean="0">
                <a:solidFill>
                  <a:srgbClr val="CC0000"/>
                </a:solidFill>
              </a:rPr>
              <a:t>the table itself</a:t>
            </a:r>
            <a:r>
              <a:rPr lang="en-US" sz="2600" dirty="0" smtClean="0"/>
              <a:t>, all of the </a:t>
            </a:r>
            <a:r>
              <a:rPr lang="en-US" sz="2600" dirty="0" err="1" smtClean="0"/>
              <a:t>tuples</a:t>
            </a:r>
            <a:r>
              <a:rPr lang="en-US" sz="2600" dirty="0" smtClean="0"/>
              <a:t> which are eventually inserted into the relation.   This is what we query.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CS4411</a:t>
            </a: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512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Set 1, Introduction</a:t>
            </a:r>
          </a:p>
        </p:txBody>
      </p:sp>
      <p:sp>
        <p:nvSpPr>
          <p:cNvPr id="512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EBF5AE8-769D-4D63-B052-B3BDE09CCFF4}" type="slidenum">
              <a:rPr lang="en-US" altLang="en-US" smtClean="0">
                <a:solidFill>
                  <a:srgbClr val="000000"/>
                </a:solidFill>
              </a:rPr>
              <a:pPr/>
              <a:t>3</a:t>
            </a:fld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Forces Driving the Changes</a:t>
            </a:r>
          </a:p>
        </p:txBody>
      </p:sp>
      <p:sp>
        <p:nvSpPr>
          <p:cNvPr id="51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686800" cy="4911725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dirty="0" smtClean="0"/>
              <a:t>Need for data sharing</a:t>
            </a:r>
          </a:p>
          <a:p>
            <a:pPr eaLnBrk="1" hangingPunct="1"/>
            <a:r>
              <a:rPr lang="en-US" dirty="0" smtClean="0"/>
              <a:t>Understanding of what can and should be automated</a:t>
            </a:r>
          </a:p>
          <a:p>
            <a:pPr eaLnBrk="1" hangingPunct="1"/>
            <a:r>
              <a:rPr lang="en-US" dirty="0" smtClean="0"/>
              <a:t>Accommodating new data models</a:t>
            </a:r>
          </a:p>
          <a:p>
            <a:pPr eaLnBrk="1" hangingPunct="1"/>
            <a:r>
              <a:rPr lang="en-US" dirty="0" smtClean="0"/>
              <a:t>Hardware – is there new hardware today that might change things?</a:t>
            </a:r>
          </a:p>
          <a:p>
            <a:pPr eaLnBrk="1" hangingPunct="1"/>
            <a:r>
              <a:rPr lang="en-US" dirty="0" smtClean="0"/>
              <a:t>Recent changes are:</a:t>
            </a:r>
          </a:p>
          <a:p>
            <a:pPr lvl="1" eaLnBrk="1" hangingPunct="1"/>
            <a:r>
              <a:rPr lang="en-US" dirty="0" smtClean="0"/>
              <a:t>the cloud </a:t>
            </a:r>
          </a:p>
          <a:p>
            <a:pPr lvl="1" eaLnBrk="1" hangingPunct="1"/>
            <a:r>
              <a:rPr lang="en-US" dirty="0" smtClean="0"/>
              <a:t>flash memory for long term storage</a:t>
            </a:r>
          </a:p>
          <a:p>
            <a:pPr lvl="1" eaLnBrk="1" hangingPunct="1"/>
            <a:r>
              <a:rPr lang="en-US" dirty="0" smtClean="0"/>
              <a:t>availability of large amounts of main memory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CS4411</a:t>
            </a:r>
            <a:endParaRPr lang="en-US" altLang="en-US" smtClean="0"/>
          </a:p>
        </p:txBody>
      </p:sp>
      <p:sp>
        <p:nvSpPr>
          <p:cNvPr id="1638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en-US" smtClean="0"/>
              <a:t>Set 1, Introduction</a:t>
            </a:r>
          </a:p>
        </p:txBody>
      </p:sp>
      <p:sp>
        <p:nvSpPr>
          <p:cNvPr id="1638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FC9595E-A439-4082-90AE-ADA3B783CD67}" type="slidenum">
              <a:rPr lang="en-US" altLang="en-US" smtClean="0"/>
              <a:pPr/>
              <a:t>30</a:t>
            </a:fld>
            <a:endParaRPr lang="en-US" altLang="en-US" smtClean="0"/>
          </a:p>
        </p:txBody>
      </p:sp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400" smtClean="0"/>
              <a:t>More differences between programming languages and databases</a:t>
            </a:r>
          </a:p>
        </p:txBody>
      </p:sp>
      <p:sp>
        <p:nvSpPr>
          <p:cNvPr id="163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524000"/>
            <a:ext cx="8686800" cy="4606925"/>
          </a:xfrm>
        </p:spPr>
        <p:txBody>
          <a:bodyPr/>
          <a:lstStyle/>
          <a:p>
            <a:pPr eaLnBrk="1" hangingPunct="1"/>
            <a:r>
              <a:rPr lang="en-US" dirty="0" smtClean="0"/>
              <a:t>In normal programming, we do not worry about all the instances eventually created for an abstract data type. </a:t>
            </a:r>
          </a:p>
          <a:p>
            <a:pPr eaLnBrk="1" hangingPunct="1"/>
            <a:r>
              <a:rPr lang="en-US" dirty="0" smtClean="0"/>
              <a:t>In databases, it is very important that we have sets of similar things to query.     </a:t>
            </a:r>
          </a:p>
          <a:p>
            <a:pPr eaLnBrk="1" hangingPunct="1"/>
            <a:r>
              <a:rPr lang="en-US" dirty="0" smtClean="0"/>
              <a:t>Some authors use the word </a:t>
            </a:r>
            <a:r>
              <a:rPr lang="en-US" dirty="0" smtClean="0">
                <a:solidFill>
                  <a:srgbClr val="CC0000"/>
                </a:solidFill>
              </a:rPr>
              <a:t>class</a:t>
            </a:r>
            <a:r>
              <a:rPr lang="en-US" dirty="0" smtClean="0"/>
              <a:t> to refer to the set of all instances of a type which currently exist.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CS4411</a:t>
            </a:r>
            <a:endParaRPr lang="en-US" altLang="en-US" smtClean="0"/>
          </a:p>
        </p:txBody>
      </p:sp>
      <p:sp>
        <p:nvSpPr>
          <p:cNvPr id="1741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en-US" smtClean="0"/>
              <a:t>Set 1, Introduction</a:t>
            </a:r>
          </a:p>
        </p:txBody>
      </p:sp>
      <p:sp>
        <p:nvSpPr>
          <p:cNvPr id="1741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A8139D9-8CB2-4F27-9622-5F4987E7628C}" type="slidenum">
              <a:rPr lang="en-US" altLang="en-US" smtClean="0"/>
              <a:pPr/>
              <a:t>31</a:t>
            </a:fld>
            <a:endParaRPr lang="en-US" altLang="en-US" smtClean="0"/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7772400" cy="762000"/>
          </a:xfrm>
        </p:spPr>
        <p:txBody>
          <a:bodyPr/>
          <a:lstStyle/>
          <a:p>
            <a:pPr eaLnBrk="1" hangingPunct="1"/>
            <a:r>
              <a:rPr lang="en-US" smtClean="0"/>
              <a:t>We will use the following</a:t>
            </a:r>
          </a:p>
        </p:txBody>
      </p:sp>
      <p:sp>
        <p:nvSpPr>
          <p:cNvPr id="174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066800"/>
            <a:ext cx="8077200" cy="50292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2600" b="1" smtClean="0">
                <a:solidFill>
                  <a:srgbClr val="000099"/>
                </a:solidFill>
              </a:rPr>
              <a:t>Object</a:t>
            </a:r>
            <a:r>
              <a:rPr lang="en-US" sz="2600" b="1" smtClean="0"/>
              <a:t>:</a:t>
            </a:r>
            <a:r>
              <a:rPr lang="en-US" sz="2600" smtClean="0"/>
              <a:t> </a:t>
            </a:r>
          </a:p>
          <a:p>
            <a:pPr lvl="1" eaLnBrk="1" hangingPunct="1"/>
            <a:r>
              <a:rPr lang="en-US" sz="2200" smtClean="0"/>
              <a:t>has a state (attributes)     </a:t>
            </a:r>
          </a:p>
          <a:p>
            <a:pPr lvl="1" eaLnBrk="1" hangingPunct="1"/>
            <a:r>
              <a:rPr lang="en-US" sz="2200" smtClean="0"/>
              <a:t>represents a real-world entity       </a:t>
            </a:r>
          </a:p>
          <a:p>
            <a:pPr lvl="1" eaLnBrk="1" hangingPunct="1"/>
            <a:r>
              <a:rPr lang="en-US" sz="2200" smtClean="0"/>
              <a:t>has behaviour (methods)     </a:t>
            </a:r>
          </a:p>
          <a:p>
            <a:pPr lvl="1" eaLnBrk="1" hangingPunct="1"/>
            <a:r>
              <a:rPr lang="en-US" sz="2200" smtClean="0"/>
              <a:t>has a single object identifier     </a:t>
            </a:r>
          </a:p>
          <a:p>
            <a:pPr lvl="1" eaLnBrk="1" hangingPunct="1"/>
            <a:r>
              <a:rPr lang="en-US" sz="2200" smtClean="0"/>
              <a:t>existence is independent of its values </a:t>
            </a:r>
          </a:p>
          <a:p>
            <a:pPr lvl="1" eaLnBrk="1" hangingPunct="1"/>
            <a:r>
              <a:rPr lang="en-US" sz="2200" smtClean="0"/>
              <a:t>is an instance of a class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600" b="1" smtClean="0">
                <a:solidFill>
                  <a:schemeClr val="tx1"/>
                </a:solidFill>
              </a:rPr>
              <a:t>Type:</a:t>
            </a:r>
            <a:r>
              <a:rPr lang="en-US" sz="2600" smtClean="0"/>
              <a:t> </a:t>
            </a:r>
          </a:p>
          <a:p>
            <a:pPr lvl="1" eaLnBrk="1" hangingPunct="1"/>
            <a:r>
              <a:rPr lang="en-US" sz="2200" smtClean="0"/>
              <a:t>(possibly formal) specification of the interface of a set of objects which appear the same from the outside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600" smtClean="0"/>
              <a:t> </a:t>
            </a:r>
            <a:r>
              <a:rPr lang="en-US" sz="2600" b="1" smtClean="0">
                <a:solidFill>
                  <a:srgbClr val="CC0000"/>
                </a:solidFill>
              </a:rPr>
              <a:t>Class:</a:t>
            </a:r>
            <a:r>
              <a:rPr lang="en-US" sz="2600" smtClean="0"/>
              <a:t> </a:t>
            </a:r>
          </a:p>
          <a:p>
            <a:pPr lvl="1" eaLnBrk="1" hangingPunct="1"/>
            <a:r>
              <a:rPr lang="en-US" sz="2200" smtClean="0"/>
              <a:t>one implementation of a type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CS4411</a:t>
            </a:r>
            <a:endParaRPr lang="en-US" altLang="en-US" smtClean="0"/>
          </a:p>
        </p:txBody>
      </p:sp>
      <p:sp>
        <p:nvSpPr>
          <p:cNvPr id="1843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en-US" smtClean="0"/>
              <a:t>Set 1, Introduction</a:t>
            </a:r>
          </a:p>
        </p:txBody>
      </p:sp>
      <p:sp>
        <p:nvSpPr>
          <p:cNvPr id="1843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6C9FD1F-CA8D-4540-9E36-E54D17DF2141}" type="slidenum">
              <a:rPr lang="en-US" altLang="en-US" smtClean="0"/>
              <a:pPr/>
              <a:t>32</a:t>
            </a:fld>
            <a:endParaRPr lang="en-US" altLang="en-US" smtClean="0"/>
          </a:p>
        </p:txBody>
      </p:sp>
      <p:sp>
        <p:nvSpPr>
          <p:cNvPr id="18437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439150" cy="444500"/>
          </a:xfrm>
        </p:spPr>
        <p:txBody>
          <a:bodyPr/>
          <a:lstStyle/>
          <a:p>
            <a:pPr eaLnBrk="1" hangingPunct="1"/>
            <a:r>
              <a:rPr lang="en-US" sz="3400" smtClean="0"/>
              <a:t>Important Object-Oriented Features</a:t>
            </a:r>
          </a:p>
        </p:txBody>
      </p:sp>
      <p:sp>
        <p:nvSpPr>
          <p:cNvPr id="184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915400" cy="51054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2400" smtClean="0"/>
              <a:t>some notion of </a:t>
            </a:r>
            <a:r>
              <a:rPr lang="en-US" sz="2400" smtClean="0">
                <a:solidFill>
                  <a:srgbClr val="CC0000"/>
                </a:solidFill>
              </a:rPr>
              <a:t>objects, types and classes</a:t>
            </a:r>
            <a:r>
              <a:rPr lang="en-US" sz="2400" smtClean="0"/>
              <a:t> 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b="1" smtClean="0">
                <a:solidFill>
                  <a:srgbClr val="CC0000"/>
                </a:solidFill>
              </a:rPr>
              <a:t>Complex State:</a:t>
            </a:r>
            <a:r>
              <a:rPr lang="en-US" sz="2400" smtClean="0"/>
              <a:t> the structures described by the types and classes can be arbitrarily complex, e.g. can have nested records, set-valued attributes, etc. I.e., can be more richly structured than a “flat” tuple in a relational database.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b="1" smtClean="0">
                <a:solidFill>
                  <a:srgbClr val="CC0000"/>
                </a:solidFill>
              </a:rPr>
              <a:t>Encapsulation:</a:t>
            </a:r>
            <a:r>
              <a:rPr lang="en-US" sz="2400" smtClean="0"/>
              <a:t>     </a:t>
            </a:r>
          </a:p>
          <a:p>
            <a:pPr lvl="1" eaLnBrk="1" hangingPunct="1"/>
            <a:r>
              <a:rPr lang="en-US" sz="2400" smtClean="0"/>
              <a:t>can only access an object or any of its subparts through a well-defined interface, e.g.  Through messages or function/procedure calls.  i.e. the structure part is  normally hidden, unless revealed directly by a method.     </a:t>
            </a:r>
          </a:p>
          <a:p>
            <a:pPr lvl="1" eaLnBrk="1" hangingPunct="1"/>
            <a:r>
              <a:rPr lang="en-US" sz="2400" smtClean="0"/>
              <a:t>separates the interface from the implementation     </a:t>
            </a:r>
          </a:p>
          <a:p>
            <a:pPr lvl="1" eaLnBrk="1" hangingPunct="1"/>
            <a:r>
              <a:rPr lang="en-US" sz="2400" smtClean="0"/>
              <a:t>corresponds to the notion of physical data independence in traditional database terminology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CS4411</a:t>
            </a:r>
            <a:endParaRPr lang="en-US" altLang="en-US" smtClean="0"/>
          </a:p>
        </p:txBody>
      </p:sp>
      <p:sp>
        <p:nvSpPr>
          <p:cNvPr id="2048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en-US" smtClean="0"/>
              <a:t>Set 1, Introduction</a:t>
            </a:r>
          </a:p>
        </p:txBody>
      </p:sp>
      <p:sp>
        <p:nvSpPr>
          <p:cNvPr id="2048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144E973-E4DC-4D10-B75E-76CD3112B5B6}" type="slidenum">
              <a:rPr lang="en-US" altLang="en-US" smtClean="0"/>
              <a:pPr/>
              <a:t>33</a:t>
            </a:fld>
            <a:endParaRPr lang="en-US" altLang="en-US" smtClean="0"/>
          </a:p>
        </p:txBody>
      </p:sp>
      <p:sp>
        <p:nvSpPr>
          <p:cNvPr id="20485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439150" cy="444500"/>
          </a:xfrm>
        </p:spPr>
        <p:txBody>
          <a:bodyPr/>
          <a:lstStyle/>
          <a:p>
            <a:pPr eaLnBrk="1" hangingPunct="1"/>
            <a:r>
              <a:rPr lang="en-US" smtClean="0"/>
              <a:t>More Definitions</a:t>
            </a:r>
          </a:p>
        </p:txBody>
      </p:sp>
      <p:sp>
        <p:nvSpPr>
          <p:cNvPr id="204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295400"/>
            <a:ext cx="8277225" cy="4800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b="1" smtClean="0">
                <a:solidFill>
                  <a:srgbClr val="CC0000"/>
                </a:solidFill>
              </a:rPr>
              <a:t>Object Identity:</a:t>
            </a:r>
            <a:r>
              <a:rPr lang="en-US" smtClean="0"/>
              <a:t>   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immutable: (according to Webster) not  capable of or susceptible to change    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system generated, not derived from values or methods    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allows shared substructures    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an object can undergo great changes without changing its identity    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should allow comparisons based on OID in the query language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CS4411</a:t>
            </a:r>
            <a:endParaRPr lang="en-US" altLang="en-US" smtClean="0"/>
          </a:p>
        </p:txBody>
      </p:sp>
      <p:sp>
        <p:nvSpPr>
          <p:cNvPr id="2150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en-US" smtClean="0"/>
              <a:t>Set 1, Introduction</a:t>
            </a:r>
          </a:p>
        </p:txBody>
      </p:sp>
      <p:sp>
        <p:nvSpPr>
          <p:cNvPr id="2150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374035F-68DF-4FF6-B179-A5DF655D2AA0}" type="slidenum">
              <a:rPr lang="en-US" altLang="en-US" smtClean="0"/>
              <a:pPr/>
              <a:t>34</a:t>
            </a:fld>
            <a:endParaRPr lang="en-US" altLang="en-US" smtClean="0"/>
          </a:p>
        </p:txBody>
      </p:sp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439150" cy="741363"/>
          </a:xfrm>
        </p:spPr>
        <p:txBody>
          <a:bodyPr/>
          <a:lstStyle/>
          <a:p>
            <a:pPr eaLnBrk="1" hangingPunct="1"/>
            <a:r>
              <a:rPr lang="en-US" smtClean="0"/>
              <a:t>More Definitions - 2</a:t>
            </a:r>
          </a:p>
        </p:txBody>
      </p:sp>
      <p:sp>
        <p:nvSpPr>
          <p:cNvPr id="215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8534400" cy="43434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b="1" smtClean="0">
                <a:solidFill>
                  <a:srgbClr val="CC0000"/>
                </a:solidFill>
              </a:rPr>
              <a:t>Type/Class Hierarchies and Inheritance:</a:t>
            </a:r>
            <a:r>
              <a:rPr lang="en-US" smtClean="0"/>
              <a:t>  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mtClean="0"/>
              <a:t>(more on  this later under Data Modeling)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b="1" smtClean="0">
                <a:solidFill>
                  <a:srgbClr val="CC0000"/>
                </a:solidFill>
              </a:rPr>
              <a:t>Extensibility:</a:t>
            </a:r>
            <a:r>
              <a:rPr lang="en-US" smtClean="0"/>
              <a:t>     </a:t>
            </a:r>
          </a:p>
          <a:p>
            <a:pPr lvl="1" eaLnBrk="1" hangingPunct="1"/>
            <a:r>
              <a:rPr lang="en-US" smtClean="0"/>
              <a:t>related to type hierarchies and inheritance </a:t>
            </a:r>
          </a:p>
          <a:p>
            <a:pPr lvl="1" eaLnBrk="1" hangingPunct="1"/>
            <a:r>
              <a:rPr lang="en-US" smtClean="0"/>
              <a:t>means programmer can add new types and         arbitrarily many of them to suit the application     </a:t>
            </a:r>
          </a:p>
          <a:p>
            <a:pPr lvl="1" eaLnBrk="1" hangingPunct="1"/>
            <a:r>
              <a:rPr lang="en-US" smtClean="0"/>
              <a:t>should be no distinction between built-in types and user-defined types (for things like querying, persistence)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CS4411</a:t>
            </a:r>
            <a:endParaRPr lang="en-US" altLang="en-US" smtClean="0"/>
          </a:p>
        </p:txBody>
      </p:sp>
      <p:sp>
        <p:nvSpPr>
          <p:cNvPr id="2355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en-US" smtClean="0"/>
              <a:t>Set 1, Introduction</a:t>
            </a:r>
          </a:p>
        </p:txBody>
      </p:sp>
      <p:sp>
        <p:nvSpPr>
          <p:cNvPr id="2355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AF006C4-172F-43ED-832C-5BFB279FE2EE}" type="slidenum">
              <a:rPr lang="en-US" altLang="en-US" smtClean="0"/>
              <a:pPr/>
              <a:t>35</a:t>
            </a:fld>
            <a:endParaRPr lang="en-US" altLang="en-US" smtClean="0"/>
          </a:p>
        </p:txBody>
      </p:sp>
      <p:sp>
        <p:nvSpPr>
          <p:cNvPr id="23557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610600" cy="692150"/>
          </a:xfrm>
        </p:spPr>
        <p:txBody>
          <a:bodyPr/>
          <a:lstStyle/>
          <a:p>
            <a:pPr eaLnBrk="1" hangingPunct="1"/>
            <a:r>
              <a:rPr lang="en-US" sz="3200" smtClean="0"/>
              <a:t>What is an Object-Oriented Database System?</a:t>
            </a:r>
          </a:p>
        </p:txBody>
      </p:sp>
      <p:sp>
        <p:nvSpPr>
          <p:cNvPr id="235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066800"/>
            <a:ext cx="8277225" cy="50292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2600" b="1" smtClean="0">
                <a:solidFill>
                  <a:srgbClr val="CC0000"/>
                </a:solidFill>
              </a:rPr>
              <a:t>Database Functionality: </a:t>
            </a:r>
          </a:p>
          <a:p>
            <a:pPr lvl="1" eaLnBrk="1" hangingPunct="1"/>
            <a:r>
              <a:rPr lang="en-US" sz="2200" smtClean="0"/>
              <a:t>a data model    </a:t>
            </a:r>
          </a:p>
          <a:p>
            <a:pPr lvl="1" eaLnBrk="1" hangingPunct="1"/>
            <a:r>
              <a:rPr lang="en-US" sz="2200" smtClean="0"/>
              <a:t>a retrieval/query language     </a:t>
            </a:r>
          </a:p>
          <a:p>
            <a:pPr lvl="1" eaLnBrk="1" hangingPunct="1"/>
            <a:r>
              <a:rPr lang="en-US" sz="2200" smtClean="0"/>
              <a:t>persistence    </a:t>
            </a:r>
          </a:p>
          <a:p>
            <a:pPr lvl="1" eaLnBrk="1" hangingPunct="1"/>
            <a:r>
              <a:rPr lang="en-US" sz="2200" smtClean="0"/>
              <a:t>(sharing) concurrency control    </a:t>
            </a:r>
          </a:p>
          <a:p>
            <a:pPr lvl="1" eaLnBrk="1" hangingPunct="1"/>
            <a:r>
              <a:rPr lang="en-US" sz="2200" smtClean="0"/>
              <a:t>arbitrary size 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600" b="1" smtClean="0">
                <a:solidFill>
                  <a:srgbClr val="CC0000"/>
                </a:solidFill>
              </a:rPr>
              <a:t>Object-Oriented Features:</a:t>
            </a:r>
            <a:r>
              <a:rPr lang="en-US" sz="2600" smtClean="0"/>
              <a:t>     </a:t>
            </a:r>
          </a:p>
          <a:p>
            <a:pPr lvl="1" eaLnBrk="1" hangingPunct="1"/>
            <a:r>
              <a:rPr lang="en-US" sz="2200" smtClean="0"/>
              <a:t>define types with complex state   </a:t>
            </a:r>
          </a:p>
          <a:p>
            <a:pPr lvl="1" eaLnBrk="1" hangingPunct="1"/>
            <a:r>
              <a:rPr lang="en-US" sz="2200" smtClean="0"/>
              <a:t>encapsulation     </a:t>
            </a:r>
          </a:p>
          <a:p>
            <a:pPr lvl="1" eaLnBrk="1" hangingPunct="1"/>
            <a:r>
              <a:rPr lang="en-US" sz="2200" smtClean="0"/>
              <a:t>support for object identity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Objective	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was to build a system that could support applications written in a variety of programming languages, e.g. C++ and Java, and somehow have the object-oriented database model be accessible from the different environments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CS4411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solidFill>
                  <a:srgbClr val="000000"/>
                </a:solidFill>
              </a:rPr>
              <a:t>Set 1, Introduction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A523AD-E22E-4C91-9F0D-A34293E87EF0}" type="slidenum">
              <a:rPr lang="en-US" altLang="en-US" smtClean="0">
                <a:solidFill>
                  <a:srgbClr val="000000"/>
                </a:solidFill>
              </a:rPr>
              <a:pPr>
                <a:defRPr/>
              </a:pPr>
              <a:t>36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398997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CS4411</a:t>
            </a:r>
            <a:endParaRPr lang="en-US" altLang="en-US" smtClean="0"/>
          </a:p>
        </p:txBody>
      </p:sp>
      <p:sp>
        <p:nvSpPr>
          <p:cNvPr id="2560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en-US" smtClean="0"/>
              <a:t>Set 1, Introduction</a:t>
            </a:r>
          </a:p>
        </p:txBody>
      </p:sp>
      <p:sp>
        <p:nvSpPr>
          <p:cNvPr id="2560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D74A5C6-F5A6-407D-953E-3E3F60DD609D}" type="slidenum">
              <a:rPr lang="en-US" altLang="en-US" smtClean="0"/>
              <a:pPr/>
              <a:t>37</a:t>
            </a:fld>
            <a:endParaRPr lang="en-US" altLang="en-US" smtClean="0"/>
          </a:p>
        </p:txBody>
      </p:sp>
      <p:sp>
        <p:nvSpPr>
          <p:cNvPr id="25605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/>
              <a:t>When/Where are Object-Oriented Databases required?</a:t>
            </a:r>
          </a:p>
        </p:txBody>
      </p:sp>
      <p:sp>
        <p:nvSpPr>
          <p:cNvPr id="256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752600"/>
            <a:ext cx="8534400" cy="4495800"/>
          </a:xfrm>
        </p:spPr>
        <p:txBody>
          <a:bodyPr/>
          <a:lstStyle/>
          <a:p>
            <a:pPr eaLnBrk="1" hangingPunct="1"/>
            <a:r>
              <a:rPr lang="en-US" sz="2600" smtClean="0"/>
              <a:t>for applications requiring complex, deeply nested data models e.g. nested sets, time series data (a sequence of tuples), complex graphical data types  </a:t>
            </a:r>
          </a:p>
          <a:p>
            <a:pPr eaLnBrk="1" hangingPunct="1"/>
            <a:r>
              <a:rPr lang="en-US" sz="2600" smtClean="0"/>
              <a:t>for applications requiring complex operations on data e.g. merging of maps, analyzing circuit designs for some engineering properties, etc. </a:t>
            </a:r>
          </a:p>
          <a:p>
            <a:pPr eaLnBrk="1" hangingPunct="1"/>
            <a:r>
              <a:rPr lang="en-US" sz="2600" smtClean="0"/>
              <a:t>for applications with the above requirements which require database features such as sharing, persistence, concurrent access, querying, etc.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CS4411</a:t>
            </a:r>
            <a:endParaRPr lang="en-US" altLang="en-US" smtClean="0"/>
          </a:p>
        </p:txBody>
      </p:sp>
      <p:sp>
        <p:nvSpPr>
          <p:cNvPr id="2662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en-US" smtClean="0"/>
              <a:t>Set 1, Introduction</a:t>
            </a:r>
          </a:p>
        </p:txBody>
      </p:sp>
      <p:sp>
        <p:nvSpPr>
          <p:cNvPr id="2662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2C1A452-8530-48A0-A6F0-77C2D9EFA7BF}" type="slidenum">
              <a:rPr lang="en-US" altLang="en-US" smtClean="0"/>
              <a:pPr/>
              <a:t>38</a:t>
            </a:fld>
            <a:endParaRPr lang="en-US" altLang="en-US" smtClean="0"/>
          </a:p>
        </p:txBody>
      </p:sp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686800" cy="788988"/>
          </a:xfrm>
        </p:spPr>
        <p:txBody>
          <a:bodyPr/>
          <a:lstStyle/>
          <a:p>
            <a:pPr eaLnBrk="1" hangingPunct="1"/>
            <a:r>
              <a:rPr lang="en-US" smtClean="0"/>
              <a:t>Example Application Areas</a:t>
            </a:r>
          </a:p>
        </p:txBody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534400" cy="4911725"/>
          </a:xfrm>
        </p:spPr>
        <p:txBody>
          <a:bodyPr/>
          <a:lstStyle/>
          <a:p>
            <a:pPr eaLnBrk="1" hangingPunct="1"/>
            <a:r>
              <a:rPr lang="en-US" smtClean="0"/>
              <a:t>Computer-aided software engineering </a:t>
            </a:r>
          </a:p>
          <a:p>
            <a:pPr eaLnBrk="1" hangingPunct="1"/>
            <a:r>
              <a:rPr lang="en-US" smtClean="0"/>
              <a:t>Computer-aided design </a:t>
            </a:r>
          </a:p>
          <a:p>
            <a:pPr eaLnBrk="1" hangingPunct="1"/>
            <a:r>
              <a:rPr lang="en-US" smtClean="0"/>
              <a:t>Computer-aided manufacturing</a:t>
            </a:r>
          </a:p>
          <a:p>
            <a:pPr eaLnBrk="1" hangingPunct="1"/>
            <a:r>
              <a:rPr lang="en-US" smtClean="0"/>
              <a:t>Office automation </a:t>
            </a:r>
          </a:p>
          <a:p>
            <a:pPr eaLnBrk="1" hangingPunct="1"/>
            <a:r>
              <a:rPr lang="en-US" smtClean="0"/>
              <a:t>Computer supported cooperative work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CS4411</a:t>
            </a:r>
            <a:endParaRPr lang="en-US" altLang="en-US" smtClean="0"/>
          </a:p>
        </p:txBody>
      </p:sp>
      <p:sp>
        <p:nvSpPr>
          <p:cNvPr id="4100" name="Slide Number Placeholder 8"/>
          <p:cNvSpPr txBox="1">
            <a:spLocks noGrp="1"/>
          </p:cNvSpPr>
          <p:nvPr/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31042B22-A356-4C96-BF23-1F690B1B1916}" type="slidenum">
              <a:rPr lang="en-US" altLang="en-US" sz="1200">
                <a:latin typeface="Garamond" pitchFamily="18" charset="0"/>
              </a:rPr>
              <a:pPr algn="r"/>
              <a:t>39</a:t>
            </a:fld>
            <a:endParaRPr lang="en-US" altLang="en-US" sz="1200">
              <a:latin typeface="Garamond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81000" y="228600"/>
            <a:ext cx="8686800" cy="407988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3100" dirty="0"/>
              <a:t>Outline of notes</a:t>
            </a:r>
          </a:p>
        </p:txBody>
      </p:sp>
      <p:sp>
        <p:nvSpPr>
          <p:cNvPr id="4102" name="Content Placeholder 2"/>
          <p:cNvSpPr>
            <a:spLocks noGrp="1"/>
          </p:cNvSpPr>
          <p:nvPr>
            <p:ph sz="half" idx="4294967295"/>
          </p:nvPr>
        </p:nvSpPr>
        <p:spPr>
          <a:xfrm>
            <a:off x="0" y="914400"/>
            <a:ext cx="4191000" cy="5140325"/>
          </a:xfrm>
        </p:spPr>
        <p:txBody>
          <a:bodyPr>
            <a:normAutofit/>
          </a:bodyPr>
          <a:lstStyle/>
          <a:p>
            <a:r>
              <a:rPr lang="en-US" sz="2000" dirty="0" smtClean="0"/>
              <a:t>Set 1: Introduction </a:t>
            </a:r>
            <a:r>
              <a:rPr lang="en-US" sz="2000" dirty="0" smtClean="0">
                <a:solidFill>
                  <a:srgbClr val="CC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✔</a:t>
            </a:r>
            <a:endParaRPr lang="en-US" sz="2000" dirty="0" smtClean="0">
              <a:solidFill>
                <a:srgbClr val="CC0000"/>
              </a:solidFill>
            </a:endParaRPr>
          </a:p>
          <a:p>
            <a:r>
              <a:rPr lang="en-US" sz="2000" dirty="0" smtClean="0"/>
              <a:t>Set 2: Architecture</a:t>
            </a:r>
            <a:endParaRPr lang="en-US" sz="2000" b="1" dirty="0" smtClean="0">
              <a:solidFill>
                <a:srgbClr val="CC0000"/>
              </a:solidFill>
            </a:endParaRPr>
          </a:p>
          <a:p>
            <a:pPr lvl="1"/>
            <a:r>
              <a:rPr lang="en-US" sz="1400" dirty="0" smtClean="0"/>
              <a:t>Centralized Relational</a:t>
            </a:r>
          </a:p>
          <a:p>
            <a:pPr lvl="1"/>
            <a:r>
              <a:rPr lang="en-US" sz="1400" dirty="0" smtClean="0"/>
              <a:t>Distributed DBMS</a:t>
            </a:r>
          </a:p>
          <a:p>
            <a:pPr lvl="1"/>
            <a:r>
              <a:rPr lang="en-US" sz="1400" dirty="0" smtClean="0"/>
              <a:t>Object-Oriented DBMS</a:t>
            </a:r>
          </a:p>
          <a:p>
            <a:r>
              <a:rPr lang="en-US" sz="2000" dirty="0" smtClean="0"/>
              <a:t>Set 3: Database Design</a:t>
            </a:r>
          </a:p>
          <a:p>
            <a:pPr lvl="1"/>
            <a:r>
              <a:rPr lang="en-US" sz="1400" dirty="0" smtClean="0"/>
              <a:t>Centralized Relational</a:t>
            </a:r>
          </a:p>
          <a:p>
            <a:pPr lvl="1"/>
            <a:r>
              <a:rPr lang="en-US" sz="1400" dirty="0" smtClean="0"/>
              <a:t>Distributed DBMS</a:t>
            </a:r>
          </a:p>
          <a:p>
            <a:r>
              <a:rPr lang="en-US" sz="2000" dirty="0" smtClean="0"/>
              <a:t>Set 4: Data Modeling Issues</a:t>
            </a:r>
          </a:p>
          <a:p>
            <a:r>
              <a:rPr lang="en-US" sz="2000" dirty="0" smtClean="0"/>
              <a:t>Set 5: Querying</a:t>
            </a:r>
          </a:p>
          <a:p>
            <a:r>
              <a:rPr lang="en-US" sz="2000" dirty="0" smtClean="0"/>
              <a:t>Set 6: XML Model and Querying</a:t>
            </a:r>
          </a:p>
          <a:p>
            <a:r>
              <a:rPr lang="en-US" sz="2000" dirty="0" smtClean="0"/>
              <a:t>Set 7: Algebraic Query Optimization               </a:t>
            </a:r>
          </a:p>
          <a:p>
            <a:pPr lvl="1"/>
            <a:r>
              <a:rPr lang="en-US" sz="1400" dirty="0" smtClean="0"/>
              <a:t>Centralized Relational</a:t>
            </a:r>
          </a:p>
          <a:p>
            <a:pPr lvl="1"/>
            <a:r>
              <a:rPr lang="en-US" sz="1400" dirty="0" smtClean="0"/>
              <a:t>Distributed DBMS</a:t>
            </a:r>
          </a:p>
          <a:p>
            <a:pPr lvl="1"/>
            <a:r>
              <a:rPr lang="en-US" sz="1400" dirty="0" smtClean="0"/>
              <a:t>Object-Oriented DBMS</a:t>
            </a:r>
          </a:p>
          <a:p>
            <a:endParaRPr lang="en-US" sz="2600" dirty="0" smtClean="0"/>
          </a:p>
        </p:txBody>
      </p:sp>
      <p:sp>
        <p:nvSpPr>
          <p:cNvPr id="4103" name="Content Placeholder 3"/>
          <p:cNvSpPr>
            <a:spLocks noGrp="1"/>
          </p:cNvSpPr>
          <p:nvPr>
            <p:ph sz="half" idx="4294967295"/>
          </p:nvPr>
        </p:nvSpPr>
        <p:spPr>
          <a:xfrm>
            <a:off x="4610100" y="914400"/>
            <a:ext cx="4533900" cy="5140325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defRPr/>
            </a:pPr>
            <a:r>
              <a:rPr lang="en-US" sz="2000" dirty="0" smtClean="0"/>
              <a:t>Set 8: Storage, Indexing, and Execution Strategies</a:t>
            </a:r>
            <a:r>
              <a:rPr lang="en-US" sz="2600" dirty="0" smtClean="0"/>
              <a:t>      </a:t>
            </a:r>
          </a:p>
          <a:p>
            <a:pPr>
              <a:lnSpc>
                <a:spcPct val="90000"/>
              </a:lnSpc>
              <a:defRPr/>
            </a:pPr>
            <a:r>
              <a:rPr lang="en-US" sz="2000" dirty="0" smtClean="0"/>
              <a:t>Set 8, Part 2: Costs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sz="2000" dirty="0" smtClean="0"/>
              <a:t> 	and OO Implementation   </a:t>
            </a:r>
          </a:p>
          <a:p>
            <a:pPr>
              <a:lnSpc>
                <a:spcPct val="90000"/>
              </a:lnSpc>
              <a:defRPr/>
            </a:pPr>
            <a:r>
              <a:rPr lang="en-US" sz="2000" dirty="0" smtClean="0"/>
              <a:t>Set 8, Part 3: XML Implementation Issues                              </a:t>
            </a:r>
          </a:p>
          <a:p>
            <a:pPr>
              <a:lnSpc>
                <a:spcPct val="90000"/>
              </a:lnSpc>
              <a:defRPr/>
            </a:pPr>
            <a:r>
              <a:rPr lang="en-US" sz="2000" dirty="0" smtClean="0"/>
              <a:t>Set 9: Transactions and Concurrency Control        </a:t>
            </a:r>
          </a:p>
          <a:p>
            <a:pPr lvl="1">
              <a:lnSpc>
                <a:spcPct val="90000"/>
              </a:lnSpc>
              <a:defRPr/>
            </a:pPr>
            <a:r>
              <a:rPr lang="en-US" sz="1400" dirty="0" smtClean="0"/>
              <a:t>Centralized Relational</a:t>
            </a:r>
          </a:p>
          <a:p>
            <a:pPr>
              <a:lnSpc>
                <a:spcPct val="90000"/>
              </a:lnSpc>
              <a:defRPr/>
            </a:pPr>
            <a:r>
              <a:rPr lang="en-US" sz="2000" dirty="0" smtClean="0"/>
              <a:t>Set 9, Part 2                   </a:t>
            </a:r>
          </a:p>
          <a:p>
            <a:pPr lvl="1">
              <a:lnSpc>
                <a:spcPct val="90000"/>
              </a:lnSpc>
              <a:defRPr/>
            </a:pPr>
            <a:r>
              <a:rPr lang="en-US" sz="1400" dirty="0" smtClean="0"/>
              <a:t>CC with timestamps</a:t>
            </a:r>
          </a:p>
          <a:p>
            <a:pPr lvl="1">
              <a:lnSpc>
                <a:spcPct val="90000"/>
              </a:lnSpc>
              <a:defRPr/>
            </a:pPr>
            <a:r>
              <a:rPr lang="en-US" sz="1400" dirty="0" smtClean="0"/>
              <a:t>Distributed DBMS</a:t>
            </a:r>
          </a:p>
          <a:p>
            <a:pPr>
              <a:lnSpc>
                <a:spcPct val="90000"/>
              </a:lnSpc>
              <a:defRPr/>
            </a:pPr>
            <a:r>
              <a:rPr lang="en-US" sz="2000" dirty="0" smtClean="0"/>
              <a:t>Set 10: Recovery            </a:t>
            </a:r>
          </a:p>
          <a:p>
            <a:pPr lvl="1">
              <a:lnSpc>
                <a:spcPct val="90000"/>
              </a:lnSpc>
              <a:defRPr/>
            </a:pPr>
            <a:r>
              <a:rPr lang="en-US" sz="1400" dirty="0" smtClean="0"/>
              <a:t>Centralized Relational</a:t>
            </a:r>
          </a:p>
          <a:p>
            <a:pPr lvl="1">
              <a:lnSpc>
                <a:spcPct val="90000"/>
              </a:lnSpc>
              <a:defRPr/>
            </a:pPr>
            <a:r>
              <a:rPr lang="en-US" sz="1400" dirty="0" smtClean="0"/>
              <a:t>Distributed DBMS</a:t>
            </a:r>
          </a:p>
          <a:p>
            <a:pPr>
              <a:lnSpc>
                <a:spcPct val="90000"/>
              </a:lnSpc>
              <a:defRPr/>
            </a:pPr>
            <a:r>
              <a:rPr lang="en-US" sz="2000" dirty="0" smtClean="0"/>
              <a:t>Set 11: Database Security: DAC and MAC                                </a:t>
            </a:r>
          </a:p>
          <a:p>
            <a:pPr>
              <a:lnSpc>
                <a:spcPct val="90000"/>
              </a:lnSpc>
              <a:defRPr/>
            </a:pPr>
            <a:r>
              <a:rPr lang="en-US" sz="2000" dirty="0" smtClean="0"/>
              <a:t>Set 11, Part 2: RBAC, and other topics  </a:t>
            </a:r>
          </a:p>
          <a:p>
            <a:pPr>
              <a:lnSpc>
                <a:spcPct val="90000"/>
              </a:lnSpc>
              <a:buNone/>
              <a:defRPr/>
            </a:pPr>
            <a:endParaRPr lang="en-US" sz="2000" dirty="0" smtClean="0"/>
          </a:p>
          <a:p>
            <a:pPr lvl="1">
              <a:lnSpc>
                <a:spcPct val="90000"/>
              </a:lnSpc>
              <a:defRPr/>
            </a:pPr>
            <a:endParaRPr lang="en-US" sz="1600" dirty="0" smtClean="0"/>
          </a:p>
        </p:txBody>
      </p:sp>
      <p:sp>
        <p:nvSpPr>
          <p:cNvPr id="4104" name="Date Placeholder 4"/>
          <p:cNvSpPr txBox="1">
            <a:spLocks noGrp="1"/>
          </p:cNvSpPr>
          <p:nvPr/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endParaRPr lang="en-US" altLang="en-US" sz="1200">
              <a:latin typeface="Garamond" pitchFamily="18" charset="0"/>
            </a:endParaRPr>
          </a:p>
        </p:txBody>
      </p:sp>
      <p:sp>
        <p:nvSpPr>
          <p:cNvPr id="4107" name="Footer Placeholder 1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en-US" smtClean="0"/>
              <a:t>Set 1, Introduction</a:t>
            </a:r>
          </a:p>
        </p:txBody>
      </p:sp>
    </p:spTree>
    <p:extLst>
      <p:ext uri="{BB962C8B-B14F-4D97-AF65-F5344CB8AC3E}">
        <p14:creationId xmlns:p14="http://schemas.microsoft.com/office/powerpoint/2010/main" val="1155050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CS4411</a:t>
            </a: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614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Set 1, Introduction</a:t>
            </a:r>
          </a:p>
        </p:txBody>
      </p:sp>
      <p:sp>
        <p:nvSpPr>
          <p:cNvPr id="61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BBB2FBF-494B-451D-A54D-11D0B03C2771}" type="slidenum">
              <a:rPr lang="en-US" altLang="en-US" smtClean="0">
                <a:solidFill>
                  <a:srgbClr val="000000"/>
                </a:solidFill>
              </a:rPr>
              <a:pPr/>
              <a:t>4</a:t>
            </a:fld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/>
              <a:t>Aspects of the Material</a:t>
            </a:r>
            <a:br>
              <a:rPr lang="en-US" smtClean="0"/>
            </a:br>
            <a:r>
              <a:rPr lang="en-US" sz="2900" smtClean="0"/>
              <a:t>Things we might study</a:t>
            </a:r>
            <a:r>
              <a:rPr lang="en-US" smtClean="0"/>
              <a:t> </a:t>
            </a:r>
          </a:p>
        </p:txBody>
      </p:sp>
      <p:sp>
        <p:nvSpPr>
          <p:cNvPr id="61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828800"/>
            <a:ext cx="87630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Clearly define important terms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Present commercially available systems and standards important to the marketplace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Appropriate modeling and use of constructs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Implementation techniques and tradeoffs</a:t>
            </a:r>
          </a:p>
          <a:p>
            <a:pPr eaLnBrk="1" hangingPunct="1">
              <a:lnSpc>
                <a:spcPct val="90000"/>
              </a:lnSpc>
            </a:pPr>
            <a:endParaRPr 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sz="2000" strike="sngStrike" dirty="0" smtClean="0"/>
              <a:t>Theory - correctness of protocols or algorithms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CS4411</a:t>
            </a:r>
            <a:endParaRPr lang="en-US" altLang="en-US" smtClean="0"/>
          </a:p>
        </p:txBody>
      </p:sp>
      <p:sp>
        <p:nvSpPr>
          <p:cNvPr id="717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en-US" smtClean="0"/>
              <a:t>Set 1, Introduction</a:t>
            </a:r>
          </a:p>
        </p:txBody>
      </p:sp>
      <p:sp>
        <p:nvSpPr>
          <p:cNvPr id="717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4DDC163-EB6E-4BD2-B2C0-D3722F7D06C6}" type="slidenum">
              <a:rPr lang="en-US" altLang="en-US" smtClean="0"/>
              <a:pPr/>
              <a:t>5</a:t>
            </a:fld>
            <a:endParaRPr lang="en-US" altLang="en-US" smtClean="0"/>
          </a:p>
        </p:txBody>
      </p:sp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7772400" cy="914400"/>
          </a:xfrm>
        </p:spPr>
        <p:txBody>
          <a:bodyPr/>
          <a:lstStyle/>
          <a:p>
            <a:pPr eaLnBrk="1" hangingPunct="1"/>
            <a:r>
              <a:rPr lang="en-US" dirty="0" smtClean="0"/>
              <a:t>General Topic Outline</a:t>
            </a:r>
          </a:p>
        </p:txBody>
      </p:sp>
      <p:sp>
        <p:nvSpPr>
          <p:cNvPr id="71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534400" cy="49530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sz="2600" dirty="0" smtClean="0"/>
              <a:t>Focus on Distributed databases, </a:t>
            </a:r>
            <a:r>
              <a:rPr lang="en-US" sz="1800" dirty="0" smtClean="0"/>
              <a:t>Object-Oriented databases</a:t>
            </a:r>
            <a:r>
              <a:rPr lang="en-US" sz="2600" dirty="0" smtClean="0"/>
              <a:t>, and XML databases</a:t>
            </a:r>
          </a:p>
          <a:p>
            <a:pPr eaLnBrk="1" hangingPunct="1"/>
            <a:r>
              <a:rPr lang="en-US" sz="2600" dirty="0" smtClean="0"/>
              <a:t>Less material on XML databases which have not settled enough to cover as completely.</a:t>
            </a:r>
          </a:p>
          <a:p>
            <a:pPr eaLnBrk="1" hangingPunct="1"/>
            <a:r>
              <a:rPr lang="en-US" sz="2600" dirty="0" smtClean="0"/>
              <a:t>Go feature by feature, as often techniques from relational databases carry over with a very small extension.</a:t>
            </a:r>
          </a:p>
          <a:p>
            <a:pPr eaLnBrk="1" hangingPunct="1"/>
            <a:r>
              <a:rPr lang="en-US" sz="2600" dirty="0" smtClean="0"/>
              <a:t>The ideas for OODB provide a really good foundation for XML databases, even though OODBs have not been commercially successful.</a:t>
            </a:r>
          </a:p>
          <a:p>
            <a:pPr eaLnBrk="1" hangingPunct="1"/>
            <a:r>
              <a:rPr lang="en-US" sz="2600" dirty="0" smtClean="0"/>
              <a:t>Student projects will be providing much of the information on databases for the cloud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CS4411</a:t>
            </a:r>
            <a:endParaRPr lang="en-US" altLang="en-US" smtClean="0"/>
          </a:p>
        </p:txBody>
      </p:sp>
      <p:sp>
        <p:nvSpPr>
          <p:cNvPr id="819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en-US" smtClean="0"/>
              <a:t>Set 1, Introduction</a:t>
            </a:r>
          </a:p>
        </p:txBody>
      </p:sp>
      <p:sp>
        <p:nvSpPr>
          <p:cNvPr id="819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BD37719-37A9-4202-80D9-E6E36AD58D98}" type="slidenum">
              <a:rPr lang="en-US" altLang="en-US" smtClean="0"/>
              <a:pPr/>
              <a:t>6</a:t>
            </a:fld>
            <a:endParaRPr lang="en-US" altLang="en-US" smtClean="0"/>
          </a:p>
        </p:txBody>
      </p:sp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800" dirty="0" smtClean="0"/>
              <a:t>Outline of Remainder of this set of notes</a:t>
            </a:r>
          </a:p>
        </p:txBody>
      </p:sp>
      <p:sp>
        <p:nvSpPr>
          <p:cNvPr id="81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752600"/>
            <a:ext cx="8610600" cy="4378325"/>
          </a:xfrm>
        </p:spPr>
        <p:txBody>
          <a:bodyPr/>
          <a:lstStyle/>
          <a:p>
            <a:pPr marL="571500" indent="-571500" eaLnBrk="1" hangingPunct="1">
              <a:buFont typeface="Wingdings" pitchFamily="2" charset="2"/>
              <a:buAutoNum type="arabicPeriod"/>
            </a:pPr>
            <a:r>
              <a:rPr lang="en-US" dirty="0" smtClean="0"/>
              <a:t>What is a database?</a:t>
            </a:r>
          </a:p>
          <a:p>
            <a:pPr marL="571500" indent="-571500" eaLnBrk="1" hangingPunct="1">
              <a:buFont typeface="Wingdings" pitchFamily="2" charset="2"/>
              <a:buAutoNum type="arabicPeriod"/>
            </a:pPr>
            <a:r>
              <a:rPr lang="en-US" dirty="0" smtClean="0"/>
              <a:t>Brief review of Relational Databases</a:t>
            </a:r>
          </a:p>
          <a:p>
            <a:pPr marL="571500" indent="-571500" eaLnBrk="1" hangingPunct="1">
              <a:buFont typeface="Wingdings" pitchFamily="2" charset="2"/>
              <a:buAutoNum type="arabicPeriod"/>
            </a:pPr>
            <a:r>
              <a:rPr lang="en-US" dirty="0" smtClean="0"/>
              <a:t>Define DDBMS</a:t>
            </a:r>
          </a:p>
          <a:p>
            <a:pPr marL="571500" indent="-571500" eaLnBrk="1" hangingPunct="1">
              <a:buFont typeface="Wingdings" pitchFamily="2" charset="2"/>
              <a:buAutoNum type="arabicPeriod"/>
            </a:pPr>
            <a:r>
              <a:rPr lang="en-US" dirty="0" smtClean="0"/>
              <a:t>Define OODBMS</a:t>
            </a:r>
          </a:p>
          <a:p>
            <a:pPr marL="571500" indent="-571500" eaLnBrk="1" hangingPunct="1">
              <a:buFont typeface="Wingdings" pitchFamily="2" charset="2"/>
              <a:buAutoNum type="arabicPeriod"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CS4411</a:t>
            </a:r>
            <a:endParaRPr lang="en-US" altLang="en-US" smtClean="0"/>
          </a:p>
        </p:txBody>
      </p:sp>
      <p:sp>
        <p:nvSpPr>
          <p:cNvPr id="1024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en-US" smtClean="0"/>
              <a:t>Set 1, Introduction</a:t>
            </a:r>
          </a:p>
        </p:txBody>
      </p:sp>
      <p:sp>
        <p:nvSpPr>
          <p:cNvPr id="1024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058D96F-FACE-49C2-9547-DD6D527DD93B}" type="slidenum">
              <a:rPr lang="en-US" altLang="en-US" smtClean="0"/>
              <a:pPr/>
              <a:t>7</a:t>
            </a:fld>
            <a:endParaRPr lang="en-US" altLang="en-US" smtClean="0"/>
          </a:p>
        </p:txBody>
      </p:sp>
      <p:sp>
        <p:nvSpPr>
          <p:cNvPr id="10245" name="Rectangle 2"/>
          <p:cNvSpPr>
            <a:spLocks noGrp="1" noChangeArrowheads="1"/>
          </p:cNvSpPr>
          <p:nvPr>
            <p:ph type="title"/>
          </p:nvPr>
        </p:nvSpPr>
        <p:spPr>
          <a:xfrm>
            <a:off x="577850" y="277813"/>
            <a:ext cx="8439150" cy="692150"/>
          </a:xfrm>
        </p:spPr>
        <p:txBody>
          <a:bodyPr/>
          <a:lstStyle/>
          <a:p>
            <a:pPr eaLnBrk="1" hangingPunct="1"/>
            <a:r>
              <a:rPr lang="en-US" dirty="0" smtClean="0"/>
              <a:t>1. What is a ^ Database?</a:t>
            </a:r>
          </a:p>
        </p:txBody>
      </p:sp>
      <p:sp>
        <p:nvSpPr>
          <p:cNvPr id="102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6250" y="1295400"/>
            <a:ext cx="8275638" cy="4572000"/>
          </a:xfrm>
        </p:spPr>
        <p:txBody>
          <a:bodyPr>
            <a:normAutofit fontScale="92500"/>
          </a:bodyPr>
          <a:lstStyle/>
          <a:p>
            <a:pPr eaLnBrk="1" hangingPunct="1">
              <a:buClr>
                <a:schemeClr val="tx1"/>
              </a:buClr>
              <a:buFont typeface="Wingdings" pitchFamily="2" charset="2"/>
              <a:buNone/>
            </a:pPr>
            <a:r>
              <a:rPr lang="en-US" sz="2500" dirty="0" smtClean="0">
                <a:solidFill>
                  <a:srgbClr val="CC0000"/>
                </a:solidFill>
              </a:rPr>
              <a:t>data model:</a:t>
            </a:r>
            <a:r>
              <a:rPr lang="en-US" sz="2500" dirty="0" smtClean="0"/>
              <a:t> way of declaring types and relating them to each other, stored in a schema </a:t>
            </a:r>
          </a:p>
          <a:p>
            <a:pPr eaLnBrk="1" hangingPunct="1">
              <a:buClr>
                <a:schemeClr val="tx1"/>
              </a:buClr>
              <a:buFont typeface="Wingdings" pitchFamily="2" charset="2"/>
              <a:buNone/>
            </a:pPr>
            <a:r>
              <a:rPr lang="en-US" sz="2500" dirty="0" smtClean="0">
                <a:solidFill>
                  <a:srgbClr val="CC0000"/>
                </a:solidFill>
              </a:rPr>
              <a:t>languages:</a:t>
            </a:r>
            <a:r>
              <a:rPr lang="en-US" sz="2500" dirty="0" smtClean="0"/>
              <a:t> for creating, deleting and updating </a:t>
            </a:r>
            <a:r>
              <a:rPr lang="en-US" sz="2500" dirty="0" err="1" smtClean="0"/>
              <a:t>tuples</a:t>
            </a:r>
            <a:r>
              <a:rPr lang="en-US" sz="2500" dirty="0" smtClean="0"/>
              <a:t>/objects for querying -- usually now high-level, ad-hoc queries; can be interactive or embedded in programs</a:t>
            </a:r>
          </a:p>
          <a:p>
            <a:pPr eaLnBrk="1" hangingPunct="1">
              <a:buClr>
                <a:schemeClr val="tx1"/>
              </a:buClr>
              <a:buFont typeface="Wingdings" pitchFamily="2" charset="2"/>
              <a:buNone/>
            </a:pPr>
            <a:r>
              <a:rPr lang="en-US" sz="2500" dirty="0" smtClean="0">
                <a:solidFill>
                  <a:srgbClr val="CC0000"/>
                </a:solidFill>
              </a:rPr>
              <a:t>persistence:</a:t>
            </a:r>
            <a:r>
              <a:rPr lang="en-US" sz="2500" dirty="0" smtClean="0"/>
              <a:t> the data exists after the program that created it finishes its execution</a:t>
            </a:r>
          </a:p>
          <a:p>
            <a:pPr eaLnBrk="1" hangingPunct="1">
              <a:buClr>
                <a:schemeClr val="tx1"/>
              </a:buClr>
              <a:buFont typeface="Wingdings" pitchFamily="2" charset="2"/>
              <a:buNone/>
            </a:pPr>
            <a:r>
              <a:rPr lang="en-US" sz="2500" dirty="0" smtClean="0">
                <a:solidFill>
                  <a:srgbClr val="CC0000"/>
                </a:solidFill>
              </a:rPr>
              <a:t>sharing:</a:t>
            </a:r>
            <a:r>
              <a:rPr lang="en-US" sz="2500" dirty="0" smtClean="0"/>
              <a:t> many users and applications can access and share the persistent data</a:t>
            </a:r>
          </a:p>
          <a:p>
            <a:pPr eaLnBrk="1" hangingPunct="1">
              <a:buClr>
                <a:schemeClr val="tx1"/>
              </a:buClr>
              <a:buFont typeface="Wingdings" pitchFamily="2" charset="2"/>
              <a:buNone/>
            </a:pPr>
            <a:r>
              <a:rPr lang="en-US" sz="2500" dirty="0" smtClean="0">
                <a:solidFill>
                  <a:srgbClr val="CC0000"/>
                </a:solidFill>
              </a:rPr>
              <a:t>recovery:</a:t>
            </a:r>
            <a:r>
              <a:rPr lang="en-US" sz="2500" dirty="0" smtClean="0"/>
              <a:t> data persists in spite of failures</a:t>
            </a:r>
          </a:p>
          <a:p>
            <a:pPr eaLnBrk="1" hangingPunct="1">
              <a:buClr>
                <a:schemeClr val="tx1"/>
              </a:buClr>
              <a:buFont typeface="Wingdings" pitchFamily="2" charset="2"/>
              <a:buNone/>
            </a:pPr>
            <a:r>
              <a:rPr lang="en-US" sz="2500" dirty="0" smtClean="0">
                <a:solidFill>
                  <a:srgbClr val="CC0000"/>
                </a:solidFill>
              </a:rPr>
              <a:t>transactions:</a:t>
            </a:r>
            <a:r>
              <a:rPr lang="en-US" sz="2500" dirty="0" smtClean="0"/>
              <a:t> can be defined and run concurrently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679120" y="228600"/>
            <a:ext cx="2566728" cy="95410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571500" indent="-571500">
              <a:defRPr/>
            </a:pPr>
            <a:r>
              <a:rPr lang="en-US" sz="1400" dirty="0" smtClean="0">
                <a:solidFill>
                  <a:srgbClr val="FF0000"/>
                </a:solidFill>
              </a:rPr>
              <a:t>1.  What is a Database?</a:t>
            </a:r>
            <a:endParaRPr lang="en-US" sz="1400" dirty="0">
              <a:solidFill>
                <a:srgbClr val="FF0000"/>
              </a:solidFill>
            </a:endParaRPr>
          </a:p>
          <a:p>
            <a:pPr marL="571500" indent="-571500">
              <a:defRPr/>
            </a:pPr>
            <a:r>
              <a:rPr lang="en-US" sz="1050" dirty="0" smtClean="0"/>
              <a:t>2. Brief Review of Relational Databases</a:t>
            </a:r>
          </a:p>
          <a:p>
            <a:pPr marL="571500" indent="-571500">
              <a:defRPr/>
            </a:pPr>
            <a:r>
              <a:rPr lang="en-US" sz="1050" dirty="0" smtClean="0"/>
              <a:t>3. Define DDBMS</a:t>
            </a:r>
          </a:p>
          <a:p>
            <a:pPr marL="571500" indent="-571500">
              <a:defRPr/>
            </a:pPr>
            <a:r>
              <a:rPr lang="en-US" sz="1050" dirty="0" smtClean="0"/>
              <a:t>4. Define OODB</a:t>
            </a:r>
            <a:endParaRPr lang="en-US" sz="1050" dirty="0"/>
          </a:p>
          <a:p>
            <a:pPr>
              <a:defRPr/>
            </a:pPr>
            <a:endParaRPr lang="en-US" sz="1050" dirty="0"/>
          </a:p>
        </p:txBody>
      </p:sp>
      <p:sp>
        <p:nvSpPr>
          <p:cNvPr id="8" name="TextBox 7"/>
          <p:cNvSpPr txBox="1"/>
          <p:nvPr/>
        </p:nvSpPr>
        <p:spPr>
          <a:xfrm>
            <a:off x="2819400" y="0"/>
            <a:ext cx="19133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Traditional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CS4411</a:t>
            </a:r>
            <a:endParaRPr lang="en-US" altLang="en-US" smtClean="0"/>
          </a:p>
        </p:txBody>
      </p:sp>
      <p:sp>
        <p:nvSpPr>
          <p:cNvPr id="1126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en-US" smtClean="0"/>
              <a:t>Set 1, Introduction</a:t>
            </a:r>
          </a:p>
        </p:txBody>
      </p:sp>
      <p:sp>
        <p:nvSpPr>
          <p:cNvPr id="1126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E57C1A5-5953-4E58-A55D-1A717FCE216F}" type="slidenum">
              <a:rPr lang="en-US" altLang="en-US" smtClean="0"/>
              <a:pPr/>
              <a:t>8</a:t>
            </a:fld>
            <a:endParaRPr lang="en-US" altLang="en-US" smtClean="0"/>
          </a:p>
        </p:txBody>
      </p:sp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5562600" cy="457200"/>
          </a:xfrm>
        </p:spPr>
        <p:txBody>
          <a:bodyPr/>
          <a:lstStyle/>
          <a:p>
            <a:pPr eaLnBrk="1" hangingPunct="1"/>
            <a:r>
              <a:rPr lang="en-US" sz="2100" dirty="0" smtClean="0"/>
              <a:t>What is a Traditional Database? cont’d</a:t>
            </a:r>
          </a:p>
        </p:txBody>
      </p:sp>
      <p:sp>
        <p:nvSpPr>
          <p:cNvPr id="112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838200"/>
            <a:ext cx="8534400" cy="5334000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lnSpc>
                <a:spcPct val="12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sz="2500" dirty="0" smtClean="0">
                <a:solidFill>
                  <a:srgbClr val="CC0000"/>
                </a:solidFill>
              </a:rPr>
              <a:t>arbitrary size:</a:t>
            </a:r>
            <a:r>
              <a:rPr lang="en-US" sz="2500" dirty="0" smtClean="0"/>
              <a:t> amount of data not limited by the computer's main memory or virtual memory</a:t>
            </a:r>
          </a:p>
          <a:p>
            <a:pPr eaLnBrk="1" hangingPunct="1">
              <a:lnSpc>
                <a:spcPct val="12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sz="2500" dirty="0" smtClean="0">
                <a:solidFill>
                  <a:srgbClr val="CC0000"/>
                </a:solidFill>
              </a:rPr>
              <a:t>integrity constraints:</a:t>
            </a:r>
            <a:r>
              <a:rPr lang="en-US" sz="2500" dirty="0" smtClean="0"/>
              <a:t> an be declared and the system will enforce them.  Examples are uniqueness of keys, data types, referential integrity</a:t>
            </a:r>
          </a:p>
          <a:p>
            <a:pPr eaLnBrk="1" hangingPunct="1">
              <a:lnSpc>
                <a:spcPct val="12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sz="2500" dirty="0" smtClean="0">
                <a:solidFill>
                  <a:srgbClr val="CC0000"/>
                </a:solidFill>
              </a:rPr>
              <a:t>security:</a:t>
            </a:r>
            <a:r>
              <a:rPr lang="en-US" sz="2500" dirty="0" smtClean="0"/>
              <a:t> authorization controls can be declared and will be enforced by the system</a:t>
            </a:r>
          </a:p>
          <a:p>
            <a:pPr eaLnBrk="1" hangingPunct="1">
              <a:lnSpc>
                <a:spcPct val="12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sz="2500" dirty="0" smtClean="0">
                <a:solidFill>
                  <a:srgbClr val="CC0000"/>
                </a:solidFill>
              </a:rPr>
              <a:t>views:</a:t>
            </a:r>
            <a:r>
              <a:rPr lang="en-US" sz="2500" dirty="0" smtClean="0"/>
              <a:t> definition of virtual or derived data is provided for by the system</a:t>
            </a:r>
          </a:p>
          <a:p>
            <a:pPr eaLnBrk="1" hangingPunct="1">
              <a:lnSpc>
                <a:spcPct val="12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sz="2500" dirty="0" smtClean="0">
                <a:solidFill>
                  <a:srgbClr val="CC0000"/>
                </a:solidFill>
              </a:rPr>
              <a:t>versions:</a:t>
            </a:r>
            <a:r>
              <a:rPr lang="en-US" sz="2500" dirty="0" smtClean="0"/>
              <a:t> multiple versions of an evolving schema are allowed and the connections maintained by the system</a:t>
            </a:r>
          </a:p>
          <a:p>
            <a:pPr eaLnBrk="1" hangingPunct="1">
              <a:lnSpc>
                <a:spcPct val="12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sz="2500" dirty="0" smtClean="0">
                <a:solidFill>
                  <a:srgbClr val="CC0000"/>
                </a:solidFill>
              </a:rPr>
              <a:t>database administration tools:</a:t>
            </a:r>
            <a:r>
              <a:rPr lang="en-US" sz="2500" dirty="0" smtClean="0"/>
              <a:t> things like backup, bulk loading provided by the system</a:t>
            </a:r>
          </a:p>
          <a:p>
            <a:pPr eaLnBrk="1" hangingPunct="1">
              <a:lnSpc>
                <a:spcPct val="12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sz="2500" dirty="0" smtClean="0">
                <a:solidFill>
                  <a:srgbClr val="CC0000"/>
                </a:solidFill>
              </a:rPr>
              <a:t>distribution:</a:t>
            </a:r>
            <a:r>
              <a:rPr lang="en-US" sz="2500" dirty="0" smtClean="0"/>
              <a:t> maintaining multiple, related, replicated, persistent data sets and allowing for their querying</a:t>
            </a:r>
          </a:p>
          <a:p>
            <a:pPr eaLnBrk="1" hangingPunct="1">
              <a:lnSpc>
                <a:spcPct val="120000"/>
              </a:lnSpc>
              <a:buClr>
                <a:schemeClr val="tx1"/>
              </a:buClr>
              <a:buFont typeface="Wingdings" pitchFamily="2" charset="2"/>
              <a:buNone/>
            </a:pPr>
            <a:endParaRPr lang="en-US" sz="25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CS4411</a:t>
            </a:r>
            <a:endParaRPr lang="en-US" altLang="en-US" smtClean="0"/>
          </a:p>
        </p:txBody>
      </p:sp>
      <p:sp>
        <p:nvSpPr>
          <p:cNvPr id="3379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en-US" smtClean="0"/>
              <a:t>Set 1, Introduction</a:t>
            </a:r>
          </a:p>
        </p:txBody>
      </p:sp>
      <p:sp>
        <p:nvSpPr>
          <p:cNvPr id="3379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87FA944-B0F3-4F6A-9FA4-9B39E81919B6}" type="slidenum">
              <a:rPr lang="en-US" altLang="en-US" smtClean="0"/>
              <a:pPr/>
              <a:t>9</a:t>
            </a:fld>
            <a:endParaRPr lang="en-US" altLang="en-US" smtClean="0"/>
          </a:p>
        </p:txBody>
      </p:sp>
      <p:sp>
        <p:nvSpPr>
          <p:cNvPr id="33797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686800" cy="609600"/>
          </a:xfrm>
        </p:spPr>
        <p:txBody>
          <a:bodyPr/>
          <a:lstStyle/>
          <a:p>
            <a:pPr eaLnBrk="1" hangingPunct="1"/>
            <a:r>
              <a:rPr lang="en-US" sz="3600" dirty="0" smtClean="0"/>
              <a:t>2</a:t>
            </a:r>
            <a:r>
              <a:rPr lang="en-US" sz="3200" dirty="0" smtClean="0"/>
              <a:t>.</a:t>
            </a:r>
            <a:r>
              <a:rPr lang="en-US" dirty="0" smtClean="0"/>
              <a:t>  </a:t>
            </a:r>
            <a:r>
              <a:rPr lang="en-US" sz="3200" dirty="0" smtClean="0"/>
              <a:t>Brief Review of Relational </a:t>
            </a:r>
            <a:br>
              <a:rPr lang="en-US" sz="3200" dirty="0" smtClean="0"/>
            </a:br>
            <a:r>
              <a:rPr lang="en-US" sz="3200" dirty="0" smtClean="0"/>
              <a:t>      Databases</a:t>
            </a:r>
          </a:p>
        </p:txBody>
      </p:sp>
      <p:sp>
        <p:nvSpPr>
          <p:cNvPr id="337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76400"/>
            <a:ext cx="8458200" cy="4572000"/>
          </a:xfrm>
        </p:spPr>
        <p:txBody>
          <a:bodyPr/>
          <a:lstStyle/>
          <a:p>
            <a:pPr eaLnBrk="1" hangingPunct="1"/>
            <a:r>
              <a:rPr lang="en-US" dirty="0" smtClean="0"/>
              <a:t>existing technology  </a:t>
            </a:r>
          </a:p>
          <a:p>
            <a:pPr eaLnBrk="1" hangingPunct="1"/>
            <a:r>
              <a:rPr lang="en-US" dirty="0" smtClean="0"/>
              <a:t>record/</a:t>
            </a:r>
            <a:r>
              <a:rPr lang="en-US" dirty="0" err="1" smtClean="0"/>
              <a:t>tuple</a:t>
            </a:r>
            <a:r>
              <a:rPr lang="en-US" dirty="0" smtClean="0"/>
              <a:t> based  </a:t>
            </a:r>
          </a:p>
          <a:p>
            <a:pPr eaLnBrk="1" hangingPunct="1"/>
            <a:r>
              <a:rPr lang="en-US" dirty="0" smtClean="0"/>
              <a:t>have a high level query language which retrieves a set of answers at a time, not a single record like some earlier systems  </a:t>
            </a:r>
          </a:p>
          <a:p>
            <a:pPr eaLnBrk="1" hangingPunct="1"/>
            <a:r>
              <a:rPr lang="en-US" dirty="0" smtClean="0"/>
              <a:t>introduced by E. F. </a:t>
            </a:r>
            <a:r>
              <a:rPr lang="en-US" dirty="0" err="1" smtClean="0"/>
              <a:t>Codd</a:t>
            </a:r>
            <a:r>
              <a:rPr lang="en-US" dirty="0" smtClean="0"/>
              <a:t>, who was working at IBM research at the time  </a:t>
            </a:r>
          </a:p>
          <a:p>
            <a:pPr eaLnBrk="1" hangingPunct="1"/>
            <a:r>
              <a:rPr lang="en-US" dirty="0" smtClean="0"/>
              <a:t>based on tables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24600" y="228600"/>
            <a:ext cx="2536207" cy="116955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571500" indent="-571500">
              <a:defRPr/>
            </a:pPr>
            <a:r>
              <a:rPr lang="en-US" sz="1050" dirty="0" smtClean="0"/>
              <a:t>1.  What is a Database?</a:t>
            </a:r>
            <a:endParaRPr lang="en-US" sz="1050" dirty="0"/>
          </a:p>
          <a:p>
            <a:pPr marL="571500" indent="-571500">
              <a:defRPr/>
            </a:pPr>
            <a:r>
              <a:rPr lang="en-US" sz="1400" dirty="0" smtClean="0">
                <a:solidFill>
                  <a:srgbClr val="FF0000"/>
                </a:solidFill>
              </a:rPr>
              <a:t>2. Brief Review of Relational </a:t>
            </a:r>
          </a:p>
          <a:p>
            <a:pPr marL="571500" indent="-571500">
              <a:defRPr/>
            </a:pP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smtClean="0">
                <a:solidFill>
                  <a:srgbClr val="FF0000"/>
                </a:solidFill>
              </a:rPr>
              <a:t>   Databases</a:t>
            </a:r>
          </a:p>
          <a:p>
            <a:pPr marL="571500" indent="-571500">
              <a:defRPr/>
            </a:pPr>
            <a:r>
              <a:rPr lang="en-US" sz="1050" dirty="0" smtClean="0"/>
              <a:t>3. Define DDBMS</a:t>
            </a:r>
          </a:p>
          <a:p>
            <a:pPr marL="571500" indent="-571500">
              <a:defRPr/>
            </a:pPr>
            <a:r>
              <a:rPr lang="en-US" sz="1050" dirty="0" smtClean="0"/>
              <a:t>4. Define OODB</a:t>
            </a:r>
            <a:endParaRPr lang="en-US" sz="1050" dirty="0"/>
          </a:p>
          <a:p>
            <a:pPr>
              <a:defRPr/>
            </a:pPr>
            <a:endParaRPr lang="en-US" sz="105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1089</TotalTime>
  <Words>2581</Words>
  <Application>Microsoft Office PowerPoint</Application>
  <PresentationFormat>On-screen Show (4:3)</PresentationFormat>
  <Paragraphs>425</Paragraphs>
  <Slides>39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39</vt:i4>
      </vt:variant>
    </vt:vector>
  </HeadingPairs>
  <TitlesOfParts>
    <vt:vector size="51" baseType="lpstr">
      <vt:lpstr>Arial Unicode MS</vt:lpstr>
      <vt:lpstr>Arial</vt:lpstr>
      <vt:lpstr>Calibri</vt:lpstr>
      <vt:lpstr>Garamond</vt:lpstr>
      <vt:lpstr>Symbol</vt:lpstr>
      <vt:lpstr>Times New Roman</vt:lpstr>
      <vt:lpstr>Trebuchet MS</vt:lpstr>
      <vt:lpstr>Wingdings</vt:lpstr>
      <vt:lpstr>Default Design</vt:lpstr>
      <vt:lpstr>Edge</vt:lpstr>
      <vt:lpstr>1_Edge</vt:lpstr>
      <vt:lpstr>2_Edge</vt:lpstr>
      <vt:lpstr>Set 1 - Introduction</vt:lpstr>
      <vt:lpstr>History of Database Management</vt:lpstr>
      <vt:lpstr>Forces Driving the Changes</vt:lpstr>
      <vt:lpstr>Aspects of the Material Things we might study </vt:lpstr>
      <vt:lpstr>General Topic Outline</vt:lpstr>
      <vt:lpstr>Outline of Remainder of this set of notes</vt:lpstr>
      <vt:lpstr>1. What is a ^ Database?</vt:lpstr>
      <vt:lpstr>What is a Traditional Database? cont’d</vt:lpstr>
      <vt:lpstr>2.  Brief Review of Relational        Databases</vt:lpstr>
      <vt:lpstr>Relational Terminology: quick review</vt:lpstr>
      <vt:lpstr>Formal Definition of a Relation</vt:lpstr>
      <vt:lpstr>Relational  Query Languages</vt:lpstr>
      <vt:lpstr>PowerPoint Presentation</vt:lpstr>
      <vt:lpstr>PowerPoint Presentation</vt:lpstr>
      <vt:lpstr>PowerPoint Presentation</vt:lpstr>
      <vt:lpstr>Other Relational Query Languages</vt:lpstr>
      <vt:lpstr>Relational Completeness</vt:lpstr>
      <vt:lpstr>3. Distributed Databases</vt:lpstr>
      <vt:lpstr>Some Distinguishing Characteristics  (of a Distributed Database)</vt:lpstr>
      <vt:lpstr>PowerPoint Presentation</vt:lpstr>
      <vt:lpstr>Advantages of Distributed DB over a Centralized DB</vt:lpstr>
      <vt:lpstr>Advantages of DDBMS, cont’d</vt:lpstr>
      <vt:lpstr>Some  Disadvantages</vt:lpstr>
      <vt:lpstr>PowerPoint Presentation</vt:lpstr>
      <vt:lpstr>What is an Object-Oriented Database System?</vt:lpstr>
      <vt:lpstr>What are important OO features?  according to some authors of OODB books  </vt:lpstr>
      <vt:lpstr>OO definitions according to some authors of DB books, cont’d</vt:lpstr>
      <vt:lpstr>Programming/programming languages point of view:</vt:lpstr>
      <vt:lpstr>The database point of view:</vt:lpstr>
      <vt:lpstr>More differences between programming languages and databases</vt:lpstr>
      <vt:lpstr>We will use the following</vt:lpstr>
      <vt:lpstr>Important Object-Oriented Features</vt:lpstr>
      <vt:lpstr>More Definitions</vt:lpstr>
      <vt:lpstr>More Definitions - 2</vt:lpstr>
      <vt:lpstr>What is an Object-Oriented Database System?</vt:lpstr>
      <vt:lpstr>Objective </vt:lpstr>
      <vt:lpstr>When/Where are Object-Oriented Databases required?</vt:lpstr>
      <vt:lpstr>Example Application Areas</vt:lpstr>
      <vt:lpstr>Outline of notes</vt:lpstr>
    </vt:vector>
  </TitlesOfParts>
  <Company>University of Western Ontario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 1 - Introduction</dc:title>
  <dc:creator>Sylvia Osborn</dc:creator>
  <cp:lastModifiedBy>Sylvia Osborn</cp:lastModifiedBy>
  <cp:revision>80</cp:revision>
  <dcterms:created xsi:type="dcterms:W3CDTF">2013-01-04T18:19:17Z</dcterms:created>
  <dcterms:modified xsi:type="dcterms:W3CDTF">2017-01-05T16:29:13Z</dcterms:modified>
</cp:coreProperties>
</file>