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5"/>
  </p:notesMasterIdLst>
  <p:handoutMasterIdLst>
    <p:handoutMasterId r:id="rId26"/>
  </p:handoutMasterIdLst>
  <p:sldIdLst>
    <p:sldId id="256" r:id="rId2"/>
    <p:sldId id="286" r:id="rId3"/>
    <p:sldId id="258" r:id="rId4"/>
    <p:sldId id="297" r:id="rId5"/>
    <p:sldId id="296" r:id="rId6"/>
    <p:sldId id="262" r:id="rId7"/>
    <p:sldId id="263" r:id="rId8"/>
    <p:sldId id="293" r:id="rId9"/>
    <p:sldId id="294" r:id="rId10"/>
    <p:sldId id="295" r:id="rId11"/>
    <p:sldId id="261" r:id="rId12"/>
    <p:sldId id="287" r:id="rId13"/>
    <p:sldId id="288" r:id="rId14"/>
    <p:sldId id="289" r:id="rId15"/>
    <p:sldId id="290" r:id="rId16"/>
    <p:sldId id="291" r:id="rId17"/>
    <p:sldId id="292" r:id="rId18"/>
    <p:sldId id="302" r:id="rId19"/>
    <p:sldId id="298" r:id="rId20"/>
    <p:sldId id="299" r:id="rId21"/>
    <p:sldId id="303" r:id="rId22"/>
    <p:sldId id="300" r:id="rId23"/>
    <p:sldId id="301" r:id="rId24"/>
  </p:sldIdLst>
  <p:sldSz cx="9144000" cy="6858000" type="screen4x3"/>
  <p:notesSz cx="6985000" cy="9271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005028"/>
    <a:srgbClr val="006633"/>
    <a:srgbClr val="0066FF"/>
    <a:srgbClr val="204D84"/>
    <a:srgbClr val="008241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14" autoAdjust="0"/>
    <p:restoredTop sz="94692" autoAdjust="0"/>
  </p:normalViewPr>
  <p:slideViewPr>
    <p:cSldViewPr>
      <p:cViewPr varScale="1">
        <p:scale>
          <a:sx n="86" d="100"/>
          <a:sy n="86" d="100"/>
        </p:scale>
        <p:origin x="82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32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1770" y="-90"/>
      </p:cViewPr>
      <p:guideLst>
        <p:guide orient="horz" pos="2920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2055B745-04AF-4A9B-9BF2-F6D82089D5A0}" type="datetimeFigureOut">
              <a:rPr lang="en-US"/>
              <a:pPr>
                <a:defRPr/>
              </a:pPr>
              <a:t>3/2/2017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05863"/>
            <a:ext cx="3027363" cy="4635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050" y="8805863"/>
            <a:ext cx="3027363" cy="4635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A5C7A0C-7CE7-4166-A849-9F26CE8B27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93291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605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4750" y="695325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8500" y="4403725"/>
            <a:ext cx="55880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5863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6050" y="8805863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4B489C13-07F9-41E3-8495-C13CA5B814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73777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CS4411/9538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Set 8, Part 3, XML implementation issues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546AFC-F717-480F-946C-67CC9910CBD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CS4411/9538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Set 8, Part 3, XML implementation issues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C227BD-8B7B-444E-90A0-0E36D8339EE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CS4411/9538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Set 8, Part 3, XML implementation issues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821355-8B71-49D5-873F-5113724DB6F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CS4411/9538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Set 8, Part 3, XML implementation issues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FF2A3E-E6C7-4965-9DA8-748C18E795D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CS4411/9538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Set 8, Part 3, XML implementation issues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7B113C-9148-4DE4-9F50-C8A0430A9DC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CS4411/9538</a:t>
            </a: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Set 8, Part 3, XML implementation issues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FA3040-1D0C-4BEF-BCE6-A21A194A7E8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CS4411/9538</a:t>
            </a:r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Set 8, Part 3, XML implementation issues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148CB7-B79F-45FC-A7EC-BBD31D786B5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CS4411/9538</a:t>
            </a:r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Set 8, Part 3, XML implementation issues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FD82C5-0275-4CEA-99FD-8CFB33ECC85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CS4411/9538</a:t>
            </a:r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Set 8, Part 3, XML implementation issues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A7E594-0F3F-4D60-B169-ACB31CDD977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CS4411/9538</a:t>
            </a: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Set 8, Part 3, XML implementation issues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4E6351-F143-497D-80A8-D29B9B42B8C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CS4411/9538</a:t>
            </a: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Set 8, Part 3, XML implementation issues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9D537F-2312-403C-8A90-5B26753EE70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CS4411/9538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/>
              <a:t>Set 8, Part 3, XML implementation issues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09474E42-0245-48A1-83CC-2C520EFA8F1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5028"/>
          </a:solidFill>
          <a:latin typeface="Trebuchet MS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5028"/>
          </a:solidFill>
          <a:latin typeface="Trebuchet MS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5028"/>
          </a:solidFill>
          <a:latin typeface="Trebuchet MS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5028"/>
          </a:solidFill>
          <a:latin typeface="Trebuchet MS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5028"/>
          </a:solidFill>
          <a:latin typeface="Trebuchet M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5028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5028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5028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5028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rgbClr val="005028"/>
          </a:solidFill>
          <a:latin typeface="Trebuchet MS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rgbClr val="005028"/>
          </a:solidFill>
          <a:latin typeface="Trebuchet MS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rgbClr val="005028"/>
          </a:solidFill>
          <a:latin typeface="Trebuchet MS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rgbClr val="005028"/>
          </a:solidFill>
          <a:latin typeface="Trebuchet MS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rgbClr val="005028"/>
          </a:solidFill>
          <a:latin typeface="Trebuchet MS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Set 8, part 3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962400"/>
            <a:ext cx="7010400" cy="1752600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005028"/>
                </a:solidFill>
              </a:rPr>
              <a:t>Some XML database implementation issues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latin typeface="Arial" pitchFamily="34" charset="0"/>
              </a:rPr>
              <a:t>CS4411/9538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Set 8, Part 3, XML implementation issues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87CD913-D982-4A17-971A-C700950F8AED}" type="slidenum">
              <a:rPr lang="en-US" altLang="en-US"/>
              <a:pPr/>
              <a:t>1</a:t>
            </a:fld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39763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Storing XML in a relational package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838200"/>
            <a:ext cx="8458200" cy="1905000"/>
          </a:xfrm>
        </p:spPr>
        <p:txBody>
          <a:bodyPr>
            <a:normAutofit fontScale="85000" lnSpcReduction="10000"/>
          </a:bodyPr>
          <a:lstStyle/>
          <a:p>
            <a:pPr marL="609600" indent="-609600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storage schemes are: storing the document </a:t>
            </a:r>
            <a:r>
              <a:rPr lang="en-US" sz="2000" dirty="0" smtClean="0">
                <a:solidFill>
                  <a:srgbClr val="C00000"/>
                </a:solidFill>
              </a:rPr>
              <a:t>as a column </a:t>
            </a:r>
            <a:r>
              <a:rPr lang="en-US" sz="2000" dirty="0" smtClean="0"/>
              <a:t>value or </a:t>
            </a:r>
            <a:r>
              <a:rPr lang="en-US" sz="2000" dirty="0" smtClean="0">
                <a:solidFill>
                  <a:srgbClr val="C00000"/>
                </a:solidFill>
              </a:rPr>
              <a:t>shredding</a:t>
            </a:r>
          </a:p>
          <a:p>
            <a:pPr marL="609600" indent="-609600" eaLnBrk="1" hangingPunct="1">
              <a:lnSpc>
                <a:spcPct val="120000"/>
              </a:lnSpc>
              <a:buFont typeface="Wingdings" pitchFamily="2" charset="2"/>
              <a:buAutoNum type="arabicPeriod"/>
              <a:defRPr/>
            </a:pPr>
            <a:r>
              <a:rPr lang="en-US" sz="2000" dirty="0" smtClean="0"/>
              <a:t>store the XML document </a:t>
            </a:r>
            <a:r>
              <a:rPr lang="en-US" sz="2000" dirty="0" smtClean="0">
                <a:solidFill>
                  <a:srgbClr val="C00000"/>
                </a:solidFill>
              </a:rPr>
              <a:t>as a column </a:t>
            </a:r>
            <a:r>
              <a:rPr lang="en-US" sz="2000" dirty="0" smtClean="0"/>
              <a:t>in a table, perhaps with some other identifying attributes, complete with its tags (XML type)  - these store an XML document as a column value </a:t>
            </a:r>
          </a:p>
          <a:p>
            <a:pPr marL="1128713" lvl="2" indent="-457200" eaLnBrk="1" hangingPunct="1">
              <a:lnSpc>
                <a:spcPct val="120000"/>
              </a:lnSpc>
              <a:buFont typeface="Arial" charset="0"/>
              <a:buChar char="•"/>
              <a:defRPr/>
            </a:pPr>
            <a:r>
              <a:rPr lang="en-US" sz="2000" dirty="0" smtClean="0"/>
              <a:t>e.g. choices in DB2 are XML </a:t>
            </a:r>
            <a:r>
              <a:rPr lang="en-US" sz="2000" dirty="0" err="1" smtClean="0"/>
              <a:t>varchar</a:t>
            </a:r>
            <a:r>
              <a:rPr lang="en-US" sz="2000" dirty="0" smtClean="0"/>
              <a:t>, XML CLOB (Character large object) and file reference (more on DB2 later)</a:t>
            </a:r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latin typeface="Arial" pitchFamily="34" charset="0"/>
              </a:rPr>
              <a:t>CS4411/9538</a:t>
            </a:r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Set 8, Part 3, XML implementation issues</a:t>
            </a:r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141D331-74BA-4CD4-9334-686E565E919F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3319" name="Line 4"/>
          <p:cNvSpPr>
            <a:spLocks noChangeShapeType="1"/>
          </p:cNvSpPr>
          <p:nvPr/>
        </p:nvSpPr>
        <p:spPr bwMode="auto">
          <a:xfrm>
            <a:off x="762000" y="32766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13320" name="Text Box 5"/>
          <p:cNvSpPr txBox="1">
            <a:spLocks noChangeArrowheads="1"/>
          </p:cNvSpPr>
          <p:nvPr/>
        </p:nvSpPr>
        <p:spPr bwMode="auto">
          <a:xfrm>
            <a:off x="609600" y="2895600"/>
            <a:ext cx="151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/>
              <a:t>Orders Table</a:t>
            </a:r>
          </a:p>
        </p:txBody>
      </p:sp>
      <p:sp>
        <p:nvSpPr>
          <p:cNvPr id="13321" name="Line 6"/>
          <p:cNvSpPr>
            <a:spLocks noChangeShapeType="1"/>
          </p:cNvSpPr>
          <p:nvPr/>
        </p:nvSpPr>
        <p:spPr bwMode="auto">
          <a:xfrm>
            <a:off x="2057400" y="2895600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13322" name="Line 7"/>
          <p:cNvSpPr>
            <a:spLocks noChangeShapeType="1"/>
          </p:cNvSpPr>
          <p:nvPr/>
        </p:nvSpPr>
        <p:spPr bwMode="auto">
          <a:xfrm>
            <a:off x="3200400" y="28956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13323" name="Text Box 8"/>
          <p:cNvSpPr txBox="1">
            <a:spLocks noChangeArrowheads="1"/>
          </p:cNvSpPr>
          <p:nvPr/>
        </p:nvSpPr>
        <p:spPr bwMode="auto">
          <a:xfrm>
            <a:off x="2057400" y="2895600"/>
            <a:ext cx="1111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/>
              <a:t>OrderNO</a:t>
            </a:r>
          </a:p>
        </p:txBody>
      </p:sp>
      <p:sp>
        <p:nvSpPr>
          <p:cNvPr id="13324" name="Text Box 9"/>
          <p:cNvSpPr txBox="1">
            <a:spLocks noChangeArrowheads="1"/>
          </p:cNvSpPr>
          <p:nvPr/>
        </p:nvSpPr>
        <p:spPr bwMode="auto">
          <a:xfrm>
            <a:off x="3413125" y="2932113"/>
            <a:ext cx="666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/>
              <a:t>Date</a:t>
            </a:r>
          </a:p>
        </p:txBody>
      </p:sp>
      <p:sp>
        <p:nvSpPr>
          <p:cNvPr id="13325" name="Line 10"/>
          <p:cNvSpPr>
            <a:spLocks noChangeShapeType="1"/>
          </p:cNvSpPr>
          <p:nvPr/>
        </p:nvSpPr>
        <p:spPr bwMode="auto">
          <a:xfrm>
            <a:off x="4267200" y="28956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13326" name="Text Box 11"/>
          <p:cNvSpPr txBox="1">
            <a:spLocks noChangeArrowheads="1"/>
          </p:cNvSpPr>
          <p:nvPr/>
        </p:nvSpPr>
        <p:spPr bwMode="auto">
          <a:xfrm>
            <a:off x="4479925" y="2855913"/>
            <a:ext cx="768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/>
              <a:t>Order</a:t>
            </a:r>
          </a:p>
        </p:txBody>
      </p:sp>
      <p:sp>
        <p:nvSpPr>
          <p:cNvPr id="13327" name="Text Box 12"/>
          <p:cNvSpPr txBox="1">
            <a:spLocks noChangeArrowheads="1"/>
          </p:cNvSpPr>
          <p:nvPr/>
        </p:nvSpPr>
        <p:spPr bwMode="auto">
          <a:xfrm>
            <a:off x="2133600" y="3244850"/>
            <a:ext cx="946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/>
              <a:t>o32456</a:t>
            </a:r>
          </a:p>
        </p:txBody>
      </p:sp>
      <p:sp>
        <p:nvSpPr>
          <p:cNvPr id="13328" name="Text Box 13"/>
          <p:cNvSpPr txBox="1">
            <a:spLocks noChangeArrowheads="1"/>
          </p:cNvSpPr>
          <p:nvPr/>
        </p:nvSpPr>
        <p:spPr bwMode="auto">
          <a:xfrm>
            <a:off x="3124200" y="3244850"/>
            <a:ext cx="1073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/>
              <a:t>06/11/05</a:t>
            </a:r>
          </a:p>
        </p:txBody>
      </p:sp>
      <p:sp>
        <p:nvSpPr>
          <p:cNvPr id="13329" name="Text Box 14"/>
          <p:cNvSpPr txBox="1">
            <a:spLocks noChangeArrowheads="1"/>
          </p:cNvSpPr>
          <p:nvPr/>
        </p:nvSpPr>
        <p:spPr bwMode="auto">
          <a:xfrm>
            <a:off x="4343400" y="3276600"/>
            <a:ext cx="316865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/>
              <a:t>&lt;order&gt;</a:t>
            </a:r>
          </a:p>
          <a:p>
            <a:pPr eaLnBrk="1" hangingPunct="1"/>
            <a:r>
              <a:rPr lang="en-US" altLang="en-US"/>
              <a:t>    &lt;order_item&gt;</a:t>
            </a:r>
          </a:p>
          <a:p>
            <a:pPr eaLnBrk="1" hangingPunct="1"/>
            <a:r>
              <a:rPr lang="en-US" altLang="en-US"/>
              <a:t>        &lt;item_no&gt; .....    &lt;/item&gt;</a:t>
            </a:r>
          </a:p>
          <a:p>
            <a:pPr eaLnBrk="1" hangingPunct="1"/>
            <a:r>
              <a:rPr lang="en-US" altLang="en-US"/>
              <a:t>        &lt;qty&gt;  .....     &lt;/qty&gt;</a:t>
            </a:r>
          </a:p>
          <a:p>
            <a:pPr eaLnBrk="1" hangingPunct="1"/>
            <a:r>
              <a:rPr lang="en-US" altLang="en-US"/>
              <a:t>    &lt;/order_item&gt;</a:t>
            </a:r>
          </a:p>
          <a:p>
            <a:pPr eaLnBrk="1" hangingPunct="1"/>
            <a:r>
              <a:rPr lang="en-US" altLang="en-US"/>
              <a:t>    &lt;order_item&gt;</a:t>
            </a:r>
          </a:p>
          <a:p>
            <a:pPr eaLnBrk="1" hangingPunct="1"/>
            <a:r>
              <a:rPr lang="en-US" altLang="en-US"/>
              <a:t>    ...</a:t>
            </a:r>
          </a:p>
          <a:p>
            <a:pPr eaLnBrk="1" hangingPunct="1"/>
            <a:r>
              <a:rPr lang="en-US" altLang="en-US"/>
              <a:t>    &lt;/order_item&gt;</a:t>
            </a:r>
          </a:p>
          <a:p>
            <a:pPr eaLnBrk="1" hangingPunct="1"/>
            <a:r>
              <a:rPr lang="en-US" altLang="en-US"/>
              <a:t>&lt;/order&gt;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715963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Shredding the data/Labelling nodes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382000" cy="4835525"/>
          </a:xfrm>
        </p:spPr>
        <p:txBody>
          <a:bodyPr/>
          <a:lstStyle/>
          <a:p>
            <a:pPr marL="571500" indent="-571500" eaLnBrk="1" hangingPunct="1"/>
            <a:r>
              <a:rPr lang="en-US" altLang="en-US" sz="3000" smtClean="0"/>
              <a:t>many schemes involve breaking up the data and storing it in relations.  This is called </a:t>
            </a:r>
            <a:r>
              <a:rPr lang="en-US" altLang="en-US" sz="3000" smtClean="0">
                <a:solidFill>
                  <a:srgbClr val="C00000"/>
                </a:solidFill>
              </a:rPr>
              <a:t>shredding</a:t>
            </a:r>
            <a:r>
              <a:rPr lang="en-US" altLang="en-US" sz="3000" smtClean="0">
                <a:solidFill>
                  <a:srgbClr val="006633"/>
                </a:solidFill>
              </a:rPr>
              <a:t>.  </a:t>
            </a:r>
            <a:r>
              <a:rPr lang="en-US" altLang="en-US" sz="3000" smtClean="0"/>
              <a:t>This is used by systems built on top of a relational engine.</a:t>
            </a:r>
          </a:p>
          <a:p>
            <a:pPr marL="571500" indent="-571500" eaLnBrk="1" hangingPunct="1"/>
            <a:endParaRPr lang="en-US" altLang="en-US" sz="3000" smtClean="0"/>
          </a:p>
          <a:p>
            <a:pPr marL="571500" indent="-571500" eaLnBrk="1" hangingPunct="1"/>
            <a:r>
              <a:rPr lang="en-US" altLang="en-US" sz="3000" smtClean="0"/>
              <a:t>Nodes in an XML document are considered to be unique, so there are techniques to label each node with a unique ID, and use it to record the structure and aid in answering XQuery queries.</a:t>
            </a:r>
          </a:p>
        </p:txBody>
      </p:sp>
      <p:sp>
        <p:nvSpPr>
          <p:cNvPr id="1434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latin typeface="Arial" pitchFamily="34" charset="0"/>
              </a:rPr>
              <a:t>CS4411/9538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Set 8, Part 3, XML implementation issues</a:t>
            </a:r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ED28309-1F9A-44AD-AAEF-367B22133F76}" type="slidenum">
              <a:rPr lang="en-US" altLang="en-US"/>
              <a:pPr/>
              <a:t>11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3505200" y="277813"/>
            <a:ext cx="5181600" cy="1322387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Node Labeling Schemes</a:t>
            </a:r>
            <a:br>
              <a:rPr lang="en-US" altLang="en-US" sz="3600" smtClean="0"/>
            </a:br>
            <a:r>
              <a:rPr lang="en-US" altLang="en-US" sz="2000" smtClean="0"/>
              <a:t>(egs. taken from the survey paper by Gou and Chirkova on the website)</a:t>
            </a:r>
          </a:p>
        </p:txBody>
      </p:sp>
      <p:sp>
        <p:nvSpPr>
          <p:cNvPr id="1536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latin typeface="Arial" pitchFamily="34" charset="0"/>
              </a:rPr>
              <a:t>CS4411/9538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Set 8, Part 3, XML implementation issues</a:t>
            </a:r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B872C5E-C38F-45CB-BF0A-2F727FD81428}" type="slidenum">
              <a:rPr lang="en-US" altLang="en-US"/>
              <a:pPr/>
              <a:t>12</a:t>
            </a:fld>
            <a:endParaRPr lang="en-US" altLang="en-US"/>
          </a:p>
        </p:txBody>
      </p:sp>
      <p:pic>
        <p:nvPicPr>
          <p:cNvPr id="1536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2971800"/>
            <a:ext cx="5867400" cy="325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52400" y="3962400"/>
            <a:ext cx="1708150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800" dirty="0">
                <a:solidFill>
                  <a:srgbClr val="005028"/>
                </a:solidFill>
                <a:latin typeface="+mj-lt"/>
              </a:rPr>
              <a:t>Document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05200" y="2362200"/>
            <a:ext cx="5105400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400" dirty="0">
                <a:solidFill>
                  <a:srgbClr val="005028"/>
                </a:solidFill>
                <a:latin typeface="+mj-lt"/>
              </a:rPr>
              <a:t>Node-labeled tree version of document</a:t>
            </a:r>
          </a:p>
        </p:txBody>
      </p:sp>
      <p:pic>
        <p:nvPicPr>
          <p:cNvPr id="1536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04800"/>
            <a:ext cx="2781300" cy="361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0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24200" y="3048000"/>
            <a:ext cx="32385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43200" y="3505200"/>
            <a:ext cx="32385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76200" y="228600"/>
            <a:ext cx="8915400" cy="31242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10000"/>
              </a:lnSpc>
              <a:spcBef>
                <a:spcPts val="600"/>
              </a:spcBef>
              <a:buFont typeface="Arial" charset="0"/>
              <a:buChar char="•"/>
              <a:defRPr/>
            </a:pPr>
            <a:r>
              <a:rPr lang="en-US" sz="2200" dirty="0" smtClean="0"/>
              <a:t>numbers like (6,8) represent the order in which the node is visited by a preorder traversal of the nodes:</a:t>
            </a:r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1900" dirty="0" smtClean="0"/>
              <a:t>the first number is the position the node is visited on the way in</a:t>
            </a:r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1900" dirty="0" smtClean="0"/>
              <a:t>the second number is the position the node is visited on the way out</a:t>
            </a:r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1900" dirty="0" smtClean="0"/>
              <a:t>these are called (start, end)</a:t>
            </a:r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1900" dirty="0" smtClean="0"/>
              <a:t>for leaf nodes, start=end</a:t>
            </a: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buFont typeface="Arial" charset="0"/>
              <a:buChar char="•"/>
              <a:defRPr/>
            </a:pPr>
            <a:r>
              <a:rPr lang="en-US" sz="2200" dirty="0" smtClean="0"/>
              <a:t>the whole document can then be stored in a </a:t>
            </a:r>
            <a:r>
              <a:rPr lang="en-US" sz="2200" dirty="0" smtClean="0">
                <a:solidFill>
                  <a:srgbClr val="C00000"/>
                </a:solidFill>
              </a:rPr>
              <a:t>Node</a:t>
            </a:r>
            <a:r>
              <a:rPr lang="en-US" sz="2200" dirty="0" smtClean="0"/>
              <a:t> table (relation):</a:t>
            </a:r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1900" dirty="0" smtClean="0"/>
              <a:t>this scheme stores the leaf nodes as the Value attribute of their parents</a:t>
            </a: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buFont typeface="Arial" charset="0"/>
              <a:buChar char="•"/>
              <a:defRPr/>
            </a:pPr>
            <a:r>
              <a:rPr lang="en-US" sz="2200" dirty="0" smtClean="0"/>
              <a:t>assume this table is called </a:t>
            </a:r>
            <a:r>
              <a:rPr lang="en-US" sz="2200" dirty="0" smtClean="0">
                <a:solidFill>
                  <a:srgbClr val="C00000"/>
                </a:solidFill>
              </a:rPr>
              <a:t>Node</a:t>
            </a:r>
          </a:p>
        </p:txBody>
      </p:sp>
      <p:sp>
        <p:nvSpPr>
          <p:cNvPr id="16387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latin typeface="Arial" pitchFamily="34" charset="0"/>
              </a:rPr>
              <a:t>CS4411/9538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Set 8, Part 3, XML implementation issues</a:t>
            </a:r>
          </a:p>
        </p:txBody>
      </p:sp>
      <p:sp>
        <p:nvSpPr>
          <p:cNvPr id="1638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268561C-DD38-4B3A-8D75-8282088897D9}" type="slidenum">
              <a:rPr lang="en-US" altLang="en-US"/>
              <a:pPr/>
              <a:t>13</a:t>
            </a:fld>
            <a:endParaRPr lang="en-US" altLang="en-US"/>
          </a:p>
        </p:txBody>
      </p:sp>
      <p:pic>
        <p:nvPicPr>
          <p:cNvPr id="163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429000"/>
            <a:ext cx="7896225" cy="254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5181600" cy="838200"/>
          </a:xfrm>
        </p:spPr>
        <p:txBody>
          <a:bodyPr/>
          <a:lstStyle/>
          <a:p>
            <a:pPr eaLnBrk="1" hangingPunct="1"/>
            <a:r>
              <a:rPr lang="en-US" altLang="en-US" smtClean="0"/>
              <a:t>  Path steps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991600" cy="5059363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in Xpath, the most common access steps are </a:t>
            </a:r>
            <a:r>
              <a:rPr lang="en-US" altLang="en-US" sz="2800" smtClean="0">
                <a:solidFill>
                  <a:srgbClr val="C00000"/>
                </a:solidFill>
              </a:rPr>
              <a:t>/</a:t>
            </a:r>
            <a:r>
              <a:rPr lang="en-US" altLang="en-US" sz="2800" smtClean="0"/>
              <a:t>, </a:t>
            </a:r>
            <a:r>
              <a:rPr lang="en-US" altLang="en-US" sz="2800" smtClean="0">
                <a:solidFill>
                  <a:srgbClr val="C00000"/>
                </a:solidFill>
              </a:rPr>
              <a:t>// </a:t>
            </a:r>
            <a:r>
              <a:rPr lang="en-US" altLang="en-US" sz="2800" smtClean="0"/>
              <a:t>and </a:t>
            </a:r>
            <a:r>
              <a:rPr lang="en-US" altLang="en-US" sz="2800" smtClean="0">
                <a:solidFill>
                  <a:srgbClr val="C00000"/>
                </a:solidFill>
              </a:rPr>
              <a:t>..</a:t>
            </a:r>
            <a:r>
              <a:rPr lang="en-US" altLang="en-US" sz="2800" smtClean="0"/>
              <a:t>  i.e. child, descendant or self, and parent.</a:t>
            </a:r>
          </a:p>
          <a:p>
            <a:pPr eaLnBrk="1" hangingPunct="1"/>
            <a:r>
              <a:rPr lang="en-US" altLang="en-US" sz="2800" smtClean="0"/>
              <a:t>with the node table, node </a:t>
            </a:r>
            <a:r>
              <a:rPr lang="en-US" altLang="en-US" sz="2800" i="1" smtClean="0"/>
              <a:t>a</a:t>
            </a:r>
            <a:r>
              <a:rPr lang="en-US" altLang="en-US" sz="2800" smtClean="0"/>
              <a:t> is an </a:t>
            </a:r>
            <a:r>
              <a:rPr lang="en-US" altLang="en-US" sz="2800" smtClean="0">
                <a:solidFill>
                  <a:srgbClr val="C00000"/>
                </a:solidFill>
              </a:rPr>
              <a:t>ancestor </a:t>
            </a:r>
            <a:r>
              <a:rPr lang="en-US" altLang="en-US" sz="2800" smtClean="0"/>
              <a:t>of node </a:t>
            </a:r>
            <a:r>
              <a:rPr lang="en-US" altLang="en-US" sz="2800" i="1" smtClean="0"/>
              <a:t>b</a:t>
            </a:r>
            <a:r>
              <a:rPr lang="en-US" altLang="en-US" sz="2800" smtClean="0"/>
              <a:t> iff </a:t>
            </a:r>
            <a:r>
              <a:rPr lang="en-US" altLang="en-US" smtClean="0"/>
              <a:t>		</a:t>
            </a:r>
            <a:r>
              <a:rPr lang="en-US" altLang="en-US" i="1" smtClean="0"/>
              <a:t>a.start &lt; b.start &lt; a.end</a:t>
            </a:r>
          </a:p>
          <a:p>
            <a:pPr eaLnBrk="1" hangingPunct="1"/>
            <a:endParaRPr lang="en-US" altLang="en-US" i="1" smtClean="0"/>
          </a:p>
          <a:p>
            <a:pPr eaLnBrk="1" hangingPunct="1"/>
            <a:r>
              <a:rPr lang="en-US" altLang="en-US" sz="2800" smtClean="0"/>
              <a:t>node </a:t>
            </a:r>
            <a:r>
              <a:rPr lang="en-US" altLang="en-US" sz="2800" i="1" smtClean="0"/>
              <a:t>a</a:t>
            </a:r>
            <a:r>
              <a:rPr lang="en-US" altLang="en-US" sz="2800" smtClean="0"/>
              <a:t> is the </a:t>
            </a:r>
            <a:r>
              <a:rPr lang="en-US" altLang="en-US" sz="2800" smtClean="0">
                <a:solidFill>
                  <a:srgbClr val="C00000"/>
                </a:solidFill>
              </a:rPr>
              <a:t>parent </a:t>
            </a:r>
            <a:r>
              <a:rPr lang="en-US" altLang="en-US" sz="2800" smtClean="0"/>
              <a:t>of node </a:t>
            </a:r>
            <a:r>
              <a:rPr lang="en-US" altLang="en-US" sz="2800" i="1" smtClean="0"/>
              <a:t>b</a:t>
            </a:r>
            <a:r>
              <a:rPr lang="en-US" altLang="en-US" sz="2800" smtClean="0"/>
              <a:t> iff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en-US" sz="2800" i="1" smtClean="0"/>
              <a:t>   	    a.start &lt; b.start &lt; a.end  </a:t>
            </a:r>
            <a:r>
              <a:rPr lang="en-US" altLang="en-US" sz="28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∧</a:t>
            </a:r>
            <a:r>
              <a:rPr lang="en-US" altLang="en-US" sz="2800" i="1" smtClean="0"/>
              <a:t>  a.level + 1 = b.level</a:t>
            </a:r>
          </a:p>
          <a:p>
            <a:pPr eaLnBrk="1" hangingPunct="1"/>
            <a:endParaRPr lang="en-US" altLang="en-US" sz="2800" smtClean="0"/>
          </a:p>
          <a:p>
            <a:pPr eaLnBrk="1" hangingPunct="1"/>
            <a:r>
              <a:rPr lang="en-US" altLang="en-US" sz="2800" smtClean="0"/>
              <a:t>path expressions get evaluated by joining the </a:t>
            </a:r>
            <a:r>
              <a:rPr lang="en-US" altLang="en-US" sz="2800" smtClean="0">
                <a:solidFill>
                  <a:srgbClr val="C00000"/>
                </a:solidFill>
              </a:rPr>
              <a:t>Node</a:t>
            </a:r>
            <a:r>
              <a:rPr lang="en-US" altLang="en-US" sz="2800" smtClean="0"/>
              <a:t> table with itself </a:t>
            </a:r>
          </a:p>
        </p:txBody>
      </p:sp>
      <p:sp>
        <p:nvSpPr>
          <p:cNvPr id="17412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latin typeface="Arial" pitchFamily="34" charset="0"/>
              </a:rPr>
              <a:t>CS4411/9538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Set 8, Part 3, XML implementation issues</a:t>
            </a:r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5083BCA-4DAB-4769-BA55-1D94453652B7}" type="slidenum">
              <a:rPr lang="en-US" altLang="en-US"/>
              <a:pPr/>
              <a:t>14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For the path expression</a:t>
            </a:r>
            <a:br>
              <a:rPr lang="en-US" altLang="en-US" sz="2800" dirty="0" smtClean="0"/>
            </a:br>
            <a:r>
              <a:rPr lang="en-US" altLang="en-US" sz="2800" dirty="0" smtClean="0"/>
              <a:t>/publisher[address = ‘Cambridge’]//author/name</a:t>
            </a: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latin typeface="Arial" pitchFamily="34" charset="0"/>
              </a:rPr>
              <a:t>CS4411/9538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Set 8, Part 3, XML implementation issues</a:t>
            </a:r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3CE6C1C-5182-4834-84C7-87BD5907AEFB}" type="slidenum">
              <a:rPr lang="en-US" altLang="en-US"/>
              <a:pPr/>
              <a:t>15</a:t>
            </a:fld>
            <a:endParaRPr lang="en-US" altLang="en-US"/>
          </a:p>
        </p:txBody>
      </p:sp>
      <p:pic>
        <p:nvPicPr>
          <p:cNvPr id="184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295400"/>
            <a:ext cx="8104188" cy="416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9" name="TextBox 8"/>
          <p:cNvSpPr txBox="1">
            <a:spLocks noChangeArrowheads="1"/>
          </p:cNvSpPr>
          <p:nvPr/>
        </p:nvSpPr>
        <p:spPr bwMode="auto">
          <a:xfrm>
            <a:off x="152400" y="4343400"/>
            <a:ext cx="13779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solidFill>
                  <a:srgbClr val="C00000"/>
                </a:solidFill>
              </a:rPr>
              <a:t>twig pattern</a:t>
            </a:r>
            <a:endParaRPr lang="en-US" altLang="en-US" b="1">
              <a:solidFill>
                <a:srgbClr val="C00000"/>
              </a:solidFill>
            </a:endParaRPr>
          </a:p>
        </p:txBody>
      </p:sp>
      <p:sp>
        <p:nvSpPr>
          <p:cNvPr id="14" name="Arc 13"/>
          <p:cNvSpPr/>
          <p:nvPr/>
        </p:nvSpPr>
        <p:spPr>
          <a:xfrm rot="20254431" flipV="1">
            <a:off x="901700" y="3644900"/>
            <a:ext cx="914400" cy="914400"/>
          </a:xfrm>
          <a:prstGeom prst="arc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8441" name="TextBox 14"/>
          <p:cNvSpPr txBox="1">
            <a:spLocks noChangeArrowheads="1"/>
          </p:cNvSpPr>
          <p:nvPr/>
        </p:nvSpPr>
        <p:spPr bwMode="auto">
          <a:xfrm>
            <a:off x="304800" y="5562600"/>
            <a:ext cx="8732838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1" hangingPunct="1">
              <a:buFontTx/>
              <a:buAutoNum type="arabicParenBoth"/>
            </a:pPr>
            <a:r>
              <a:rPr lang="en-US" altLang="en-US" sz="1600"/>
              <a:t>matches the nodes with 4 copies of the table</a:t>
            </a:r>
          </a:p>
          <a:p>
            <a:pPr marL="342900" indent="-342900" eaLnBrk="1" hangingPunct="1">
              <a:buFontTx/>
              <a:buAutoNum type="arabicParenBoth"/>
            </a:pPr>
            <a:r>
              <a:rPr lang="en-US" altLang="en-US" sz="1600"/>
              <a:t>joins the nodes according to descendant or child relationships, and selects for ‘Cambridge</a:t>
            </a:r>
            <a:r>
              <a:rPr lang="en-US" altLang="en-US"/>
              <a:t>’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48000" y="3124200"/>
            <a:ext cx="4038600" cy="762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1447800" y="2971800"/>
            <a:ext cx="228600" cy="2286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048000" y="3962400"/>
            <a:ext cx="3733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828800" y="2971800"/>
            <a:ext cx="304800" cy="3048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048000" y="4495800"/>
            <a:ext cx="3657600" cy="6858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2133600" y="3352800"/>
            <a:ext cx="0" cy="45720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57200" y="609600"/>
            <a:ext cx="304800" cy="381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276600" y="2895600"/>
            <a:ext cx="2286000" cy="2286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1752600" y="2438400"/>
            <a:ext cx="0" cy="38100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048000" y="5181600"/>
            <a:ext cx="3200400" cy="3048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CA"/>
          </a:p>
        </p:txBody>
      </p:sp>
      <p:sp>
        <p:nvSpPr>
          <p:cNvPr id="28" name="Rectangle 27"/>
          <p:cNvSpPr/>
          <p:nvPr/>
        </p:nvSpPr>
        <p:spPr>
          <a:xfrm>
            <a:off x="2286000" y="609600"/>
            <a:ext cx="3733800" cy="4572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CA"/>
          </a:p>
        </p:txBody>
      </p:sp>
      <p:sp>
        <p:nvSpPr>
          <p:cNvPr id="23" name="Rectangle 22"/>
          <p:cNvSpPr/>
          <p:nvPr/>
        </p:nvSpPr>
        <p:spPr>
          <a:xfrm>
            <a:off x="6096000" y="600075"/>
            <a:ext cx="1400175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543800" y="595313"/>
            <a:ext cx="1093788" cy="48577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410200" cy="6858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Dewey decimal encoding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5181600" cy="2667000"/>
          </a:xfrm>
        </p:spPr>
        <p:txBody>
          <a:bodyPr/>
          <a:lstStyle/>
          <a:p>
            <a:pPr eaLnBrk="1" hangingPunct="1"/>
            <a:r>
              <a:rPr lang="en-US" altLang="en-US" sz="2000" smtClean="0"/>
              <a:t>another encoding scheme is based on the Dewey decimal system which is used in our city and school libraries to label books</a:t>
            </a:r>
          </a:p>
          <a:p>
            <a:pPr eaLnBrk="1" hangingPunct="1"/>
            <a:r>
              <a:rPr lang="en-US" altLang="en-US" sz="2000" smtClean="0"/>
              <a:t>can use Dewey numbers for node ids</a:t>
            </a:r>
          </a:p>
          <a:p>
            <a:pPr eaLnBrk="1" hangingPunct="1"/>
            <a:r>
              <a:rPr lang="en-US" altLang="en-US" sz="2000" smtClean="0"/>
              <a:t>descendant relationship becomes: node </a:t>
            </a:r>
            <a:r>
              <a:rPr lang="en-US" altLang="en-US" sz="2000" i="1" smtClean="0"/>
              <a:t>a</a:t>
            </a:r>
            <a:r>
              <a:rPr lang="en-US" altLang="en-US" sz="2000" smtClean="0"/>
              <a:t> is a descendant of node </a:t>
            </a:r>
            <a:r>
              <a:rPr lang="en-US" altLang="en-US" sz="2000" i="1" smtClean="0"/>
              <a:t>b</a:t>
            </a:r>
            <a:r>
              <a:rPr lang="en-US" altLang="en-US" sz="2000" smtClean="0"/>
              <a:t> iff:   node </a:t>
            </a:r>
            <a:r>
              <a:rPr lang="en-US" altLang="en-US" sz="2000" i="1" smtClean="0">
                <a:solidFill>
                  <a:srgbClr val="C00000"/>
                </a:solidFill>
              </a:rPr>
              <a:t>b</a:t>
            </a:r>
            <a:r>
              <a:rPr lang="en-US" altLang="en-US" sz="2000" smtClean="0"/>
              <a:t>’s id is a substring of node </a:t>
            </a:r>
            <a:r>
              <a:rPr lang="en-US" altLang="en-US" sz="2000" i="1" smtClean="0">
                <a:solidFill>
                  <a:srgbClr val="C00000"/>
                </a:solidFill>
              </a:rPr>
              <a:t>a</a:t>
            </a:r>
            <a:r>
              <a:rPr lang="en-US" altLang="en-US" sz="2000" smtClean="0"/>
              <a:t>’s id</a:t>
            </a:r>
            <a:r>
              <a:rPr lang="en-US" altLang="en-US" sz="1800" smtClean="0">
                <a:latin typeface="Arial" pitchFamily="34" charset="0"/>
              </a:rPr>
              <a:t>	         				</a:t>
            </a:r>
          </a:p>
          <a:p>
            <a:pPr eaLnBrk="1" hangingPunct="1">
              <a:buFont typeface="Arial" pitchFamily="34" charset="0"/>
              <a:buNone/>
            </a:pPr>
            <a:endParaRPr lang="en-US" altLang="en-US" smtClean="0"/>
          </a:p>
          <a:p>
            <a:pPr eaLnBrk="1" hangingPunct="1">
              <a:buFont typeface="Arial" pitchFamily="34" charset="0"/>
              <a:buNone/>
            </a:pPr>
            <a:endParaRPr lang="en-US" altLang="en-US" smtClean="0"/>
          </a:p>
        </p:txBody>
      </p:sp>
      <p:sp>
        <p:nvSpPr>
          <p:cNvPr id="1946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latin typeface="Arial" pitchFamily="34" charset="0"/>
              </a:rPr>
              <a:t>CS4411/9538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Set 8, Part 3, XML implementation issues</a:t>
            </a:r>
          </a:p>
        </p:txBody>
      </p:sp>
      <p:sp>
        <p:nvSpPr>
          <p:cNvPr id="1946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5AFE33F-F2BE-45EB-9C8E-ED1653C61B39}" type="slidenum">
              <a:rPr lang="en-US" altLang="en-US"/>
              <a:pPr/>
              <a:t>16</a:t>
            </a:fld>
            <a:endParaRPr lang="en-US" alt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81000" y="3733800"/>
          <a:ext cx="7924800" cy="2286000"/>
        </p:xfrm>
        <a:graphic>
          <a:graphicData uri="http://schemas.openxmlformats.org/drawingml/2006/table">
            <a:tbl>
              <a:tblPr/>
              <a:tblGrid>
                <a:gridCol w="1584325"/>
                <a:gridCol w="1585913"/>
                <a:gridCol w="1401762"/>
                <a:gridCol w="1768475"/>
                <a:gridCol w="1584325"/>
              </a:tblGrid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id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nodetype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localname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datatype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value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publisher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null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1.1.1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untypedAtomic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Mit Press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1.1.2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untypedAtomic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Cambridge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publisher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  <p:pic>
        <p:nvPicPr>
          <p:cNvPr id="19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152400"/>
            <a:ext cx="4494213" cy="249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458200" cy="8382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Comparison of Dewey with (start, end) labels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135563"/>
          </a:xfrm>
        </p:spPr>
        <p:txBody>
          <a:bodyPr/>
          <a:lstStyle/>
          <a:p>
            <a:pPr eaLnBrk="1" hangingPunct="1"/>
            <a:r>
              <a:rPr lang="en-US" altLang="en-US" sz="2000" smtClean="0"/>
              <a:t>Dewey labels can get long, so the descendant test can take longer.</a:t>
            </a:r>
          </a:p>
          <a:p>
            <a:pPr eaLnBrk="1" hangingPunct="1"/>
            <a:r>
              <a:rPr lang="en-US" altLang="en-US" sz="2000" smtClean="0"/>
              <a:t>insertion of new data is slightly better with Dewey:</a:t>
            </a:r>
          </a:p>
          <a:p>
            <a:pPr lvl="1" eaLnBrk="1" hangingPunct="1"/>
            <a:r>
              <a:rPr lang="en-US" altLang="en-US" sz="2000" smtClean="0"/>
              <a:t>with Dewey coding, after an insert, the nodes in the subtrees for following siblings have to be recalculated.</a:t>
            </a:r>
          </a:p>
          <a:p>
            <a:pPr lvl="1" eaLnBrk="1" hangingPunct="1"/>
            <a:r>
              <a:rPr lang="en-US" altLang="en-US" sz="2000" smtClean="0"/>
              <a:t>with (start, end) labels, the whole tree after the inserted node has to be relabelled.</a:t>
            </a:r>
          </a:p>
          <a:p>
            <a:pPr eaLnBrk="1" hangingPunct="1"/>
            <a:r>
              <a:rPr lang="en-US" altLang="en-US" sz="2000" smtClean="0"/>
              <a:t>SQL server 2005 uses Dewey numbers with the following change: only odd numbers are used for the initial document, and insertions after the document is stored are recorded with even numbers.  This is called ORDPATH coding.</a:t>
            </a:r>
          </a:p>
          <a:p>
            <a:pPr eaLnBrk="1" hangingPunct="1"/>
            <a:r>
              <a:rPr lang="en-US" altLang="en-US" sz="2000" smtClean="0"/>
              <a:t>if answers are required in document order: </a:t>
            </a:r>
          </a:p>
          <a:p>
            <a:pPr lvl="1" eaLnBrk="1" hangingPunct="1"/>
            <a:r>
              <a:rPr lang="en-US" altLang="en-US" sz="2000" smtClean="0"/>
              <a:t>(start, end) labels: sort the nodes by the start value to get document order</a:t>
            </a:r>
          </a:p>
          <a:p>
            <a:pPr lvl="1" eaLnBrk="1" hangingPunct="1"/>
            <a:r>
              <a:rPr lang="en-US" altLang="en-US" sz="2000" smtClean="0"/>
              <a:t>Dewey codes: sort the nodes for Dewey labels</a:t>
            </a:r>
          </a:p>
        </p:txBody>
      </p:sp>
      <p:sp>
        <p:nvSpPr>
          <p:cNvPr id="20484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latin typeface="Arial" pitchFamily="34" charset="0"/>
              </a:rPr>
              <a:t>CS4411/9538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Set 8, Part 3, XML implementation issues</a:t>
            </a:r>
          </a:p>
        </p:txBody>
      </p:sp>
      <p:sp>
        <p:nvSpPr>
          <p:cNvPr id="2048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15410B1-112A-4067-8EEA-52CB8B614D60}" type="slidenum">
              <a:rPr lang="en-US" altLang="en-US"/>
              <a:pPr/>
              <a:t>17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en-US" altLang="en-US" smtClean="0"/>
              <a:t>3. Some DB2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buFont typeface="Arial" charset="0"/>
              <a:buChar char="•"/>
              <a:defRPr/>
            </a:pPr>
            <a:r>
              <a:rPr lang="en-US" dirty="0" smtClean="0"/>
              <a:t>from the paper:  multiple authors, System RX: One Part Relational, One Part XML. SIGMOD Conference 2005: 347-358 which is linked to on the Lectures page</a:t>
            </a:r>
          </a:p>
          <a:p>
            <a:pPr>
              <a:lnSpc>
                <a:spcPct val="120000"/>
              </a:lnSpc>
              <a:buFont typeface="Arial" charset="0"/>
              <a:buChar char="•"/>
              <a:defRPr/>
            </a:pPr>
            <a:r>
              <a:rPr lang="en-US" dirty="0" smtClean="0"/>
              <a:t>challenge is to make it work within DB2’s indexing, query optimizer, and concurrency control and recovery engines</a:t>
            </a:r>
          </a:p>
          <a:p>
            <a:pPr>
              <a:lnSpc>
                <a:spcPct val="120000"/>
              </a:lnSpc>
              <a:buFont typeface="Arial" charset="0"/>
              <a:buChar char="•"/>
              <a:defRPr/>
            </a:pPr>
            <a:r>
              <a:rPr lang="en-US" dirty="0" smtClean="0"/>
              <a:t>concurrency control and recovery work on pages and interact with the buffer pool</a:t>
            </a:r>
          </a:p>
          <a:p>
            <a:pPr>
              <a:lnSpc>
                <a:spcPct val="120000"/>
              </a:lnSpc>
              <a:buFont typeface="Arial" charset="0"/>
              <a:buChar char="•"/>
              <a:defRPr/>
            </a:pPr>
            <a:r>
              <a:rPr lang="en-US" dirty="0" smtClean="0"/>
              <a:t>DB2 stores segments of the document tree in type annotated chunks on pages with slots as we saw for System R.</a:t>
            </a:r>
            <a:endParaRPr lang="en-US" dirty="0"/>
          </a:p>
        </p:txBody>
      </p:sp>
      <p:sp>
        <p:nvSpPr>
          <p:cNvPr id="37892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latin typeface="Arial" pitchFamily="34" charset="0"/>
              </a:rPr>
              <a:t>CS4411/9538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Set 8, Part 3, XML implementation issues</a:t>
            </a:r>
            <a:endParaRPr lang="en-US" altLang="en-US"/>
          </a:p>
        </p:txBody>
      </p:sp>
      <p:sp>
        <p:nvSpPr>
          <p:cNvPr id="3789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1467B66-0154-47E2-BEF6-14E433D8DE08}" type="slidenum">
              <a:rPr lang="en-US" altLang="en-US"/>
              <a:pPr/>
              <a:t>18</a:t>
            </a:fld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/>
          <a:lstStyle/>
          <a:p>
            <a:r>
              <a:rPr lang="en-US" altLang="en-US" smtClean="0"/>
              <a:t>DB2 Ideas, cont’d</a:t>
            </a:r>
          </a:p>
        </p:txBody>
      </p:sp>
      <p:sp>
        <p:nvSpPr>
          <p:cNvPr id="38915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latin typeface="Arial" pitchFamily="34" charset="0"/>
              </a:rPr>
              <a:t>CS4411/9538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Set 8, Part 3, XML implementation issues</a:t>
            </a:r>
            <a:endParaRPr lang="en-US" altLang="en-US"/>
          </a:p>
        </p:txBody>
      </p:sp>
      <p:sp>
        <p:nvSpPr>
          <p:cNvPr id="3891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0158AA2-943B-4393-BCB2-E09F0AC04213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35846" name="Content Placeholder 7"/>
          <p:cNvSpPr>
            <a:spLocks noGrp="1"/>
          </p:cNvSpPr>
          <p:nvPr>
            <p:ph idx="1"/>
          </p:nvPr>
        </p:nvSpPr>
        <p:spPr>
          <a:xfrm>
            <a:off x="457200" y="4495800"/>
            <a:ext cx="8229600" cy="1630363"/>
          </a:xfrm>
        </p:spPr>
        <p:txBody>
          <a:bodyPr>
            <a:normAutofit fontScale="92500"/>
          </a:bodyPr>
          <a:lstStyle/>
          <a:p>
            <a:pPr>
              <a:buFont typeface="Arial" charset="0"/>
              <a:buChar char="•"/>
              <a:defRPr/>
            </a:pPr>
            <a:r>
              <a:rPr lang="en-US" dirty="0" smtClean="0"/>
              <a:t>during input, the SAX parser is used to provide nodes and content which are stored in fixed sized pages in the buffer pool.</a:t>
            </a:r>
          </a:p>
        </p:txBody>
      </p:sp>
      <p:pic>
        <p:nvPicPr>
          <p:cNvPr id="389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7925" y="1143000"/>
            <a:ext cx="6289675" cy="316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7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latin typeface="Arial" pitchFamily="34" charset="0"/>
              </a:rPr>
              <a:t>CS4411/9538</a:t>
            </a:r>
          </a:p>
        </p:txBody>
      </p:sp>
      <p:sp>
        <p:nvSpPr>
          <p:cNvPr id="410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Set 8, Part 3, XML implementation issues</a:t>
            </a:r>
          </a:p>
        </p:txBody>
      </p:sp>
      <p:sp>
        <p:nvSpPr>
          <p:cNvPr id="5124" name="Slide Number Placeholder 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189CAC2-1C33-4F7A-9110-FEBC07BA5783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686800" cy="4079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400" smtClean="0"/>
              <a:t>Outline of notes</a:t>
            </a:r>
          </a:p>
        </p:txBody>
      </p:sp>
      <p:sp>
        <p:nvSpPr>
          <p:cNvPr id="5126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914400"/>
            <a:ext cx="4419600" cy="5140325"/>
          </a:xfrm>
        </p:spPr>
        <p:txBody>
          <a:bodyPr/>
          <a:lstStyle/>
          <a:p>
            <a:pPr eaLnBrk="1" hangingPunct="1"/>
            <a:r>
              <a:rPr lang="en-US" altLang="en-US" sz="2000" smtClean="0"/>
              <a:t>Set 1: Introduction </a:t>
            </a:r>
            <a:r>
              <a:rPr lang="en-US" altLang="en-US" sz="2000" smtClean="0">
                <a:solidFill>
                  <a:srgbClr val="CC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✔</a:t>
            </a:r>
            <a:endParaRPr lang="en-US" altLang="en-US" sz="2000" smtClean="0">
              <a:solidFill>
                <a:srgbClr val="CC0000"/>
              </a:solidFill>
            </a:endParaRPr>
          </a:p>
          <a:p>
            <a:pPr eaLnBrk="1" hangingPunct="1"/>
            <a:r>
              <a:rPr lang="en-US" altLang="en-US" sz="2000" smtClean="0"/>
              <a:t>Set 2: Architecture </a:t>
            </a:r>
            <a:r>
              <a:rPr lang="en-US" altLang="en-US" sz="2000" smtClean="0">
                <a:solidFill>
                  <a:srgbClr val="CC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✔</a:t>
            </a:r>
            <a:endParaRPr lang="en-US" altLang="en-US" sz="2000" b="1" smtClean="0">
              <a:solidFill>
                <a:srgbClr val="CC0000"/>
              </a:solidFill>
            </a:endParaRPr>
          </a:p>
          <a:p>
            <a:pPr lvl="1" eaLnBrk="1" hangingPunct="1"/>
            <a:r>
              <a:rPr lang="en-US" altLang="en-US" sz="1400" smtClean="0"/>
              <a:t>Centralized Relational</a:t>
            </a:r>
          </a:p>
          <a:p>
            <a:pPr lvl="1" eaLnBrk="1" hangingPunct="1"/>
            <a:r>
              <a:rPr lang="en-US" altLang="en-US" sz="1400" smtClean="0"/>
              <a:t>Distributed DBMS</a:t>
            </a:r>
          </a:p>
          <a:p>
            <a:pPr lvl="1" eaLnBrk="1" hangingPunct="1"/>
            <a:r>
              <a:rPr lang="en-US" altLang="en-US" sz="1400" smtClean="0"/>
              <a:t>Object-Oriented DBMS</a:t>
            </a:r>
          </a:p>
          <a:p>
            <a:pPr eaLnBrk="1" hangingPunct="1"/>
            <a:r>
              <a:rPr lang="en-US" altLang="en-US" sz="2000" smtClean="0"/>
              <a:t>Set 3: Database Design </a:t>
            </a:r>
            <a:r>
              <a:rPr lang="en-US" altLang="en-US" sz="2000" smtClean="0">
                <a:solidFill>
                  <a:srgbClr val="CC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✔</a:t>
            </a:r>
            <a:endParaRPr lang="en-US" altLang="en-US" sz="2000" smtClean="0"/>
          </a:p>
          <a:p>
            <a:pPr lvl="1" eaLnBrk="1" hangingPunct="1"/>
            <a:r>
              <a:rPr lang="en-US" altLang="en-US" sz="1400" smtClean="0"/>
              <a:t>Centralized Relational</a:t>
            </a:r>
          </a:p>
          <a:p>
            <a:pPr lvl="1" eaLnBrk="1" hangingPunct="1"/>
            <a:r>
              <a:rPr lang="en-US" altLang="en-US" sz="1400" smtClean="0"/>
              <a:t>Distributed DBMS</a:t>
            </a:r>
          </a:p>
          <a:p>
            <a:pPr eaLnBrk="1" hangingPunct="1"/>
            <a:r>
              <a:rPr lang="en-US" altLang="en-US" sz="2000" smtClean="0"/>
              <a:t>Set 4: Data Modeling</a:t>
            </a:r>
            <a:r>
              <a:rPr lang="en-US" altLang="en-US" sz="2000" smtClean="0">
                <a:solidFill>
                  <a:srgbClr val="CC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✔</a:t>
            </a:r>
            <a:endParaRPr lang="en-US" altLang="en-US" sz="2000" smtClean="0"/>
          </a:p>
          <a:p>
            <a:pPr eaLnBrk="1" hangingPunct="1"/>
            <a:r>
              <a:rPr lang="en-US" altLang="en-US" sz="2000" smtClean="0"/>
              <a:t>Set 5: Querying </a:t>
            </a:r>
            <a:r>
              <a:rPr lang="en-US" altLang="en-US" sz="2000" smtClean="0">
                <a:solidFill>
                  <a:srgbClr val="CC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✔</a:t>
            </a:r>
            <a:endParaRPr lang="en-US" altLang="en-US" sz="2000" smtClean="0"/>
          </a:p>
          <a:p>
            <a:pPr eaLnBrk="1" hangingPunct="1"/>
            <a:r>
              <a:rPr lang="en-US" altLang="en-US" sz="2000" smtClean="0"/>
              <a:t>Set 6: XML Model and Querying </a:t>
            </a:r>
            <a:r>
              <a:rPr lang="en-US" altLang="en-US" sz="2000" smtClean="0">
                <a:solidFill>
                  <a:srgbClr val="CC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✔</a:t>
            </a:r>
            <a:endParaRPr lang="en-US" altLang="en-US" sz="2000" smtClean="0"/>
          </a:p>
          <a:p>
            <a:pPr eaLnBrk="1" hangingPunct="1"/>
            <a:r>
              <a:rPr lang="en-US" altLang="en-US" sz="2000" smtClean="0"/>
              <a:t>Set 7: Algebraic Query Optimization                  </a:t>
            </a:r>
            <a:r>
              <a:rPr lang="en-US" altLang="en-US" sz="2000" smtClean="0">
                <a:solidFill>
                  <a:srgbClr val="CC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✔</a:t>
            </a:r>
            <a:endParaRPr lang="en-US" altLang="en-US" sz="2000" smtClean="0"/>
          </a:p>
          <a:p>
            <a:pPr lvl="1" eaLnBrk="1" hangingPunct="1"/>
            <a:r>
              <a:rPr lang="en-US" altLang="en-US" sz="1400" smtClean="0"/>
              <a:t>Centralized Relational</a:t>
            </a:r>
          </a:p>
          <a:p>
            <a:pPr lvl="1" eaLnBrk="1" hangingPunct="1"/>
            <a:r>
              <a:rPr lang="en-US" altLang="en-US" sz="1400" smtClean="0"/>
              <a:t>Distributed DBMS</a:t>
            </a:r>
          </a:p>
          <a:p>
            <a:pPr lvl="1" eaLnBrk="1" hangingPunct="1"/>
            <a:r>
              <a:rPr lang="en-US" altLang="en-US" sz="1400" smtClean="0"/>
              <a:t>Object-Oriented DBMS</a:t>
            </a:r>
          </a:p>
          <a:p>
            <a:pPr eaLnBrk="1" hangingPunct="1"/>
            <a:endParaRPr lang="en-US" altLang="en-US" sz="2600" smtClean="0"/>
          </a:p>
        </p:txBody>
      </p:sp>
      <p:sp>
        <p:nvSpPr>
          <p:cNvPr id="5127" name="Content Placeholder 3"/>
          <p:cNvSpPr>
            <a:spLocks noGrp="1"/>
          </p:cNvSpPr>
          <p:nvPr>
            <p:ph sz="half" idx="4294967295"/>
          </p:nvPr>
        </p:nvSpPr>
        <p:spPr>
          <a:xfrm>
            <a:off x="4610100" y="914400"/>
            <a:ext cx="4533900" cy="51403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Set 8: Storage, Indexing, and Execution Strategies</a:t>
            </a:r>
            <a:r>
              <a:rPr lang="en-US" altLang="en-US" sz="2600" smtClean="0"/>
              <a:t>   </a:t>
            </a:r>
            <a:r>
              <a:rPr lang="en-US" altLang="en-US" sz="2000" smtClean="0">
                <a:solidFill>
                  <a:srgbClr val="CC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✔</a:t>
            </a:r>
            <a:endParaRPr lang="en-US" altLang="en-US" sz="26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Set 8, Part 2: Costs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/>
              <a:t> 	and OO Implementation   </a:t>
            </a:r>
            <a:r>
              <a:rPr lang="en-US" altLang="en-US" sz="2000" smtClean="0">
                <a:solidFill>
                  <a:srgbClr val="CC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✔</a:t>
            </a:r>
            <a:endParaRPr lang="en-US" alt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Set 8, Part 3: XML Implementation Issues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Set 9: Transactions and Concurrency Control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400" smtClean="0"/>
              <a:t>Centralized Relational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Set 9, Part 2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400" smtClean="0"/>
              <a:t>Distributed DBMS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400" smtClean="0"/>
              <a:t>Object-Oriented DBMS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Set 10: Recovery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400" smtClean="0"/>
              <a:t>Centralized Relational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400" smtClean="0"/>
              <a:t>Distributed DBMS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Set 11: Database Security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smtClean="0"/>
          </a:p>
          <a:p>
            <a:pPr lvl="1" eaLnBrk="1" hangingPunct="1">
              <a:lnSpc>
                <a:spcPct val="90000"/>
              </a:lnSpc>
            </a:pPr>
            <a:endParaRPr lang="en-US" altLang="en-US" sz="1600" smtClean="0"/>
          </a:p>
        </p:txBody>
      </p:sp>
      <p:sp>
        <p:nvSpPr>
          <p:cNvPr id="5128" name="Date Placeholder 4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/>
            <a:endParaRPr lang="en-US" altLang="en-US" sz="1200">
              <a:latin typeface="Garamond" pitchFamily="18" charset="0"/>
            </a:endParaRPr>
          </a:p>
        </p:txBody>
      </p:sp>
      <p:sp>
        <p:nvSpPr>
          <p:cNvPr id="5129" name="Slide Number Placeholder 6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endParaRPr lang="en-US" altLang="en-US" sz="1200">
              <a:latin typeface="Garamond" pitchFamily="18" charset="0"/>
            </a:endParaRPr>
          </a:p>
        </p:txBody>
      </p:sp>
      <p:sp>
        <p:nvSpPr>
          <p:cNvPr id="5130" name="Down Arrow 9"/>
          <p:cNvSpPr>
            <a:spLocks noChangeArrowheads="1"/>
          </p:cNvSpPr>
          <p:nvPr/>
        </p:nvSpPr>
        <p:spPr bwMode="auto">
          <a:xfrm rot="5400000">
            <a:off x="6781800" y="2590800"/>
            <a:ext cx="152400" cy="304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C0000"/>
          </a:solidFill>
          <a:ln w="25400" algn="ctr">
            <a:solidFill>
              <a:srgbClr val="CC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altLang="en-US" smtClean="0"/>
              <a:t>More on DB2 XML storage</a:t>
            </a:r>
            <a:endParaRPr lang="en-CA" altLang="en-US" smtClean="0"/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534400" cy="5059363"/>
          </a:xfrm>
        </p:spPr>
        <p:txBody>
          <a:bodyPr/>
          <a:lstStyle/>
          <a:p>
            <a:r>
              <a:rPr lang="en-US" altLang="en-US" sz="2400" smtClean="0"/>
              <a:t>uses slot ID’s for references within a page, and TID’s between pages</a:t>
            </a:r>
          </a:p>
          <a:p>
            <a:r>
              <a:rPr lang="en-US" altLang="en-US" sz="2400" smtClean="0"/>
              <a:t>namespaces and tag names are replaced by integer codes which are much shorter and can be looked up in a dictionary</a:t>
            </a:r>
          </a:p>
          <a:p>
            <a:r>
              <a:rPr lang="en-US" altLang="en-US" sz="2400" smtClean="0"/>
              <a:t>claim it speeds up evaluation of path expressions which can use integer compares rather than string compares</a:t>
            </a:r>
          </a:p>
          <a:p>
            <a:r>
              <a:rPr lang="en-US" altLang="en-US" sz="2400" smtClean="0"/>
              <a:t>each node has an array of references to its attributes and children, and a pointer to its parent</a:t>
            </a:r>
          </a:p>
          <a:p>
            <a:r>
              <a:rPr lang="en-US" altLang="en-US" sz="2400" smtClean="0"/>
              <a:t>these child slots have hints (basically the child tag name) to tell the processor whether or not it is worth following – this will avoid additional I/O if the child is not relevant to the query/path being evaluated</a:t>
            </a:r>
          </a:p>
        </p:txBody>
      </p:sp>
      <p:sp>
        <p:nvSpPr>
          <p:cNvPr id="3994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latin typeface="Arial" pitchFamily="34" charset="0"/>
              </a:rPr>
              <a:t>CS4411/9538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Set 8, Part 3, XML implementation issues</a:t>
            </a:r>
            <a:endParaRPr lang="en-US" altLang="en-US"/>
          </a:p>
        </p:txBody>
      </p:sp>
      <p:sp>
        <p:nvSpPr>
          <p:cNvPr id="3994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2C6D7F3-9E2C-4A06-A1BA-12A3E16F9F81}" type="slidenum">
              <a:rPr lang="en-US" altLang="en-US"/>
              <a:pPr/>
              <a:t>20</a:t>
            </a:fld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altLang="en-US" smtClean="0"/>
              <a:t>More on DB2 XML storage</a:t>
            </a:r>
            <a:endParaRPr lang="en-CA" altLang="en-US" smtClean="0"/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4906963"/>
          </a:xfrm>
        </p:spPr>
        <p:txBody>
          <a:bodyPr/>
          <a:lstStyle/>
          <a:p>
            <a:r>
              <a:rPr lang="en-US" altLang="en-US" sz="2000" smtClean="0"/>
              <a:t>they use one tag/namespace name dictionary for all XML columns</a:t>
            </a:r>
            <a:r>
              <a:rPr lang="en-CA" altLang="en-US" sz="2000" smtClean="0"/>
              <a:t> in </a:t>
            </a:r>
            <a:r>
              <a:rPr lang="en-US" altLang="en-US" sz="2000" smtClean="0"/>
              <a:t>the database</a:t>
            </a:r>
          </a:p>
          <a:p>
            <a:r>
              <a:rPr lang="en-US" altLang="en-US" sz="2000" smtClean="0"/>
              <a:t>nodes with large content are “chunked” over multiple pages</a:t>
            </a:r>
          </a:p>
          <a:p>
            <a:r>
              <a:rPr lang="en-US" altLang="en-US" sz="2000" smtClean="0"/>
              <a:t>nodes with large fan-out are continued over multiple pages</a:t>
            </a:r>
          </a:p>
          <a:p>
            <a:r>
              <a:rPr lang="en-US" altLang="en-US" sz="2000" smtClean="0"/>
              <a:t>small text and attribute nodes are in-lined with their parent nodes</a:t>
            </a:r>
          </a:p>
          <a:p>
            <a:r>
              <a:rPr lang="en-US" altLang="en-US" sz="2000" smtClean="0"/>
              <a:t>if updates are taking place, a new version is created </a:t>
            </a:r>
          </a:p>
          <a:p>
            <a:pPr lvl="1"/>
            <a:r>
              <a:rPr lang="en-US" altLang="en-US" sz="2000" smtClean="0"/>
              <a:t>queries which are still working on the old version can continue to do so</a:t>
            </a:r>
          </a:p>
          <a:p>
            <a:pPr lvl="1"/>
            <a:r>
              <a:rPr lang="en-US" altLang="en-US" sz="2000" smtClean="0"/>
              <a:t>when all readers are finished, old versions are removed</a:t>
            </a:r>
          </a:p>
          <a:p>
            <a:pPr lvl="1"/>
            <a:r>
              <a:rPr lang="en-US" altLang="en-US" sz="2000" smtClean="0"/>
              <a:t>this is done by keeping track of the oldest reader of a table</a:t>
            </a:r>
          </a:p>
          <a:p>
            <a:r>
              <a:rPr lang="en-US" altLang="en-US" sz="2000" smtClean="0"/>
              <a:t>by using the existing buffer, lock, and log managers, SQL and XQuery queries can be executing simultaneously</a:t>
            </a:r>
          </a:p>
          <a:p>
            <a:pPr>
              <a:lnSpc>
                <a:spcPct val="80000"/>
              </a:lnSpc>
            </a:pPr>
            <a:endParaRPr lang="en-CA" altLang="en-US" sz="2000" smtClean="0"/>
          </a:p>
        </p:txBody>
      </p:sp>
      <p:sp>
        <p:nvSpPr>
          <p:cNvPr id="40964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latin typeface="Arial" pitchFamily="34" charset="0"/>
              </a:rPr>
              <a:t>CS4411/9538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Set 8, Part 3, XML implementation issues</a:t>
            </a:r>
            <a:endParaRPr lang="en-US" altLang="en-US"/>
          </a:p>
        </p:txBody>
      </p:sp>
      <p:sp>
        <p:nvSpPr>
          <p:cNvPr id="4096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0651862-3FE9-4DB9-99AD-07B4A2C845D5}" type="slidenum">
              <a:rPr lang="en-US" altLang="en-US"/>
              <a:pPr/>
              <a:t>21</a:t>
            </a:fld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1020763"/>
          </a:xfrm>
        </p:spPr>
        <p:txBody>
          <a:bodyPr/>
          <a:lstStyle/>
          <a:p>
            <a:r>
              <a:rPr lang="en-US" altLang="en-US" smtClean="0"/>
              <a:t>Indexing in DB2 XML</a:t>
            </a:r>
            <a:endParaRPr lang="en-CA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/>
          </a:bodyPr>
          <a:lstStyle/>
          <a:p>
            <a:pPr marL="514350" indent="-514350">
              <a:buFont typeface="Arial" charset="0"/>
              <a:buNone/>
              <a:defRPr/>
            </a:pPr>
            <a:r>
              <a:rPr lang="en-US" sz="2400" dirty="0" smtClean="0"/>
              <a:t>Makes use of several kinds of indexes:</a:t>
            </a:r>
          </a:p>
          <a:p>
            <a:pPr marL="514350" indent="-514350">
              <a:buFont typeface="Arial" charset="0"/>
              <a:buChar char="•"/>
              <a:defRPr/>
            </a:pPr>
            <a:r>
              <a:rPr lang="en-US" sz="2400" dirty="0" smtClean="0"/>
              <a:t>structural indexes help with finding nodes by tag, path or path expressions</a:t>
            </a:r>
          </a:p>
          <a:p>
            <a:pPr marL="914400" lvl="1" indent="-457200">
              <a:buFont typeface="Arial" charset="0"/>
              <a:buChar char="–"/>
              <a:defRPr/>
            </a:pPr>
            <a:r>
              <a:rPr lang="en-US" sz="2400" dirty="0" smtClean="0"/>
              <a:t>in the path index, they store the path in leaf to root order, so that //name   and /bib/book/author/name   both start with “name” in the path index</a:t>
            </a:r>
          </a:p>
          <a:p>
            <a:pPr marL="914400" lvl="1" indent="-457200">
              <a:buFont typeface="Arial" charset="0"/>
              <a:buChar char="–"/>
              <a:defRPr/>
            </a:pPr>
            <a:r>
              <a:rPr lang="en-US" sz="2400" dirty="0" smtClean="0"/>
              <a:t>these are compressed into a vector of label identifiers</a:t>
            </a:r>
          </a:p>
          <a:p>
            <a:pPr marL="514350" indent="-514350">
              <a:buFont typeface="Arial" charset="0"/>
              <a:buChar char="•"/>
              <a:defRPr/>
            </a:pPr>
            <a:r>
              <a:rPr lang="en-US" sz="2400" dirty="0" smtClean="0"/>
              <a:t>value indexes based on node content</a:t>
            </a:r>
          </a:p>
          <a:p>
            <a:pPr marL="514350" indent="-514350">
              <a:buFont typeface="Arial" charset="0"/>
              <a:buChar char="•"/>
              <a:defRPr/>
            </a:pPr>
            <a:r>
              <a:rPr lang="en-US" sz="2400" dirty="0" smtClean="0"/>
              <a:t>full text indexes for nodes with long string values (which are already implemented in DB2)</a:t>
            </a:r>
          </a:p>
          <a:p>
            <a:pPr marL="514350" indent="-514350">
              <a:buFont typeface="Arial" charset="0"/>
              <a:buChar char="•"/>
              <a:defRPr/>
            </a:pPr>
            <a:r>
              <a:rPr lang="en-US" sz="2400" dirty="0" smtClean="0"/>
              <a:t>they apparently use Dewey-style labels</a:t>
            </a:r>
          </a:p>
          <a:p>
            <a:pPr marL="914400" lvl="1" indent="-514350">
              <a:buFont typeface="Arial" charset="0"/>
              <a:buChar char="–"/>
              <a:defRPr/>
            </a:pPr>
            <a:r>
              <a:rPr lang="en-US" sz="2400" dirty="0" smtClean="0"/>
              <a:t>these are used in the regions index previously shown</a:t>
            </a:r>
            <a:endParaRPr lang="en-CA" sz="2400" dirty="0" smtClean="0"/>
          </a:p>
        </p:txBody>
      </p:sp>
      <p:sp>
        <p:nvSpPr>
          <p:cNvPr id="4198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latin typeface="Arial" pitchFamily="34" charset="0"/>
              </a:rPr>
              <a:t>CS4411/9538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Set 8, Part 3, XML implementation issues</a:t>
            </a:r>
            <a:endParaRPr lang="en-US" altLang="en-US"/>
          </a:p>
        </p:txBody>
      </p:sp>
      <p:sp>
        <p:nvSpPr>
          <p:cNvPr id="4199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224444B-45EC-4CBD-BF14-B984DD8F2501}" type="slidenum">
              <a:rPr lang="en-US" altLang="en-US"/>
              <a:pPr/>
              <a:t>22</a:t>
            </a:fld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DB2’s </a:t>
            </a:r>
            <a:r>
              <a:rPr lang="en-US" altLang="en-US" dirty="0" err="1" smtClean="0"/>
              <a:t>XQuery</a:t>
            </a:r>
            <a:r>
              <a:rPr lang="en-US" altLang="en-US" dirty="0" smtClean="0"/>
              <a:t> cont’d</a:t>
            </a:r>
            <a:endParaRPr lang="en-CA" altLang="en-US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534400" cy="47545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buFont typeface="Arial" charset="0"/>
              <a:buChar char="•"/>
              <a:defRPr/>
            </a:pPr>
            <a:r>
              <a:rPr lang="en-US" sz="2600" dirty="0" smtClean="0"/>
              <a:t>translate </a:t>
            </a:r>
            <a:r>
              <a:rPr lang="en-US" sz="2600" dirty="0" err="1" smtClean="0"/>
              <a:t>XQuery</a:t>
            </a:r>
            <a:r>
              <a:rPr lang="en-US" sz="2600" dirty="0" smtClean="0"/>
              <a:t> into query graphs, which capture the data flow in a query execution, not into an algebra tree</a:t>
            </a:r>
          </a:p>
          <a:p>
            <a:pPr>
              <a:lnSpc>
                <a:spcPct val="120000"/>
              </a:lnSpc>
              <a:buFont typeface="Arial" charset="0"/>
              <a:buChar char="•"/>
              <a:defRPr/>
            </a:pPr>
            <a:r>
              <a:rPr lang="en-US" sz="2600" dirty="0" smtClean="0"/>
              <a:t>have extended the DB2 optimizer to include </a:t>
            </a:r>
          </a:p>
          <a:p>
            <a:pPr lvl="1">
              <a:lnSpc>
                <a:spcPct val="120000"/>
              </a:lnSpc>
              <a:buFont typeface="Arial" charset="0"/>
              <a:buChar char="–"/>
              <a:defRPr/>
            </a:pPr>
            <a:r>
              <a:rPr lang="en-US" sz="2600" dirty="0" smtClean="0"/>
              <a:t>algebraic-type rewrites</a:t>
            </a:r>
          </a:p>
          <a:p>
            <a:pPr lvl="1">
              <a:lnSpc>
                <a:spcPct val="120000"/>
              </a:lnSpc>
              <a:buFont typeface="Arial" charset="0"/>
              <a:buChar char="–"/>
              <a:defRPr/>
            </a:pPr>
            <a:r>
              <a:rPr lang="en-US" sz="2600" dirty="0" smtClean="0"/>
              <a:t>cost estimations</a:t>
            </a:r>
            <a:endParaRPr lang="en-US" sz="3000" dirty="0" smtClean="0"/>
          </a:p>
          <a:p>
            <a:pPr>
              <a:lnSpc>
                <a:spcPct val="120000"/>
              </a:lnSpc>
              <a:buFont typeface="Arial" charset="0"/>
              <a:buChar char="•"/>
              <a:defRPr/>
            </a:pPr>
            <a:r>
              <a:rPr lang="en-US" sz="2600" dirty="0" smtClean="0"/>
              <a:t>they have rules about when to use an index – e.g. useful for a “for” in </a:t>
            </a:r>
            <a:r>
              <a:rPr lang="en-US" sz="2600" dirty="0" err="1" smtClean="0"/>
              <a:t>XQuery</a:t>
            </a:r>
            <a:r>
              <a:rPr lang="en-US" sz="2600" dirty="0" smtClean="0"/>
              <a:t> where only some </a:t>
            </a:r>
            <a:r>
              <a:rPr lang="en-US" sz="2600" dirty="0" err="1" smtClean="0"/>
              <a:t>subelements</a:t>
            </a:r>
            <a:r>
              <a:rPr lang="en-US" sz="2600" dirty="0" smtClean="0"/>
              <a:t> may be selected, but not with “let” which requires the whole </a:t>
            </a:r>
            <a:r>
              <a:rPr lang="en-US" sz="2600" dirty="0" err="1" smtClean="0"/>
              <a:t>subtree</a:t>
            </a:r>
            <a:endParaRPr lang="en-US" sz="2600" dirty="0" smtClean="0"/>
          </a:p>
          <a:p>
            <a:pPr>
              <a:lnSpc>
                <a:spcPct val="120000"/>
              </a:lnSpc>
              <a:buFont typeface="Arial" charset="0"/>
              <a:buChar char="•"/>
              <a:defRPr/>
            </a:pPr>
            <a:r>
              <a:rPr lang="en-US" sz="2600" dirty="0" smtClean="0"/>
              <a:t>they have added some new operators for XML data to the query plan generation: XSCAN, XISCAN, XANDOR</a:t>
            </a:r>
          </a:p>
          <a:p>
            <a:pPr>
              <a:lnSpc>
                <a:spcPct val="120000"/>
              </a:lnSpc>
              <a:buFont typeface="Arial" charset="0"/>
              <a:buChar char="•"/>
              <a:defRPr/>
            </a:pPr>
            <a:r>
              <a:rPr lang="en-US" sz="2600" dirty="0" smtClean="0"/>
              <a:t>the last one uses several indexes, and based on the “and” or “or</a:t>
            </a:r>
            <a:r>
              <a:rPr lang="en-US" sz="2600" dirty="0" smtClean="0"/>
              <a:t>”  connector</a:t>
            </a:r>
            <a:r>
              <a:rPr lang="en-US" sz="2600" dirty="0" smtClean="0"/>
              <a:t>, can skip fruitless paths in the document</a:t>
            </a:r>
          </a:p>
          <a:p>
            <a:pPr>
              <a:lnSpc>
                <a:spcPct val="120000"/>
              </a:lnSpc>
              <a:buFont typeface="Arial" charset="0"/>
              <a:buChar char="•"/>
              <a:defRPr/>
            </a:pPr>
            <a:r>
              <a:rPr lang="en-US" sz="2600" dirty="0" smtClean="0"/>
              <a:t>have ways of doing cost estimations for these new operators</a:t>
            </a:r>
            <a:endParaRPr lang="en-CA" sz="2600" dirty="0" smtClean="0"/>
          </a:p>
        </p:txBody>
      </p:sp>
      <p:sp>
        <p:nvSpPr>
          <p:cNvPr id="43012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latin typeface="Arial" pitchFamily="34" charset="0"/>
              </a:rPr>
              <a:t>CS4411/9538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Set 8, Part 3, XML implementation issues</a:t>
            </a:r>
            <a:endParaRPr lang="en-US" altLang="en-US"/>
          </a:p>
        </p:txBody>
      </p:sp>
      <p:sp>
        <p:nvSpPr>
          <p:cNvPr id="4301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1A19B92-6AC0-49BE-97A9-9BC239299827}" type="slidenum">
              <a:rPr lang="en-US" altLang="en-US"/>
              <a:pPr/>
              <a:t>23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9788"/>
          </a:xfrm>
        </p:spPr>
        <p:txBody>
          <a:bodyPr/>
          <a:lstStyle/>
          <a:p>
            <a:pPr eaLnBrk="1" hangingPunct="1"/>
            <a:r>
              <a:rPr lang="en-US" altLang="en-US" sz="3800" smtClean="0"/>
              <a:t>Architectures/Types of XML Databases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4953000"/>
          </a:xfrm>
        </p:spPr>
        <p:txBody>
          <a:bodyPr>
            <a:normAutofit fontScale="92500" lnSpcReduction="20000"/>
          </a:bodyPr>
          <a:lstStyle/>
          <a:p>
            <a:pPr marL="571500" indent="-571500" eaLnBrk="1" hangingPunct="1">
              <a:lnSpc>
                <a:spcPct val="110000"/>
              </a:lnSpc>
              <a:buFont typeface="Wingdings" pitchFamily="2" charset="2"/>
              <a:buAutoNum type="arabicPeriod"/>
              <a:defRPr/>
            </a:pPr>
            <a:r>
              <a:rPr lang="en-US" sz="2600" dirty="0" smtClean="0"/>
              <a:t>XML has been added to commercial relational packages such as DB2, Oracle 10g, SQL Server 2005 from Microsoft – both as path expressions and other functions in SQL, and with XQuery.    As well as </a:t>
            </a:r>
            <a:r>
              <a:rPr lang="en-US" sz="2600" dirty="0" err="1" smtClean="0"/>
              <a:t>XQuery</a:t>
            </a:r>
            <a:r>
              <a:rPr lang="en-US" sz="2600" dirty="0" smtClean="0"/>
              <a:t>, there is an SQL/XML extension to the SQL standard which has some XML-related functions for dealing with XML in relational databases which they all implement.  </a:t>
            </a:r>
          </a:p>
          <a:p>
            <a:pPr marL="571500" indent="-571500" eaLnBrk="1" hangingPunct="1">
              <a:lnSpc>
                <a:spcPct val="110000"/>
              </a:lnSpc>
              <a:buFont typeface="Wingdings" pitchFamily="2" charset="2"/>
              <a:buAutoNum type="arabicPeriod"/>
              <a:defRPr/>
            </a:pPr>
            <a:r>
              <a:rPr lang="en-US" sz="2600" dirty="0" smtClean="0"/>
              <a:t>Native XML database systems: companies have built “stand-alone” XML database systems (e.g. </a:t>
            </a:r>
            <a:r>
              <a:rPr lang="en-US" sz="2600" dirty="0" err="1" smtClean="0"/>
              <a:t>Tamino</a:t>
            </a:r>
            <a:r>
              <a:rPr lang="en-US" sz="2600" dirty="0" smtClean="0"/>
              <a:t>, from Software AG, </a:t>
            </a:r>
            <a:r>
              <a:rPr lang="en-US" sz="2600" dirty="0" err="1" smtClean="0"/>
              <a:t>Altova</a:t>
            </a:r>
            <a:r>
              <a:rPr lang="en-US" sz="2600" dirty="0" smtClean="0"/>
              <a:t> SPY)</a:t>
            </a:r>
          </a:p>
          <a:p>
            <a:pPr marL="571500" indent="-571500" eaLnBrk="1" hangingPunct="1">
              <a:lnSpc>
                <a:spcPct val="110000"/>
              </a:lnSpc>
              <a:buFont typeface="Wingdings" pitchFamily="2" charset="2"/>
              <a:buAutoNum type="arabicPeriod"/>
              <a:defRPr/>
            </a:pPr>
            <a:r>
              <a:rPr lang="en-US" sz="2600" dirty="0" smtClean="0"/>
              <a:t>Research project from the Netherlands, </a:t>
            </a:r>
            <a:r>
              <a:rPr lang="en-US" sz="2600" dirty="0" err="1" smtClean="0"/>
              <a:t>MonetDB</a:t>
            </a:r>
            <a:r>
              <a:rPr lang="en-US" sz="2600" dirty="0" smtClean="0"/>
              <a:t>, which appears from the outside to be a stand-alone system but is built on a relational back end.</a:t>
            </a:r>
          </a:p>
          <a:p>
            <a:pPr marL="571500" indent="-571500" eaLnBrk="1" hangingPunct="1">
              <a:lnSpc>
                <a:spcPct val="110000"/>
              </a:lnSpc>
              <a:buFont typeface="Wingdings" pitchFamily="2" charset="2"/>
              <a:buAutoNum type="arabicPeriod"/>
              <a:defRPr/>
            </a:pPr>
            <a:r>
              <a:rPr lang="en-US" sz="2600" dirty="0" smtClean="0"/>
              <a:t>systems like GALAX just deal with files.</a:t>
            </a:r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latin typeface="Arial" pitchFamily="34" charset="0"/>
              </a:rPr>
              <a:t>CS4411/9538</a:t>
            </a: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Set 8, Part 3, XML implementation issues</a:t>
            </a:r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E0CF569-A526-44ED-9B62-F9557B98A27C}" type="slidenum">
              <a:rPr lang="en-US" altLang="en-US"/>
              <a:pPr/>
              <a:t>3</a:t>
            </a:fld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en-US" smtClean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534400" cy="5287963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buFont typeface="Arial" charset="0"/>
              <a:buChar char="•"/>
              <a:defRPr/>
            </a:pPr>
            <a:r>
              <a:rPr lang="en-US" dirty="0" smtClean="0"/>
              <a:t>whether stand-alone or within an relational database, there may or may not be a schema</a:t>
            </a:r>
          </a:p>
          <a:p>
            <a:pPr lvl="1">
              <a:lnSpc>
                <a:spcPct val="120000"/>
              </a:lnSpc>
              <a:buFont typeface="Arial" charset="0"/>
              <a:buChar char="–"/>
              <a:defRPr/>
            </a:pPr>
            <a:r>
              <a:rPr lang="en-US" dirty="0" smtClean="0"/>
              <a:t>sometimes systems will “parse” the document and build a schema from it</a:t>
            </a:r>
          </a:p>
          <a:p>
            <a:pPr>
              <a:lnSpc>
                <a:spcPct val="120000"/>
              </a:lnSpc>
              <a:buFont typeface="Arial" charset="0"/>
              <a:buChar char="•"/>
              <a:defRPr/>
            </a:pPr>
            <a:r>
              <a:rPr lang="en-US" dirty="0" smtClean="0"/>
              <a:t>if there is a schema, it might be quite varied – in the extreme case it can be as varied as the document</a:t>
            </a:r>
          </a:p>
          <a:p>
            <a:pPr>
              <a:lnSpc>
                <a:spcPct val="120000"/>
              </a:lnSpc>
              <a:buFont typeface="Arial" charset="0"/>
              <a:buChar char="•"/>
              <a:defRPr/>
            </a:pPr>
            <a:r>
              <a:rPr lang="en-US" dirty="0" smtClean="0"/>
              <a:t>XML documents can be a few lines long or millions of lines long</a:t>
            </a:r>
          </a:p>
          <a:p>
            <a:pPr>
              <a:lnSpc>
                <a:spcPct val="120000"/>
              </a:lnSpc>
              <a:buFont typeface="Arial" charset="0"/>
              <a:buChar char="•"/>
              <a:defRPr/>
            </a:pPr>
            <a:r>
              <a:rPr lang="en-US" dirty="0" smtClean="0"/>
              <a:t>collections of documents can be very small or enormous</a:t>
            </a:r>
          </a:p>
          <a:p>
            <a:pPr>
              <a:lnSpc>
                <a:spcPct val="120000"/>
              </a:lnSpc>
              <a:buFont typeface="Arial" charset="0"/>
              <a:buChar char="•"/>
              <a:defRPr/>
            </a:pPr>
            <a:r>
              <a:rPr lang="en-US" dirty="0" smtClean="0"/>
              <a:t>really 3 scenarios: </a:t>
            </a:r>
          </a:p>
          <a:p>
            <a:pPr lvl="1">
              <a:lnSpc>
                <a:spcPct val="120000"/>
              </a:lnSpc>
              <a:buFont typeface="Arial" charset="0"/>
              <a:buChar char="–"/>
              <a:defRPr/>
            </a:pPr>
            <a:r>
              <a:rPr lang="en-US" dirty="0" smtClean="0"/>
              <a:t>DB2, Oracle etc. who have to make the XML stuff work along side their existing relational DB – but can take advantage of a lot of existing functionality for buffering, query optimization, indexing, concurrency control, recovery, etc.</a:t>
            </a:r>
          </a:p>
          <a:p>
            <a:pPr lvl="1">
              <a:lnSpc>
                <a:spcPct val="120000"/>
              </a:lnSpc>
              <a:buFont typeface="Arial" charset="0"/>
              <a:buChar char="–"/>
              <a:defRPr/>
            </a:pPr>
            <a:r>
              <a:rPr lang="en-US" dirty="0" smtClean="0"/>
              <a:t>the Monet DB type where the relational engine is used to implement the XML stuff – this can also take advantage of the relational DB functionality</a:t>
            </a:r>
          </a:p>
          <a:p>
            <a:pPr lvl="1">
              <a:lnSpc>
                <a:spcPct val="120000"/>
              </a:lnSpc>
              <a:buFont typeface="Arial" charset="0"/>
              <a:buChar char="–"/>
              <a:defRPr/>
            </a:pPr>
            <a:r>
              <a:rPr lang="en-US" dirty="0" smtClean="0"/>
              <a:t>the truly stand-alone systems which can do what they want, like </a:t>
            </a:r>
            <a:r>
              <a:rPr lang="en-US" dirty="0" err="1" smtClean="0"/>
              <a:t>Tamino</a:t>
            </a:r>
            <a:r>
              <a:rPr lang="en-US" dirty="0" smtClean="0"/>
              <a:t>, </a:t>
            </a:r>
            <a:r>
              <a:rPr lang="en-US" dirty="0" err="1" smtClean="0"/>
              <a:t>Altova</a:t>
            </a:r>
            <a:r>
              <a:rPr lang="en-US" dirty="0" smtClean="0"/>
              <a:t> SPY and </a:t>
            </a:r>
            <a:r>
              <a:rPr lang="en-US" dirty="0" err="1" smtClean="0"/>
              <a:t>Sedna</a:t>
            </a:r>
            <a:endParaRPr lang="en-US" dirty="0"/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latin typeface="Arial" pitchFamily="34" charset="0"/>
              </a:rPr>
              <a:t>CS4411/9538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Set 8, Part 3, XML implementation issues</a:t>
            </a:r>
            <a:endParaRPr lang="en-US" altLang="en-US"/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E53450A-A0F6-4B89-9D38-6BB102B5C566}" type="slidenum">
              <a:rPr lang="en-US" altLang="en-US"/>
              <a:pPr/>
              <a:t>4</a:t>
            </a:fld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outline of these slides</a:t>
            </a:r>
          </a:p>
        </p:txBody>
      </p:sp>
      <p:sp>
        <p:nvSpPr>
          <p:cNvPr id="819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Calibri" pitchFamily="34" charset="0"/>
              <a:buAutoNum type="arabicPeriod"/>
            </a:pPr>
            <a:r>
              <a:rPr lang="en-US" altLang="en-US" smtClean="0"/>
              <a:t>relational tables      </a:t>
            </a:r>
            <a:r>
              <a:rPr lang="en-US" altLang="en-US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XML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altLang="en-US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labeling schemes, and XPath implementations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altLang="en-US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some DB2 ideas</a:t>
            </a:r>
          </a:p>
        </p:txBody>
      </p:sp>
      <p:sp>
        <p:nvSpPr>
          <p:cNvPr id="8196" name="Date Placeholder 4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latin typeface="Arial" pitchFamily="34" charset="0"/>
              </a:rPr>
              <a:t>CS4411/9538</a:t>
            </a:r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BD5A781-AA59-41A0-A366-5742B8035BEC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Set 8, Part 3, XML implementation issues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4191000" y="1905000"/>
            <a:ext cx="457200" cy="0"/>
          </a:xfrm>
          <a:prstGeom prst="straightConnector1">
            <a:avLst/>
          </a:prstGeom>
          <a:ln w="38100">
            <a:solidFill>
              <a:srgbClr val="00502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458200" cy="868363"/>
          </a:xfrm>
        </p:spPr>
        <p:txBody>
          <a:bodyPr/>
          <a:lstStyle/>
          <a:p>
            <a:pPr algn="l" eaLnBrk="1" hangingPunct="1"/>
            <a:r>
              <a:rPr lang="en-US" altLang="en-US" sz="4200" smtClean="0"/>
              <a:t>  1. Relational DB </a:t>
            </a:r>
            <a:r>
              <a:rPr lang="en-US" altLang="en-US" sz="42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→ XML</a:t>
            </a:r>
            <a:endParaRPr lang="en-US" altLang="en-US" sz="420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7848600" cy="5257800"/>
          </a:xfrm>
        </p:spPr>
        <p:txBody>
          <a:bodyPr/>
          <a:lstStyle/>
          <a:p>
            <a:pPr eaLnBrk="1" hangingPunct="1"/>
            <a:r>
              <a:rPr lang="en-US" altLang="en-US" sz="2000" smtClean="0"/>
              <a:t>The SQL standard has been extended to an SQL/XML standard with a few additional functions.</a:t>
            </a:r>
          </a:p>
          <a:p>
            <a:pPr eaLnBrk="1" hangingPunct="1"/>
            <a:r>
              <a:rPr lang="en-US" altLang="en-US" sz="2000" smtClean="0"/>
              <a:t>in many applications now with a normal relational DB, output in XML is required either to send in a message or to display it on a web page, etc.</a:t>
            </a:r>
          </a:p>
          <a:p>
            <a:pPr eaLnBrk="1" hangingPunct="1">
              <a:lnSpc>
                <a:spcPct val="90000"/>
              </a:lnSpc>
            </a:pPr>
            <a:endParaRPr lang="en-US" altLang="en-US" sz="1500" smtClean="0"/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latin typeface="Arial" pitchFamily="34" charset="0"/>
              </a:rPr>
              <a:t>CS4411/9538</a:t>
            </a:r>
          </a:p>
        </p:txBody>
      </p:sp>
      <p:sp>
        <p:nvSpPr>
          <p:cNvPr id="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Set 8, Part 3, XML implementation issues</a:t>
            </a:r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E6C916A-27D9-48E7-A8C5-F819F5A30C03}" type="slidenum">
              <a:rPr lang="en-US" altLang="en-US"/>
              <a:pPr/>
              <a:t>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712788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XML from a SQL query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382000" cy="55626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sz="1800" dirty="0" smtClean="0">
                <a:solidFill>
                  <a:schemeClr val="tx1"/>
                </a:solidFill>
                <a:latin typeface="Arial" charset="0"/>
              </a:rPr>
              <a:t>Employee(</a:t>
            </a:r>
            <a:r>
              <a:rPr lang="en-US" sz="1800" dirty="0" err="1" smtClean="0">
                <a:solidFill>
                  <a:schemeClr val="tx1"/>
                </a:solidFill>
                <a:latin typeface="Arial" charset="0"/>
              </a:rPr>
              <a:t>lname</a:t>
            </a:r>
            <a:r>
              <a:rPr lang="en-US" sz="1800" dirty="0" smtClean="0">
                <a:solidFill>
                  <a:schemeClr val="tx1"/>
                </a:solidFill>
                <a:latin typeface="Arial" charset="0"/>
              </a:rPr>
              <a:t>, </a:t>
            </a:r>
            <a:r>
              <a:rPr lang="en-US" sz="1800" dirty="0" err="1" smtClean="0">
                <a:solidFill>
                  <a:schemeClr val="tx1"/>
                </a:solidFill>
                <a:latin typeface="Arial" charset="0"/>
              </a:rPr>
              <a:t>fname</a:t>
            </a:r>
            <a:r>
              <a:rPr lang="en-US" sz="1800" dirty="0" smtClean="0">
                <a:solidFill>
                  <a:schemeClr val="tx1"/>
                </a:solidFill>
                <a:latin typeface="Arial" charset="0"/>
              </a:rPr>
              <a:t>, dept)</a:t>
            </a:r>
            <a:r>
              <a:rPr lang="en-US" sz="1800" dirty="0" smtClean="0">
                <a:latin typeface="Arial" charset="0"/>
              </a:rPr>
              <a:t>   </a:t>
            </a:r>
            <a:r>
              <a:rPr lang="en-US" sz="1800" b="1" dirty="0" smtClean="0">
                <a:latin typeface="Arial" charset="0"/>
                <a:sym typeface="Symbol" pitchFamily="18" charset="2"/>
              </a:rPr>
              <a:t></a:t>
            </a:r>
            <a:r>
              <a:rPr lang="en-US" sz="1800" dirty="0" smtClean="0">
                <a:latin typeface="Arial" charset="0"/>
                <a:sym typeface="Symbol" pitchFamily="18" charset="2"/>
              </a:rPr>
              <a:t> </a:t>
            </a:r>
            <a:r>
              <a:rPr lang="en-US" sz="1800" dirty="0" smtClean="0">
                <a:latin typeface="Arial" charset="0"/>
              </a:rPr>
              <a:t>this is the relation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endParaRPr lang="en-US" sz="1800" dirty="0" smtClean="0">
              <a:latin typeface="Arial" charset="0"/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sz="1800" dirty="0" smtClean="0">
                <a:latin typeface="Arial" charset="0"/>
              </a:rPr>
              <a:t>This is SQL/XML using XMLAGG function (example from DB2 source):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endParaRPr lang="en-US" sz="1800" dirty="0" smtClean="0">
              <a:latin typeface="Arial" charset="0"/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sz="1400" dirty="0" smtClean="0">
                <a:solidFill>
                  <a:schemeClr val="tx1"/>
                </a:solidFill>
                <a:latin typeface="Arial" charset="0"/>
              </a:rPr>
              <a:t>SELECT XMLELEMENT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sz="1400" dirty="0" smtClean="0">
                <a:solidFill>
                  <a:schemeClr val="tx1"/>
                </a:solidFill>
                <a:latin typeface="Arial" charset="0"/>
              </a:rPr>
              <a:t>		(NAME “department”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sz="1400" dirty="0" smtClean="0">
                <a:solidFill>
                  <a:schemeClr val="tx1"/>
                </a:solidFill>
                <a:latin typeface="Arial" charset="0"/>
              </a:rPr>
              <a:t>		 XMLELEMENT (NAME “name” </a:t>
            </a:r>
            <a:r>
              <a:rPr lang="en-US" sz="1400" dirty="0" err="1" smtClean="0">
                <a:solidFill>
                  <a:schemeClr val="tx1"/>
                </a:solidFill>
                <a:latin typeface="Arial" charset="0"/>
              </a:rPr>
              <a:t>e.dept</a:t>
            </a:r>
            <a:r>
              <a:rPr lang="en-US" sz="1400" dirty="0" smtClean="0">
                <a:solidFill>
                  <a:schemeClr val="tx1"/>
                </a:solidFill>
                <a:latin typeface="Arial" charset="0"/>
              </a:rPr>
              <a:t>)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sz="1400" dirty="0" smtClean="0">
                <a:solidFill>
                  <a:schemeClr val="tx1"/>
                </a:solidFill>
                <a:latin typeface="Arial" charset="0"/>
              </a:rPr>
              <a:t>		 XMLELEMENT (NAME “employees”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sz="1400" dirty="0" smtClean="0">
                <a:solidFill>
                  <a:schemeClr val="tx1"/>
                </a:solidFill>
                <a:latin typeface="Arial" charset="0"/>
              </a:rPr>
              <a:t>				  XMLAGG (XMLELEMENT(NAME “</a:t>
            </a:r>
            <a:r>
              <a:rPr lang="en-US" sz="1400" dirty="0" err="1" smtClean="0">
                <a:solidFill>
                  <a:schemeClr val="tx1"/>
                </a:solidFill>
                <a:latin typeface="Arial" charset="0"/>
              </a:rPr>
              <a:t>emp</a:t>
            </a:r>
            <a:r>
              <a:rPr lang="en-US" sz="1400" dirty="0" smtClean="0">
                <a:solidFill>
                  <a:schemeClr val="tx1"/>
                </a:solidFill>
                <a:latin typeface="Arial" charset="0"/>
              </a:rPr>
              <a:t>”, </a:t>
            </a:r>
            <a:r>
              <a:rPr lang="en-US" sz="1400" dirty="0" err="1" smtClean="0">
                <a:solidFill>
                  <a:schemeClr val="tx1"/>
                </a:solidFill>
                <a:latin typeface="Arial" charset="0"/>
              </a:rPr>
              <a:t>e.lname</a:t>
            </a:r>
            <a:r>
              <a:rPr lang="en-US" sz="1400" dirty="0" smtClean="0">
                <a:solidFill>
                  <a:schemeClr val="tx1"/>
                </a:solidFill>
                <a:latin typeface="Arial" charset="0"/>
              </a:rPr>
              <a:t>))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sz="1400" dirty="0" smtClean="0">
                <a:solidFill>
                  <a:schemeClr val="tx1"/>
                </a:solidFill>
                <a:latin typeface="Arial" charset="0"/>
              </a:rPr>
              <a:t>		) as “</a:t>
            </a:r>
            <a:r>
              <a:rPr lang="en-US" sz="1400" dirty="0" err="1" smtClean="0">
                <a:solidFill>
                  <a:schemeClr val="tx1"/>
                </a:solidFill>
                <a:latin typeface="Arial" charset="0"/>
              </a:rPr>
              <a:t>dept_list</a:t>
            </a:r>
            <a:r>
              <a:rPr lang="en-US" sz="1400" dirty="0" smtClean="0">
                <a:solidFill>
                  <a:schemeClr val="tx1"/>
                </a:solidFill>
                <a:latin typeface="Arial" charset="0"/>
              </a:rPr>
              <a:t>”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sz="1400" dirty="0" smtClean="0">
                <a:solidFill>
                  <a:schemeClr val="tx1"/>
                </a:solidFill>
                <a:latin typeface="Arial" charset="0"/>
              </a:rPr>
              <a:t>FROM Employee e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sz="1400" dirty="0" smtClean="0">
                <a:solidFill>
                  <a:schemeClr val="tx1"/>
                </a:solidFill>
                <a:latin typeface="Arial" charset="0"/>
              </a:rPr>
              <a:t>GROUP BY </a:t>
            </a:r>
            <a:r>
              <a:rPr lang="en-US" sz="1400" dirty="0" err="1" smtClean="0">
                <a:solidFill>
                  <a:schemeClr val="tx1"/>
                </a:solidFill>
                <a:latin typeface="Arial" charset="0"/>
              </a:rPr>
              <a:t>e.dept</a:t>
            </a:r>
            <a:endParaRPr lang="en-US" sz="1400" dirty="0" smtClean="0">
              <a:solidFill>
                <a:schemeClr val="tx1"/>
              </a:solidFill>
              <a:latin typeface="Arial" charset="0"/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endParaRPr lang="en-US" sz="1400" dirty="0" smtClean="0">
              <a:latin typeface="Arial" charset="0"/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sz="1800" dirty="0" smtClean="0"/>
              <a:t>Result:</a:t>
            </a:r>
            <a:r>
              <a:rPr lang="en-US" sz="1400" dirty="0" smtClean="0">
                <a:latin typeface="Arial" charset="0"/>
              </a:rPr>
              <a:t>  (in a column called:  “</a:t>
            </a:r>
            <a:r>
              <a:rPr lang="en-US" sz="1400" dirty="0" err="1" smtClean="0">
                <a:latin typeface="Arial" charset="0"/>
              </a:rPr>
              <a:t>dept_list</a:t>
            </a:r>
            <a:r>
              <a:rPr lang="en-US" sz="1400" dirty="0" smtClean="0">
                <a:latin typeface="Arial" charset="0"/>
              </a:rPr>
              <a:t>”)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endParaRPr lang="en-US" sz="1400" dirty="0" smtClean="0">
              <a:latin typeface="Arial" charset="0"/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endParaRPr lang="en-US" sz="1400" dirty="0" smtClean="0">
              <a:latin typeface="Arial" charset="0"/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sz="1400" dirty="0" smtClean="0">
                <a:latin typeface="Arial" charset="0"/>
              </a:rPr>
              <a:t>&lt;department&gt;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sz="1400" dirty="0" smtClean="0">
                <a:latin typeface="Arial" charset="0"/>
              </a:rPr>
              <a:t>	&lt;name&gt;Physics&lt;/name&gt;&lt;employees&gt;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sz="1400" dirty="0" smtClean="0">
                <a:latin typeface="Arial" charset="0"/>
              </a:rPr>
              <a:t>				  &lt;</a:t>
            </a:r>
            <a:r>
              <a:rPr lang="en-US" sz="1400" dirty="0" err="1" smtClean="0">
                <a:latin typeface="Arial" charset="0"/>
              </a:rPr>
              <a:t>emp</a:t>
            </a:r>
            <a:r>
              <a:rPr lang="en-US" sz="1400" dirty="0" smtClean="0">
                <a:latin typeface="Arial" charset="0"/>
              </a:rPr>
              <a:t>&gt;Smith&lt;/</a:t>
            </a:r>
            <a:r>
              <a:rPr lang="en-US" sz="1400" dirty="0" err="1" smtClean="0">
                <a:latin typeface="Arial" charset="0"/>
              </a:rPr>
              <a:t>emp</a:t>
            </a:r>
            <a:r>
              <a:rPr lang="en-US" sz="1400" dirty="0" smtClean="0">
                <a:latin typeface="Arial" charset="0"/>
              </a:rPr>
              <a:t>&gt;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sz="1400" dirty="0" smtClean="0">
                <a:latin typeface="Arial" charset="0"/>
              </a:rPr>
              <a:t>				  &lt;</a:t>
            </a:r>
            <a:r>
              <a:rPr lang="en-US" sz="1400" dirty="0" err="1" smtClean="0">
                <a:latin typeface="Arial" charset="0"/>
              </a:rPr>
              <a:t>emp</a:t>
            </a:r>
            <a:r>
              <a:rPr lang="en-US" sz="1400" dirty="0" smtClean="0">
                <a:latin typeface="Arial" charset="0"/>
              </a:rPr>
              <a:t>&gt;Jones&lt;/</a:t>
            </a:r>
            <a:r>
              <a:rPr lang="en-US" sz="1400" dirty="0" err="1" smtClean="0">
                <a:latin typeface="Arial" charset="0"/>
              </a:rPr>
              <a:t>emp</a:t>
            </a:r>
            <a:r>
              <a:rPr lang="en-US" sz="1400" dirty="0" smtClean="0">
                <a:latin typeface="Arial" charset="0"/>
              </a:rPr>
              <a:t>&gt;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sz="1400" dirty="0" smtClean="0">
                <a:latin typeface="Arial" charset="0"/>
              </a:rPr>
              <a:t>			         &lt;/employees&gt;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sz="1400" dirty="0" smtClean="0">
                <a:latin typeface="Arial" charset="0"/>
              </a:rPr>
              <a:t>	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sz="1400" dirty="0" smtClean="0">
                <a:latin typeface="Arial" charset="0"/>
              </a:rPr>
              <a:t>&lt;/department&gt; 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sz="1400" dirty="0" smtClean="0">
                <a:latin typeface="Arial" charset="0"/>
              </a:rPr>
              <a:t>&lt;department&gt; ... &lt;/department&gt;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endParaRPr lang="en-US" sz="1400" dirty="0" smtClean="0">
              <a:latin typeface="Arial" charset="0"/>
            </a:endParaRPr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latin typeface="Arial" pitchFamily="34" charset="0"/>
              </a:rPr>
              <a:t>CS4411/9538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Set 8, Part 3, XML implementation issues</a:t>
            </a:r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B97DC51-3A15-4175-83CD-C255EAD72EB1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0247" name="TextBox 6"/>
          <p:cNvSpPr txBox="1">
            <a:spLocks noChangeArrowheads="1"/>
          </p:cNvSpPr>
          <p:nvPr/>
        </p:nvSpPr>
        <p:spPr bwMode="auto">
          <a:xfrm>
            <a:off x="5562600" y="2971800"/>
            <a:ext cx="3168650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solidFill>
                  <a:srgbClr val="0000FF"/>
                </a:solidFill>
              </a:rPr>
              <a:t>XMLELEMENT and </a:t>
            </a:r>
          </a:p>
          <a:p>
            <a:pPr eaLnBrk="1" hangingPunct="1"/>
            <a:r>
              <a:rPr lang="en-US" altLang="en-US">
                <a:solidFill>
                  <a:srgbClr val="0000FF"/>
                </a:solidFill>
              </a:rPr>
              <a:t>XMLAGG are functions </a:t>
            </a:r>
          </a:p>
          <a:p>
            <a:pPr eaLnBrk="1" hangingPunct="1"/>
            <a:r>
              <a:rPr lang="en-US" altLang="en-US">
                <a:solidFill>
                  <a:srgbClr val="0000FF"/>
                </a:solidFill>
              </a:rPr>
              <a:t>in SQL/XML</a:t>
            </a:r>
          </a:p>
          <a:p>
            <a:pPr eaLnBrk="1" hangingPunct="1"/>
            <a:endParaRPr lang="en-US" altLang="en-US">
              <a:solidFill>
                <a:srgbClr val="0000FF"/>
              </a:solidFill>
            </a:endParaRPr>
          </a:p>
          <a:p>
            <a:pPr eaLnBrk="1" hangingPunct="1"/>
            <a:r>
              <a:rPr lang="en-US" altLang="en-US">
                <a:solidFill>
                  <a:srgbClr val="0000FF"/>
                </a:solidFill>
              </a:rPr>
              <a:t>Oracle examples don’t have </a:t>
            </a:r>
          </a:p>
          <a:p>
            <a:pPr eaLnBrk="1" hangingPunct="1"/>
            <a:r>
              <a:rPr lang="en-US" altLang="en-US">
                <a:solidFill>
                  <a:srgbClr val="0000FF"/>
                </a:solidFill>
              </a:rPr>
              <a:t>NAME in the XMLELEMENT </a:t>
            </a:r>
          </a:p>
          <a:p>
            <a:pPr eaLnBrk="1" hangingPunct="1"/>
            <a:r>
              <a:rPr lang="en-US" altLang="en-US">
                <a:solidFill>
                  <a:srgbClr val="0000FF"/>
                </a:solidFill>
              </a:rPr>
              <a:t>parameters, and does have </a:t>
            </a:r>
          </a:p>
          <a:p>
            <a:pPr eaLnBrk="1" hangingPunct="1"/>
            <a:r>
              <a:rPr lang="en-US" altLang="en-US">
                <a:solidFill>
                  <a:srgbClr val="0000FF"/>
                </a:solidFill>
              </a:rPr>
              <a:t>an XMLROOT function</a:t>
            </a:r>
          </a:p>
          <a:p>
            <a:pPr eaLnBrk="1" hangingPunct="1"/>
            <a:endParaRPr lang="en-US" altLang="en-US">
              <a:solidFill>
                <a:srgbClr val="0000FF"/>
              </a:solidFill>
            </a:endParaRPr>
          </a:p>
          <a:p>
            <a:pPr eaLnBrk="1" hangingPunct="1"/>
            <a:endParaRPr lang="en-US" altLang="en-US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0668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2.  Labeling schemes and XPath implementations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8763000" cy="4530725"/>
          </a:xfrm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en-US" altLang="en-US" sz="2400" smtClean="0"/>
              <a:t>The XPath Axes or steps (13 of them) are:</a:t>
            </a:r>
            <a:endParaRPr lang="en-US" altLang="en-US" sz="2600" i="1" smtClean="0">
              <a:solidFill>
                <a:schemeClr val="hlink"/>
              </a:solidFill>
            </a:endParaRPr>
          </a:p>
          <a:p>
            <a:pPr eaLnBrk="1" hangingPunct="1"/>
            <a:r>
              <a:rPr lang="en-US" altLang="en-US" sz="2600" i="1" smtClean="0">
                <a:solidFill>
                  <a:schemeClr val="hlink"/>
                </a:solidFill>
              </a:rPr>
              <a:t>child</a:t>
            </a:r>
            <a:r>
              <a:rPr lang="en-US" altLang="en-US" sz="2600" smtClean="0"/>
              <a:t>: immediate children of the context node (/)</a:t>
            </a:r>
          </a:p>
          <a:p>
            <a:pPr eaLnBrk="1" hangingPunct="1"/>
            <a:r>
              <a:rPr lang="en-US" altLang="en-US" sz="2600" i="1" smtClean="0">
                <a:solidFill>
                  <a:schemeClr val="hlink"/>
                </a:solidFill>
              </a:rPr>
              <a:t>descendant</a:t>
            </a:r>
            <a:r>
              <a:rPr lang="en-US" altLang="en-US" sz="2600" smtClean="0"/>
              <a:t>: all descendants of the context node, not including the context node</a:t>
            </a:r>
          </a:p>
          <a:p>
            <a:pPr eaLnBrk="1" hangingPunct="1"/>
            <a:r>
              <a:rPr lang="en-US" altLang="en-US" sz="2600" i="1" smtClean="0">
                <a:solidFill>
                  <a:schemeClr val="hlink"/>
                </a:solidFill>
              </a:rPr>
              <a:t>parent</a:t>
            </a:r>
            <a:r>
              <a:rPr lang="en-US" altLang="en-US" sz="2600" smtClean="0"/>
              <a:t>: immediate parent, if there is one (..)</a:t>
            </a:r>
          </a:p>
          <a:p>
            <a:pPr eaLnBrk="1" hangingPunct="1"/>
            <a:r>
              <a:rPr lang="en-US" altLang="en-US" sz="2600" i="1" smtClean="0">
                <a:solidFill>
                  <a:schemeClr val="hlink"/>
                </a:solidFill>
              </a:rPr>
              <a:t>ancestor</a:t>
            </a:r>
            <a:r>
              <a:rPr lang="en-US" altLang="en-US" sz="2600" smtClean="0"/>
              <a:t>: all ancestors; including the root of the document</a:t>
            </a:r>
          </a:p>
          <a:p>
            <a:pPr eaLnBrk="1" hangingPunct="1"/>
            <a:r>
              <a:rPr lang="en-US" altLang="en-US" sz="2600" i="1" smtClean="0">
                <a:solidFill>
                  <a:schemeClr val="hlink"/>
                </a:solidFill>
              </a:rPr>
              <a:t>following-sibling</a:t>
            </a:r>
            <a:r>
              <a:rPr lang="en-US" altLang="en-US" sz="2600" smtClean="0"/>
              <a:t>: all following siblings of the parent; if context is a namespace or an attribute, this is empty</a:t>
            </a:r>
          </a:p>
          <a:p>
            <a:pPr eaLnBrk="1" hangingPunct="1"/>
            <a:r>
              <a:rPr lang="en-US" altLang="en-US" sz="2600" i="1" smtClean="0">
                <a:solidFill>
                  <a:schemeClr val="hlink"/>
                </a:solidFill>
              </a:rPr>
              <a:t>preceding-sibling</a:t>
            </a:r>
            <a:r>
              <a:rPr lang="en-US" altLang="en-US" sz="2600" smtClean="0"/>
              <a:t>: all preceding siblings; can be empty</a:t>
            </a:r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latin typeface="Arial" pitchFamily="34" charset="0"/>
              </a:rPr>
              <a:t>CS4411/9538</a:t>
            </a:r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Set 8, Part 3, XML implementation issues</a:t>
            </a:r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7DADA1E-1BFF-42A0-89A1-11C3E2A68D92}" type="slidenum">
              <a:rPr lang="en-US" altLang="en-US"/>
              <a:pPr/>
              <a:t>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14375"/>
          </a:xfrm>
        </p:spPr>
        <p:txBody>
          <a:bodyPr/>
          <a:lstStyle/>
          <a:p>
            <a:pPr eaLnBrk="1" hangingPunct="1"/>
            <a:r>
              <a:rPr lang="en-US" altLang="en-US" sz="3800" smtClean="0"/>
              <a:t>XPath Axes, cont’d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064125"/>
          </a:xfrm>
        </p:spPr>
        <p:txBody>
          <a:bodyPr/>
          <a:lstStyle/>
          <a:p>
            <a:pPr eaLnBrk="1" hangingPunct="1"/>
            <a:r>
              <a:rPr lang="en-US" altLang="en-US" sz="2400" i="1" smtClean="0">
                <a:solidFill>
                  <a:srgbClr val="0000FF"/>
                </a:solidFill>
              </a:rPr>
              <a:t>following</a:t>
            </a:r>
            <a:r>
              <a:rPr lang="en-US" altLang="en-US" sz="2400" smtClean="0">
                <a:solidFill>
                  <a:srgbClr val="0000FF"/>
                </a:solidFill>
              </a:rPr>
              <a:t>:</a:t>
            </a:r>
            <a:r>
              <a:rPr lang="en-US" altLang="en-US" sz="2400" smtClean="0">
                <a:solidFill>
                  <a:schemeClr val="accent2"/>
                </a:solidFill>
              </a:rPr>
              <a:t> </a:t>
            </a:r>
            <a:r>
              <a:rPr lang="en-US" altLang="en-US" sz="2400" smtClean="0"/>
              <a:t>all following nodes in document order, excluding any descendants, attributes and namespace nodes</a:t>
            </a:r>
            <a:endParaRPr lang="en-US" altLang="en-US" sz="2400" i="1" smtClean="0">
              <a:solidFill>
                <a:schemeClr val="hlink"/>
              </a:solidFill>
            </a:endParaRPr>
          </a:p>
          <a:p>
            <a:pPr eaLnBrk="1" hangingPunct="1"/>
            <a:r>
              <a:rPr lang="en-US" altLang="en-US" sz="2400" i="1" smtClean="0">
                <a:solidFill>
                  <a:srgbClr val="0000FF"/>
                </a:solidFill>
              </a:rPr>
              <a:t>preceding</a:t>
            </a:r>
            <a:r>
              <a:rPr lang="en-US" altLang="en-US" sz="2400" smtClean="0">
                <a:solidFill>
                  <a:srgbClr val="0000FF"/>
                </a:solidFill>
              </a:rPr>
              <a:t>:</a:t>
            </a:r>
            <a:r>
              <a:rPr lang="en-US" altLang="en-US" sz="2400" smtClean="0">
                <a:solidFill>
                  <a:srgbClr val="0066FF"/>
                </a:solidFill>
              </a:rPr>
              <a:t> </a:t>
            </a:r>
            <a:r>
              <a:rPr lang="en-US" altLang="en-US" sz="2400" smtClean="0"/>
              <a:t>all nodes that are in the same document, that precede the context node in document order; excluding attributes and namespace nodes</a:t>
            </a:r>
          </a:p>
          <a:p>
            <a:pPr eaLnBrk="1" hangingPunct="1"/>
            <a:r>
              <a:rPr lang="en-US" altLang="en-US" sz="2400" i="1" smtClean="0">
                <a:solidFill>
                  <a:schemeClr val="hlink"/>
                </a:solidFill>
              </a:rPr>
              <a:t>attribute</a:t>
            </a:r>
            <a:r>
              <a:rPr lang="en-US" altLang="en-US" sz="2400" smtClean="0"/>
              <a:t>: all attributes of the context node.</a:t>
            </a:r>
          </a:p>
          <a:p>
            <a:pPr eaLnBrk="1" hangingPunct="1"/>
            <a:r>
              <a:rPr lang="en-US" altLang="en-US" sz="2400" i="1" smtClean="0">
                <a:solidFill>
                  <a:schemeClr val="hlink"/>
                </a:solidFill>
              </a:rPr>
              <a:t>namespace</a:t>
            </a:r>
            <a:r>
              <a:rPr lang="en-US" altLang="en-US" sz="2400" smtClean="0"/>
              <a:t>: namespace nodes of the context node.  Empty for all but element nodes.</a:t>
            </a:r>
          </a:p>
          <a:p>
            <a:pPr eaLnBrk="1" hangingPunct="1"/>
            <a:r>
              <a:rPr lang="en-US" altLang="en-US" sz="2400" i="1" smtClean="0">
                <a:solidFill>
                  <a:schemeClr val="hlink"/>
                </a:solidFill>
              </a:rPr>
              <a:t>self</a:t>
            </a:r>
            <a:r>
              <a:rPr lang="en-US" altLang="en-US" sz="2400" smtClean="0"/>
              <a:t>: just the context node</a:t>
            </a:r>
          </a:p>
          <a:p>
            <a:pPr eaLnBrk="1" hangingPunct="1"/>
            <a:r>
              <a:rPr lang="en-US" altLang="en-US" sz="2400" i="1" smtClean="0">
                <a:solidFill>
                  <a:schemeClr val="hlink"/>
                </a:solidFill>
              </a:rPr>
              <a:t>descendant-or-self</a:t>
            </a:r>
            <a:r>
              <a:rPr lang="en-US" altLang="en-US" sz="2400" smtClean="0"/>
              <a:t>: context node and its descendents (//)</a:t>
            </a:r>
          </a:p>
          <a:p>
            <a:pPr eaLnBrk="1" hangingPunct="1"/>
            <a:r>
              <a:rPr lang="en-US" altLang="en-US" sz="2400" i="1" smtClean="0">
                <a:solidFill>
                  <a:schemeClr val="hlink"/>
                </a:solidFill>
              </a:rPr>
              <a:t>ancestor-or-self</a:t>
            </a:r>
            <a:r>
              <a:rPr lang="en-US" altLang="en-US" sz="2400" smtClean="0"/>
              <a:t>: context node and its ancestors</a:t>
            </a: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>
                <a:latin typeface="Arial" pitchFamily="34" charset="0"/>
              </a:rPr>
              <a:t>CS4411/9538</a:t>
            </a:r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Set 8, Part 3, XML implementation issues</a:t>
            </a:r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6294007-2AD8-4C0B-8CCB-A5BBA6109919}" type="slidenum">
              <a:rPr lang="en-US" altLang="en-US"/>
              <a:pPr/>
              <a:t>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9376</TotalTime>
  <Words>2148</Words>
  <Application>Microsoft Office PowerPoint</Application>
  <PresentationFormat>On-screen Show (4:3)</PresentationFormat>
  <Paragraphs>297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 Unicode MS</vt:lpstr>
      <vt:lpstr>Arial</vt:lpstr>
      <vt:lpstr>Calibri</vt:lpstr>
      <vt:lpstr>Garamond</vt:lpstr>
      <vt:lpstr>Symbol</vt:lpstr>
      <vt:lpstr>Trebuchet MS</vt:lpstr>
      <vt:lpstr>Wingdings</vt:lpstr>
      <vt:lpstr>Office Theme</vt:lpstr>
      <vt:lpstr>Set 8, part 3</vt:lpstr>
      <vt:lpstr>Outline of notes</vt:lpstr>
      <vt:lpstr>Architectures/Types of XML Databases</vt:lpstr>
      <vt:lpstr>Challenges</vt:lpstr>
      <vt:lpstr>outline of these slides</vt:lpstr>
      <vt:lpstr>  1. Relational DB → XML</vt:lpstr>
      <vt:lpstr>XML from a SQL query</vt:lpstr>
      <vt:lpstr>2.  Labeling schemes and XPath implementations</vt:lpstr>
      <vt:lpstr>XPath Axes, cont’d</vt:lpstr>
      <vt:lpstr>Storing XML in a relational package</vt:lpstr>
      <vt:lpstr>Shredding the data/Labelling nodes</vt:lpstr>
      <vt:lpstr>Node Labeling Schemes (egs. taken from the survey paper by Gou and Chirkova on the website)</vt:lpstr>
      <vt:lpstr>PowerPoint Presentation</vt:lpstr>
      <vt:lpstr>  Path steps</vt:lpstr>
      <vt:lpstr>For the path expression /publisher[address = ‘Cambridge’]//author/name</vt:lpstr>
      <vt:lpstr>Dewey decimal encoding</vt:lpstr>
      <vt:lpstr>Comparison of Dewey with (start, end) labels</vt:lpstr>
      <vt:lpstr>3. Some DB2 ideas</vt:lpstr>
      <vt:lpstr>DB2 Ideas, cont’d</vt:lpstr>
      <vt:lpstr>More on DB2 XML storage</vt:lpstr>
      <vt:lpstr>More on DB2 XML storage</vt:lpstr>
      <vt:lpstr>Indexing in DB2 XML</vt:lpstr>
      <vt:lpstr>DB2’s XQuery cont’d</vt:lpstr>
    </vt:vector>
  </TitlesOfParts>
  <Company>Department of Computer Science - UWO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8, part 3</dc:title>
  <dc:creator>sylvia</dc:creator>
  <cp:lastModifiedBy>Sylvia Osborn</cp:lastModifiedBy>
  <cp:revision>274</cp:revision>
  <dcterms:created xsi:type="dcterms:W3CDTF">2006-11-02T20:05:29Z</dcterms:created>
  <dcterms:modified xsi:type="dcterms:W3CDTF">2017-03-02T20:10:32Z</dcterms:modified>
</cp:coreProperties>
</file>