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handoutMasterIdLst>
    <p:handoutMasterId r:id="rId57"/>
  </p:handoutMasterIdLst>
  <p:sldIdLst>
    <p:sldId id="256" r:id="rId2"/>
    <p:sldId id="307" r:id="rId3"/>
    <p:sldId id="257" r:id="rId4"/>
    <p:sldId id="258" r:id="rId5"/>
    <p:sldId id="259" r:id="rId6"/>
    <p:sldId id="260" r:id="rId7"/>
    <p:sldId id="261" r:id="rId8"/>
    <p:sldId id="262" r:id="rId9"/>
    <p:sldId id="263" r:id="rId10"/>
    <p:sldId id="264" r:id="rId11"/>
    <p:sldId id="265" r:id="rId12"/>
    <p:sldId id="266" r:id="rId13"/>
    <p:sldId id="303" r:id="rId14"/>
    <p:sldId id="267" r:id="rId15"/>
    <p:sldId id="268" r:id="rId16"/>
    <p:sldId id="269" r:id="rId17"/>
    <p:sldId id="270" r:id="rId18"/>
    <p:sldId id="304" r:id="rId19"/>
    <p:sldId id="305" r:id="rId20"/>
    <p:sldId id="271" r:id="rId21"/>
    <p:sldId id="273" r:id="rId22"/>
    <p:sldId id="274" r:id="rId23"/>
    <p:sldId id="275" r:id="rId24"/>
    <p:sldId id="276" r:id="rId25"/>
    <p:sldId id="277" r:id="rId26"/>
    <p:sldId id="278" r:id="rId27"/>
    <p:sldId id="279" r:id="rId28"/>
    <p:sldId id="280" r:id="rId29"/>
    <p:sldId id="306" r:id="rId30"/>
    <p:sldId id="281" r:id="rId31"/>
    <p:sldId id="282" r:id="rId32"/>
    <p:sldId id="283" r:id="rId33"/>
    <p:sldId id="284" r:id="rId34"/>
    <p:sldId id="298" r:id="rId35"/>
    <p:sldId id="299" r:id="rId36"/>
    <p:sldId id="310" r:id="rId37"/>
    <p:sldId id="287" r:id="rId38"/>
    <p:sldId id="309" r:id="rId39"/>
    <p:sldId id="311" r:id="rId40"/>
    <p:sldId id="308" r:id="rId41"/>
    <p:sldId id="288" r:id="rId42"/>
    <p:sldId id="289" r:id="rId43"/>
    <p:sldId id="290" r:id="rId44"/>
    <p:sldId id="291" r:id="rId45"/>
    <p:sldId id="292" r:id="rId46"/>
    <p:sldId id="293" r:id="rId47"/>
    <p:sldId id="294" r:id="rId48"/>
    <p:sldId id="295" r:id="rId49"/>
    <p:sldId id="296" r:id="rId50"/>
    <p:sldId id="312" r:id="rId51"/>
    <p:sldId id="297" r:id="rId52"/>
    <p:sldId id="300" r:id="rId53"/>
    <p:sldId id="301" r:id="rId54"/>
    <p:sldId id="302" r:id="rId55"/>
  </p:sldIdLst>
  <p:sldSz cx="9144000" cy="6858000" type="screen4x3"/>
  <p:notesSz cx="9396413" cy="6934200"/>
  <p:defaultTextStyle>
    <a:defPPr>
      <a:defRPr lang="en-CA"/>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00"/>
    <a:srgbClr val="006600"/>
    <a:srgbClr val="005000"/>
    <a:srgbClr val="009900"/>
    <a:srgbClr val="FFFFB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60"/>
  </p:normalViewPr>
  <p:slideViewPr>
    <p:cSldViewPr>
      <p:cViewPr varScale="1">
        <p:scale>
          <a:sx n="91" d="100"/>
          <a:sy n="91" d="100"/>
        </p:scale>
        <p:origin x="6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4071938" cy="38417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pPr>
              <a:defRPr/>
            </a:pPr>
            <a:endParaRPr lang="en-US"/>
          </a:p>
        </p:txBody>
      </p:sp>
      <p:sp>
        <p:nvSpPr>
          <p:cNvPr id="73731" name="Rectangle 3"/>
          <p:cNvSpPr>
            <a:spLocks noGrp="1" noChangeArrowheads="1"/>
          </p:cNvSpPr>
          <p:nvPr>
            <p:ph type="dt" sz="quarter" idx="1"/>
          </p:nvPr>
        </p:nvSpPr>
        <p:spPr bwMode="auto">
          <a:xfrm>
            <a:off x="5324475" y="0"/>
            <a:ext cx="4071938" cy="38417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pPr>
              <a:defRPr/>
            </a:pPr>
            <a:endParaRPr lang="en-US"/>
          </a:p>
        </p:txBody>
      </p:sp>
      <p:sp>
        <p:nvSpPr>
          <p:cNvPr id="73732" name="Rectangle 4"/>
          <p:cNvSpPr>
            <a:spLocks noGrp="1" noChangeArrowheads="1"/>
          </p:cNvSpPr>
          <p:nvPr>
            <p:ph type="ftr" sz="quarter" idx="2"/>
          </p:nvPr>
        </p:nvSpPr>
        <p:spPr bwMode="auto">
          <a:xfrm>
            <a:off x="0" y="6550025"/>
            <a:ext cx="4071938" cy="38417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pPr>
              <a:defRPr/>
            </a:pPr>
            <a:r>
              <a:rPr lang="en-US"/>
              <a:t>CS411a/538a 2006, Set 9</a:t>
            </a:r>
          </a:p>
        </p:txBody>
      </p:sp>
      <p:sp>
        <p:nvSpPr>
          <p:cNvPr id="73733" name="Rectangle 5"/>
          <p:cNvSpPr>
            <a:spLocks noGrp="1" noChangeArrowheads="1"/>
          </p:cNvSpPr>
          <p:nvPr>
            <p:ph type="sldNum" sz="quarter" idx="3"/>
          </p:nvPr>
        </p:nvSpPr>
        <p:spPr bwMode="auto">
          <a:xfrm>
            <a:off x="5324475" y="6550025"/>
            <a:ext cx="4071938" cy="38417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panose="02020603050405020304" pitchFamily="18" charset="0"/>
              </a:defRPr>
            </a:lvl1pPr>
          </a:lstStyle>
          <a:p>
            <a:fld id="{2082ACEB-924E-48A4-9159-CC9052A9182F}" type="slidenum">
              <a:rPr lang="en-US" altLang="en-US"/>
              <a:pPr/>
              <a:t>‹#›</a:t>
            </a:fld>
            <a:endParaRPr lang="en-US" altLang="en-US"/>
          </a:p>
        </p:txBody>
      </p:sp>
    </p:spTree>
    <p:extLst>
      <p:ext uri="{BB962C8B-B14F-4D97-AF65-F5344CB8AC3E}">
        <p14:creationId xmlns:p14="http://schemas.microsoft.com/office/powerpoint/2010/main" val="3124911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71938" cy="34607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pitchFamily="18" charset="0"/>
              </a:defRPr>
            </a:lvl1pPr>
          </a:lstStyle>
          <a:p>
            <a:pPr>
              <a:defRPr/>
            </a:pPr>
            <a:endParaRPr lang="en-CA"/>
          </a:p>
        </p:txBody>
      </p:sp>
      <p:sp>
        <p:nvSpPr>
          <p:cNvPr id="5123" name="Rectangle 3"/>
          <p:cNvSpPr>
            <a:spLocks noGrp="1" noChangeArrowheads="1"/>
          </p:cNvSpPr>
          <p:nvPr>
            <p:ph type="dt" idx="1"/>
          </p:nvPr>
        </p:nvSpPr>
        <p:spPr bwMode="auto">
          <a:xfrm>
            <a:off x="5324475" y="0"/>
            <a:ext cx="4071938" cy="346075"/>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pitchFamily="18" charset="0"/>
              </a:defRPr>
            </a:lvl1pPr>
          </a:lstStyle>
          <a:p>
            <a:pPr>
              <a:defRPr/>
            </a:pPr>
            <a:endParaRPr lang="en-CA"/>
          </a:p>
        </p:txBody>
      </p:sp>
      <p:sp>
        <p:nvSpPr>
          <p:cNvPr id="57348" name="Rectangle 4"/>
          <p:cNvSpPr>
            <a:spLocks noChangeArrowheads="1" noTextEdit="1"/>
          </p:cNvSpPr>
          <p:nvPr>
            <p:ph type="sldImg" idx="2"/>
          </p:nvPr>
        </p:nvSpPr>
        <p:spPr bwMode="auto">
          <a:xfrm>
            <a:off x="2963863" y="520700"/>
            <a:ext cx="3467100" cy="2600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254125" y="3294063"/>
            <a:ext cx="6888163" cy="3119437"/>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5126" name="Rectangle 6"/>
          <p:cNvSpPr>
            <a:spLocks noGrp="1" noChangeArrowheads="1"/>
          </p:cNvSpPr>
          <p:nvPr>
            <p:ph type="ftr" sz="quarter" idx="4"/>
          </p:nvPr>
        </p:nvSpPr>
        <p:spPr bwMode="auto">
          <a:xfrm>
            <a:off x="0" y="6588125"/>
            <a:ext cx="4071938" cy="34607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pitchFamily="18" charset="0"/>
              </a:defRPr>
            </a:lvl1pPr>
          </a:lstStyle>
          <a:p>
            <a:pPr>
              <a:defRPr/>
            </a:pPr>
            <a:r>
              <a:rPr lang="en-CA"/>
              <a:t>CS411a/538a 2006, Set 9</a:t>
            </a:r>
          </a:p>
        </p:txBody>
      </p:sp>
      <p:sp>
        <p:nvSpPr>
          <p:cNvPr id="5127" name="Rectangle 7"/>
          <p:cNvSpPr>
            <a:spLocks noGrp="1" noChangeArrowheads="1"/>
          </p:cNvSpPr>
          <p:nvPr>
            <p:ph type="sldNum" sz="quarter" idx="5"/>
          </p:nvPr>
        </p:nvSpPr>
        <p:spPr bwMode="auto">
          <a:xfrm>
            <a:off x="5324475" y="6588125"/>
            <a:ext cx="4071938" cy="346075"/>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panose="02020603050405020304" pitchFamily="18" charset="0"/>
              </a:defRPr>
            </a:lvl1pPr>
          </a:lstStyle>
          <a:p>
            <a:fld id="{0E15120C-D0E5-4436-AD0E-4CB91BA20521}" type="slidenum">
              <a:rPr lang="en-CA" altLang="en-US"/>
              <a:pPr/>
              <a:t>‹#›</a:t>
            </a:fld>
            <a:endParaRPr lang="en-CA" altLang="en-US"/>
          </a:p>
        </p:txBody>
      </p:sp>
    </p:spTree>
    <p:extLst>
      <p:ext uri="{BB962C8B-B14F-4D97-AF65-F5344CB8AC3E}">
        <p14:creationId xmlns:p14="http://schemas.microsoft.com/office/powerpoint/2010/main" val="213765938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mtClean="0">
                <a:latin typeface="Times New Roman" panose="02020603050405020304" pitchFamily="18" charset="0"/>
              </a:rPr>
              <a:t>CS411a/538a 2006, Set 9</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E9FEB4-8C80-4B96-99CC-743699283634}" type="slidenum">
              <a:rPr lang="en-CA" altLang="en-US">
                <a:latin typeface="Times New Roman" panose="02020603050405020304" pitchFamily="18" charset="0"/>
              </a:rPr>
              <a:pPr eaLnBrk="1" hangingPunct="1"/>
              <a:t>1</a:t>
            </a:fld>
            <a:endParaRPr lang="en-CA" altLang="en-US">
              <a:latin typeface="Times New Roman" panose="02020603050405020304" pitchFamily="18" charset="0"/>
            </a:endParaRPr>
          </a:p>
        </p:txBody>
      </p:sp>
      <p:sp>
        <p:nvSpPr>
          <p:cNvPr id="58372" name="Rectangle 2"/>
          <p:cNvSpPr>
            <a:spLocks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4963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
        <p:nvSpPr>
          <p:cNvPr id="77826" name="Rectangle 2"/>
          <p:cNvSpPr>
            <a:spLocks noGrp="1" noChangeArrowheads="1"/>
          </p:cNvSpPr>
          <p:nvPr>
            <p:ph type="ctrTitle"/>
          </p:nvPr>
        </p:nvSpPr>
        <p:spPr>
          <a:xfrm>
            <a:off x="914400" y="1524000"/>
            <a:ext cx="7623175" cy="1752600"/>
          </a:xfrm>
        </p:spPr>
        <p:txBody>
          <a:bodyPr/>
          <a:lstStyle>
            <a:lvl1pPr>
              <a:defRPr sz="5000">
                <a:solidFill>
                  <a:srgbClr val="006600"/>
                </a:solidFill>
              </a:defRPr>
            </a:lvl1pPr>
          </a:lstStyle>
          <a:p>
            <a:r>
              <a:rPr lang="en-US" altLang="en-US"/>
              <a:t>Click to edit Master title style</a:t>
            </a:r>
          </a:p>
        </p:txBody>
      </p:sp>
      <p:sp>
        <p:nvSpPr>
          <p:cNvPr id="77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solidFill>
                  <a:srgbClr val="006600"/>
                </a:solidFill>
                <a:latin typeface="Trebuchet MS" pitchFamily="34" charset="0"/>
              </a:defRPr>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ltLang="en-US"/>
              <a:t>CS4411/9538</a:t>
            </a: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Set 9, Transactions and Concurrency Control</a:t>
            </a:r>
          </a:p>
        </p:txBody>
      </p:sp>
      <p:sp>
        <p:nvSpPr>
          <p:cNvPr id="8" name="Rectangle 6"/>
          <p:cNvSpPr>
            <a:spLocks noGrp="1" noChangeArrowheads="1"/>
          </p:cNvSpPr>
          <p:nvPr>
            <p:ph type="sldNum" sz="quarter" idx="12"/>
          </p:nvPr>
        </p:nvSpPr>
        <p:spPr/>
        <p:txBody>
          <a:bodyPr/>
          <a:lstStyle>
            <a:lvl1pPr>
              <a:defRPr/>
            </a:lvl1pPr>
          </a:lstStyle>
          <a:p>
            <a:fld id="{97330F43-6CB4-4BBD-823E-642B9E2865FB}" type="slidenum">
              <a:rPr lang="en-US" altLang="en-US"/>
              <a:pPr/>
              <a:t>‹#›</a:t>
            </a:fld>
            <a:endParaRPr lang="en-US" altLang="en-US"/>
          </a:p>
        </p:txBody>
      </p:sp>
    </p:spTree>
    <p:extLst>
      <p:ext uri="{BB962C8B-B14F-4D97-AF65-F5344CB8AC3E}">
        <p14:creationId xmlns:p14="http://schemas.microsoft.com/office/powerpoint/2010/main" val="107883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6" name="Rectangle 6"/>
          <p:cNvSpPr>
            <a:spLocks noGrp="1" noChangeArrowheads="1"/>
          </p:cNvSpPr>
          <p:nvPr>
            <p:ph type="sldNum" sz="quarter" idx="12"/>
          </p:nvPr>
        </p:nvSpPr>
        <p:spPr>
          <a:ln/>
        </p:spPr>
        <p:txBody>
          <a:bodyPr/>
          <a:lstStyle>
            <a:lvl1pPr>
              <a:defRPr/>
            </a:lvl1pPr>
          </a:lstStyle>
          <a:p>
            <a:fld id="{863AF9AF-0545-4EE0-A839-0DCA343A41AF}" type="slidenum">
              <a:rPr lang="en-US" altLang="en-US"/>
              <a:pPr/>
              <a:t>‹#›</a:t>
            </a:fld>
            <a:endParaRPr lang="en-US" altLang="en-US"/>
          </a:p>
        </p:txBody>
      </p:sp>
    </p:spTree>
    <p:extLst>
      <p:ext uri="{BB962C8B-B14F-4D97-AF65-F5344CB8AC3E}">
        <p14:creationId xmlns:p14="http://schemas.microsoft.com/office/powerpoint/2010/main" val="405809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6" name="Rectangle 6"/>
          <p:cNvSpPr>
            <a:spLocks noGrp="1" noChangeArrowheads="1"/>
          </p:cNvSpPr>
          <p:nvPr>
            <p:ph type="sldNum" sz="quarter" idx="12"/>
          </p:nvPr>
        </p:nvSpPr>
        <p:spPr>
          <a:ln/>
        </p:spPr>
        <p:txBody>
          <a:bodyPr/>
          <a:lstStyle>
            <a:lvl1pPr>
              <a:defRPr/>
            </a:lvl1pPr>
          </a:lstStyle>
          <a:p>
            <a:fld id="{8AE0D47C-7434-45BF-9173-7A02EEE950DC}" type="slidenum">
              <a:rPr lang="en-US" altLang="en-US"/>
              <a:pPr/>
              <a:t>‹#›</a:t>
            </a:fld>
            <a:endParaRPr lang="en-US" altLang="en-US"/>
          </a:p>
        </p:txBody>
      </p:sp>
    </p:spTree>
    <p:extLst>
      <p:ext uri="{BB962C8B-B14F-4D97-AF65-F5344CB8AC3E}">
        <p14:creationId xmlns:p14="http://schemas.microsoft.com/office/powerpoint/2010/main" val="3684037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8" name="Rectangle 6"/>
          <p:cNvSpPr>
            <a:spLocks noGrp="1" noChangeArrowheads="1"/>
          </p:cNvSpPr>
          <p:nvPr>
            <p:ph type="sldNum" sz="quarter" idx="12"/>
          </p:nvPr>
        </p:nvSpPr>
        <p:spPr>
          <a:ln/>
        </p:spPr>
        <p:txBody>
          <a:bodyPr/>
          <a:lstStyle>
            <a:lvl1pPr>
              <a:defRPr/>
            </a:lvl1pPr>
          </a:lstStyle>
          <a:p>
            <a:fld id="{96C3BCF4-1756-41EA-A007-30AA118E87E0}" type="slidenum">
              <a:rPr lang="en-US" altLang="en-US"/>
              <a:pPr/>
              <a:t>‹#›</a:t>
            </a:fld>
            <a:endParaRPr lang="en-US" altLang="en-US"/>
          </a:p>
        </p:txBody>
      </p:sp>
    </p:spTree>
    <p:extLst>
      <p:ext uri="{BB962C8B-B14F-4D97-AF65-F5344CB8AC3E}">
        <p14:creationId xmlns:p14="http://schemas.microsoft.com/office/powerpoint/2010/main" val="1277022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7" name="Rectangle 6"/>
          <p:cNvSpPr>
            <a:spLocks noGrp="1" noChangeArrowheads="1"/>
          </p:cNvSpPr>
          <p:nvPr>
            <p:ph type="sldNum" sz="quarter" idx="12"/>
          </p:nvPr>
        </p:nvSpPr>
        <p:spPr>
          <a:ln/>
        </p:spPr>
        <p:txBody>
          <a:bodyPr/>
          <a:lstStyle>
            <a:lvl1pPr>
              <a:defRPr/>
            </a:lvl1pPr>
          </a:lstStyle>
          <a:p>
            <a:fld id="{31E55551-2EC3-4FC5-84B4-24C4C278FAAA}" type="slidenum">
              <a:rPr lang="en-US" altLang="en-US"/>
              <a:pPr/>
              <a:t>‹#›</a:t>
            </a:fld>
            <a:endParaRPr lang="en-US" altLang="en-US"/>
          </a:p>
        </p:txBody>
      </p:sp>
    </p:spTree>
    <p:extLst>
      <p:ext uri="{BB962C8B-B14F-4D97-AF65-F5344CB8AC3E}">
        <p14:creationId xmlns:p14="http://schemas.microsoft.com/office/powerpoint/2010/main" val="96353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6" name="Rectangle 6"/>
          <p:cNvSpPr>
            <a:spLocks noGrp="1" noChangeArrowheads="1"/>
          </p:cNvSpPr>
          <p:nvPr>
            <p:ph type="sldNum" sz="quarter" idx="12"/>
          </p:nvPr>
        </p:nvSpPr>
        <p:spPr>
          <a:ln/>
        </p:spPr>
        <p:txBody>
          <a:bodyPr/>
          <a:lstStyle>
            <a:lvl1pPr>
              <a:defRPr/>
            </a:lvl1pPr>
          </a:lstStyle>
          <a:p>
            <a:fld id="{B5A754E3-2381-4544-B798-2D1CC8EAE8BC}" type="slidenum">
              <a:rPr lang="en-US" altLang="en-US"/>
              <a:pPr/>
              <a:t>‹#›</a:t>
            </a:fld>
            <a:endParaRPr lang="en-US" altLang="en-US"/>
          </a:p>
        </p:txBody>
      </p:sp>
    </p:spTree>
    <p:extLst>
      <p:ext uri="{BB962C8B-B14F-4D97-AF65-F5344CB8AC3E}">
        <p14:creationId xmlns:p14="http://schemas.microsoft.com/office/powerpoint/2010/main" val="364885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6" name="Rectangle 6"/>
          <p:cNvSpPr>
            <a:spLocks noGrp="1" noChangeArrowheads="1"/>
          </p:cNvSpPr>
          <p:nvPr>
            <p:ph type="sldNum" sz="quarter" idx="12"/>
          </p:nvPr>
        </p:nvSpPr>
        <p:spPr>
          <a:ln/>
        </p:spPr>
        <p:txBody>
          <a:bodyPr/>
          <a:lstStyle>
            <a:lvl1pPr>
              <a:defRPr/>
            </a:lvl1pPr>
          </a:lstStyle>
          <a:p>
            <a:fld id="{244477B9-79CA-43A3-B0B5-7212388AD3FF}" type="slidenum">
              <a:rPr lang="en-US" altLang="en-US"/>
              <a:pPr/>
              <a:t>‹#›</a:t>
            </a:fld>
            <a:endParaRPr lang="en-US" altLang="en-US"/>
          </a:p>
        </p:txBody>
      </p:sp>
    </p:spTree>
    <p:extLst>
      <p:ext uri="{BB962C8B-B14F-4D97-AF65-F5344CB8AC3E}">
        <p14:creationId xmlns:p14="http://schemas.microsoft.com/office/powerpoint/2010/main" val="173457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7" name="Rectangle 6"/>
          <p:cNvSpPr>
            <a:spLocks noGrp="1" noChangeArrowheads="1"/>
          </p:cNvSpPr>
          <p:nvPr>
            <p:ph type="sldNum" sz="quarter" idx="12"/>
          </p:nvPr>
        </p:nvSpPr>
        <p:spPr>
          <a:ln/>
        </p:spPr>
        <p:txBody>
          <a:bodyPr/>
          <a:lstStyle>
            <a:lvl1pPr>
              <a:defRPr/>
            </a:lvl1pPr>
          </a:lstStyle>
          <a:p>
            <a:fld id="{84B0C484-A529-4484-B2FB-A2063887B569}" type="slidenum">
              <a:rPr lang="en-US" altLang="en-US"/>
              <a:pPr/>
              <a:t>‹#›</a:t>
            </a:fld>
            <a:endParaRPr lang="en-US" altLang="en-US"/>
          </a:p>
        </p:txBody>
      </p:sp>
    </p:spTree>
    <p:extLst>
      <p:ext uri="{BB962C8B-B14F-4D97-AF65-F5344CB8AC3E}">
        <p14:creationId xmlns:p14="http://schemas.microsoft.com/office/powerpoint/2010/main" val="15640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9" name="Rectangle 6"/>
          <p:cNvSpPr>
            <a:spLocks noGrp="1" noChangeArrowheads="1"/>
          </p:cNvSpPr>
          <p:nvPr>
            <p:ph type="sldNum" sz="quarter" idx="12"/>
          </p:nvPr>
        </p:nvSpPr>
        <p:spPr>
          <a:ln/>
        </p:spPr>
        <p:txBody>
          <a:bodyPr/>
          <a:lstStyle>
            <a:lvl1pPr>
              <a:defRPr/>
            </a:lvl1pPr>
          </a:lstStyle>
          <a:p>
            <a:fld id="{A722509F-2BA8-44AF-9AD6-BE8F123D1598}" type="slidenum">
              <a:rPr lang="en-US" altLang="en-US"/>
              <a:pPr/>
              <a:t>‹#›</a:t>
            </a:fld>
            <a:endParaRPr lang="en-US" altLang="en-US"/>
          </a:p>
        </p:txBody>
      </p:sp>
    </p:spTree>
    <p:extLst>
      <p:ext uri="{BB962C8B-B14F-4D97-AF65-F5344CB8AC3E}">
        <p14:creationId xmlns:p14="http://schemas.microsoft.com/office/powerpoint/2010/main" val="263433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5" name="Rectangle 6"/>
          <p:cNvSpPr>
            <a:spLocks noGrp="1" noChangeArrowheads="1"/>
          </p:cNvSpPr>
          <p:nvPr>
            <p:ph type="sldNum" sz="quarter" idx="12"/>
          </p:nvPr>
        </p:nvSpPr>
        <p:spPr>
          <a:ln/>
        </p:spPr>
        <p:txBody>
          <a:bodyPr/>
          <a:lstStyle>
            <a:lvl1pPr>
              <a:defRPr/>
            </a:lvl1pPr>
          </a:lstStyle>
          <a:p>
            <a:fld id="{1AE219C0-9418-43B2-9487-0F80754A93CE}" type="slidenum">
              <a:rPr lang="en-US" altLang="en-US"/>
              <a:pPr/>
              <a:t>‹#›</a:t>
            </a:fld>
            <a:endParaRPr lang="en-US" altLang="en-US"/>
          </a:p>
        </p:txBody>
      </p:sp>
    </p:spTree>
    <p:extLst>
      <p:ext uri="{BB962C8B-B14F-4D97-AF65-F5344CB8AC3E}">
        <p14:creationId xmlns:p14="http://schemas.microsoft.com/office/powerpoint/2010/main" val="107698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4" name="Rectangle 6"/>
          <p:cNvSpPr>
            <a:spLocks noGrp="1" noChangeArrowheads="1"/>
          </p:cNvSpPr>
          <p:nvPr>
            <p:ph type="sldNum" sz="quarter" idx="12"/>
          </p:nvPr>
        </p:nvSpPr>
        <p:spPr>
          <a:ln/>
        </p:spPr>
        <p:txBody>
          <a:bodyPr/>
          <a:lstStyle>
            <a:lvl1pPr>
              <a:defRPr/>
            </a:lvl1pPr>
          </a:lstStyle>
          <a:p>
            <a:fld id="{55816A77-3305-4996-B5F0-20C03EFD28A3}" type="slidenum">
              <a:rPr lang="en-US" altLang="en-US"/>
              <a:pPr/>
              <a:t>‹#›</a:t>
            </a:fld>
            <a:endParaRPr lang="en-US" altLang="en-US"/>
          </a:p>
        </p:txBody>
      </p:sp>
    </p:spTree>
    <p:extLst>
      <p:ext uri="{BB962C8B-B14F-4D97-AF65-F5344CB8AC3E}">
        <p14:creationId xmlns:p14="http://schemas.microsoft.com/office/powerpoint/2010/main" val="16597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7" name="Rectangle 6"/>
          <p:cNvSpPr>
            <a:spLocks noGrp="1" noChangeArrowheads="1"/>
          </p:cNvSpPr>
          <p:nvPr>
            <p:ph type="sldNum" sz="quarter" idx="12"/>
          </p:nvPr>
        </p:nvSpPr>
        <p:spPr>
          <a:ln/>
        </p:spPr>
        <p:txBody>
          <a:bodyPr/>
          <a:lstStyle>
            <a:lvl1pPr>
              <a:defRPr/>
            </a:lvl1pPr>
          </a:lstStyle>
          <a:p>
            <a:fld id="{B116AB06-3176-480D-A5A7-B159A25AB5DD}" type="slidenum">
              <a:rPr lang="en-US" altLang="en-US"/>
              <a:pPr/>
              <a:t>‹#›</a:t>
            </a:fld>
            <a:endParaRPr lang="en-US" altLang="en-US"/>
          </a:p>
        </p:txBody>
      </p:sp>
    </p:spTree>
    <p:extLst>
      <p:ext uri="{BB962C8B-B14F-4D97-AF65-F5344CB8AC3E}">
        <p14:creationId xmlns:p14="http://schemas.microsoft.com/office/powerpoint/2010/main" val="85018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CS4411/9538</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Set 9, Transactions and Concurrency Control</a:t>
            </a:r>
          </a:p>
        </p:txBody>
      </p:sp>
      <p:sp>
        <p:nvSpPr>
          <p:cNvPr id="7" name="Rectangle 6"/>
          <p:cNvSpPr>
            <a:spLocks noGrp="1" noChangeArrowheads="1"/>
          </p:cNvSpPr>
          <p:nvPr>
            <p:ph type="sldNum" sz="quarter" idx="12"/>
          </p:nvPr>
        </p:nvSpPr>
        <p:spPr>
          <a:ln/>
        </p:spPr>
        <p:txBody>
          <a:bodyPr/>
          <a:lstStyle>
            <a:lvl1pPr>
              <a:defRPr/>
            </a:lvl1pPr>
          </a:lstStyle>
          <a:p>
            <a:fld id="{B67DAAA6-89E7-4179-92AB-DFC73781B13C}" type="slidenum">
              <a:rPr lang="en-US" altLang="en-US"/>
              <a:pPr/>
              <a:t>‹#›</a:t>
            </a:fld>
            <a:endParaRPr lang="en-US" altLang="en-US"/>
          </a:p>
        </p:txBody>
      </p:sp>
    </p:spTree>
    <p:extLst>
      <p:ext uri="{BB962C8B-B14F-4D97-AF65-F5344CB8AC3E}">
        <p14:creationId xmlns:p14="http://schemas.microsoft.com/office/powerpoint/2010/main" val="7733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altLang="en-US"/>
              <a:t>CS4411/9538</a:t>
            </a:r>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a:t>Set 9, Transactions and Concurrency Control</a:t>
            </a:r>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20EFCAC8-77DC-4786-9BF9-FA35933F9844}" type="slidenum">
              <a:rPr lang="en-US" altLang="en-US"/>
              <a:pPr/>
              <a:t>‹#›</a:t>
            </a:fld>
            <a:endParaRPr lang="en-US" altLang="en-US"/>
          </a:p>
        </p:txBody>
      </p:sp>
      <p:sp>
        <p:nvSpPr>
          <p:cNvPr id="76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endParaRPr>
          </a:p>
        </p:txBody>
      </p:sp>
      <p:sp>
        <p:nvSpPr>
          <p:cNvPr id="76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900"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rgbClr val="005000"/>
          </a:solidFill>
          <a:latin typeface="+mj-lt"/>
          <a:ea typeface="+mj-ea"/>
          <a:cs typeface="+mj-cs"/>
        </a:defRPr>
      </a:lvl1pPr>
      <a:lvl2pPr algn="l" rtl="0" eaLnBrk="0" fontAlgn="base" hangingPunct="0">
        <a:spcBef>
          <a:spcPct val="0"/>
        </a:spcBef>
        <a:spcAft>
          <a:spcPct val="0"/>
        </a:spcAft>
        <a:defRPr sz="4200">
          <a:solidFill>
            <a:srgbClr val="005000"/>
          </a:solidFill>
          <a:latin typeface="Trebuchet MS" pitchFamily="34" charset="0"/>
        </a:defRPr>
      </a:lvl2pPr>
      <a:lvl3pPr algn="l" rtl="0" eaLnBrk="0" fontAlgn="base" hangingPunct="0">
        <a:spcBef>
          <a:spcPct val="0"/>
        </a:spcBef>
        <a:spcAft>
          <a:spcPct val="0"/>
        </a:spcAft>
        <a:defRPr sz="4200">
          <a:solidFill>
            <a:srgbClr val="005000"/>
          </a:solidFill>
          <a:latin typeface="Trebuchet MS" pitchFamily="34" charset="0"/>
        </a:defRPr>
      </a:lvl3pPr>
      <a:lvl4pPr algn="l" rtl="0" eaLnBrk="0" fontAlgn="base" hangingPunct="0">
        <a:spcBef>
          <a:spcPct val="0"/>
        </a:spcBef>
        <a:spcAft>
          <a:spcPct val="0"/>
        </a:spcAft>
        <a:defRPr sz="4200">
          <a:solidFill>
            <a:srgbClr val="005000"/>
          </a:solidFill>
          <a:latin typeface="Trebuchet MS" pitchFamily="34" charset="0"/>
        </a:defRPr>
      </a:lvl4pPr>
      <a:lvl5pPr algn="l" rtl="0" eaLnBrk="0" fontAlgn="base" hangingPunct="0">
        <a:spcBef>
          <a:spcPct val="0"/>
        </a:spcBef>
        <a:spcAft>
          <a:spcPct val="0"/>
        </a:spcAft>
        <a:defRPr sz="4200">
          <a:solidFill>
            <a:srgbClr val="005000"/>
          </a:solidFill>
          <a:latin typeface="Trebuchet MS" pitchFamily="34" charset="0"/>
        </a:defRPr>
      </a:lvl5pPr>
      <a:lvl6pPr marL="457200" algn="l" rtl="0" fontAlgn="base">
        <a:spcBef>
          <a:spcPct val="0"/>
        </a:spcBef>
        <a:spcAft>
          <a:spcPct val="0"/>
        </a:spcAft>
        <a:defRPr sz="4200">
          <a:solidFill>
            <a:srgbClr val="005000"/>
          </a:solidFill>
          <a:latin typeface="Trebuchet MS" pitchFamily="34" charset="0"/>
        </a:defRPr>
      </a:lvl6pPr>
      <a:lvl7pPr marL="914400" algn="l" rtl="0" fontAlgn="base">
        <a:spcBef>
          <a:spcPct val="0"/>
        </a:spcBef>
        <a:spcAft>
          <a:spcPct val="0"/>
        </a:spcAft>
        <a:defRPr sz="4200">
          <a:solidFill>
            <a:srgbClr val="005000"/>
          </a:solidFill>
          <a:latin typeface="Trebuchet MS" pitchFamily="34" charset="0"/>
        </a:defRPr>
      </a:lvl7pPr>
      <a:lvl8pPr marL="1371600" algn="l" rtl="0" fontAlgn="base">
        <a:spcBef>
          <a:spcPct val="0"/>
        </a:spcBef>
        <a:spcAft>
          <a:spcPct val="0"/>
        </a:spcAft>
        <a:defRPr sz="4200">
          <a:solidFill>
            <a:srgbClr val="005000"/>
          </a:solidFill>
          <a:latin typeface="Trebuchet MS" pitchFamily="34" charset="0"/>
        </a:defRPr>
      </a:lvl8pPr>
      <a:lvl9pPr marL="1828800" algn="l" rtl="0" fontAlgn="base">
        <a:spcBef>
          <a:spcPct val="0"/>
        </a:spcBef>
        <a:spcAft>
          <a:spcPct val="0"/>
        </a:spcAft>
        <a:defRPr sz="4200">
          <a:solidFill>
            <a:srgbClr val="005000"/>
          </a:solidFill>
          <a:latin typeface="Trebuchet MS"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5000"/>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rgbClr val="005000"/>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rgbClr val="005000"/>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rgbClr val="005000"/>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rgbClr val="005000"/>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rgbClr val="005000"/>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rgbClr val="005000"/>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rgbClr val="005000"/>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rgbClr val="005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publib.boulder.ibm.com/infocenter/db2luw/v9r5/index.j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075"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27C4DA-6FA3-4B57-9F33-B2BDAB98E64B}" type="slidenum">
              <a:rPr lang="en-US" altLang="en-US">
                <a:latin typeface="Garamond" panose="02020404030301010803" pitchFamily="18" charset="0"/>
              </a:rPr>
              <a:pPr eaLnBrk="1" hangingPunct="1"/>
              <a:t>1</a:t>
            </a:fld>
            <a:endParaRPr lang="en-US" altLang="en-US">
              <a:latin typeface="Garamond" panose="02020404030301010803" pitchFamily="18" charset="0"/>
            </a:endParaRPr>
          </a:p>
        </p:txBody>
      </p:sp>
      <p:sp>
        <p:nvSpPr>
          <p:cNvPr id="3076" name="Rectangle 2"/>
          <p:cNvSpPr>
            <a:spLocks noGrp="1" noChangeArrowheads="1"/>
          </p:cNvSpPr>
          <p:nvPr>
            <p:ph type="ctrTitle"/>
          </p:nvPr>
        </p:nvSpPr>
        <p:spPr>
          <a:xfrm>
            <a:off x="609600" y="1219200"/>
            <a:ext cx="7772400" cy="1143000"/>
          </a:xfrm>
        </p:spPr>
        <p:txBody>
          <a:bodyPr/>
          <a:lstStyle/>
          <a:p>
            <a:pPr eaLnBrk="1" hangingPunct="1"/>
            <a:r>
              <a:rPr lang="en-US" altLang="en-US" smtClean="0"/>
              <a:t>Set 9 – Transactions and </a:t>
            </a:r>
            <a:br>
              <a:rPr lang="en-US" altLang="en-US" smtClean="0"/>
            </a:br>
            <a:r>
              <a:rPr lang="en-US" altLang="en-US" smtClean="0"/>
              <a:t>Concurrency Control</a:t>
            </a:r>
            <a:endParaRPr lang="en-CA" altLang="en-US" smtClean="0"/>
          </a:p>
        </p:txBody>
      </p:sp>
      <p:sp>
        <p:nvSpPr>
          <p:cNvPr id="3077" name="Rectangle 3"/>
          <p:cNvSpPr>
            <a:spLocks noGrp="1" noChangeArrowheads="1"/>
          </p:cNvSpPr>
          <p:nvPr>
            <p:ph type="subTitle" idx="1"/>
          </p:nvPr>
        </p:nvSpPr>
        <p:spPr/>
        <p:txBody>
          <a:bodyPr/>
          <a:lstStyle/>
          <a:p>
            <a:pPr eaLnBrk="1" hangingPunct="1"/>
            <a:r>
              <a:rPr lang="en-US" altLang="en-US" smtClean="0"/>
              <a:t>Sylvia Osborn</a:t>
            </a:r>
          </a:p>
        </p:txBody>
      </p:sp>
      <p:sp>
        <p:nvSpPr>
          <p:cNvPr id="307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853DC4-CEBE-466B-BEF6-C52680565664}" type="slidenum">
              <a:rPr lang="en-US" altLang="en-US">
                <a:latin typeface="Garamond" panose="02020404030301010803" pitchFamily="18" charset="0"/>
              </a:rPr>
              <a:pPr eaLnBrk="1" hangingPunct="1"/>
              <a:t>10</a:t>
            </a:fld>
            <a:endParaRPr lang="en-US" altLang="en-US">
              <a:latin typeface="Garamond" panose="02020404030301010803" pitchFamily="18" charset="0"/>
            </a:endParaRPr>
          </a:p>
        </p:txBody>
      </p:sp>
      <p:sp>
        <p:nvSpPr>
          <p:cNvPr id="12292" name="Rectangle 2"/>
          <p:cNvSpPr>
            <a:spLocks noGrp="1" noChangeArrowheads="1"/>
          </p:cNvSpPr>
          <p:nvPr>
            <p:ph type="title"/>
          </p:nvPr>
        </p:nvSpPr>
        <p:spPr>
          <a:xfrm>
            <a:off x="381000" y="152400"/>
            <a:ext cx="8229600" cy="1139825"/>
          </a:xfrm>
        </p:spPr>
        <p:txBody>
          <a:bodyPr/>
          <a:lstStyle/>
          <a:p>
            <a:pPr eaLnBrk="1" hangingPunct="1"/>
            <a:r>
              <a:rPr lang="en-US" altLang="en-US" smtClean="0"/>
              <a:t>Transactions from Within, cont’d</a:t>
            </a:r>
            <a:endParaRPr lang="en-CA" altLang="en-US" smtClean="0"/>
          </a:p>
        </p:txBody>
      </p:sp>
      <p:sp>
        <p:nvSpPr>
          <p:cNvPr id="12293" name="Rectangle 3"/>
          <p:cNvSpPr>
            <a:spLocks noGrp="1" noChangeArrowheads="1"/>
          </p:cNvSpPr>
          <p:nvPr>
            <p:ph type="body" idx="1"/>
          </p:nvPr>
        </p:nvSpPr>
        <p:spPr>
          <a:xfrm>
            <a:off x="304800" y="990600"/>
            <a:ext cx="8534400" cy="5029200"/>
          </a:xfrm>
        </p:spPr>
        <p:txBody>
          <a:bodyPr/>
          <a:lstStyle/>
          <a:p>
            <a:pPr eaLnBrk="1" hangingPunct="1">
              <a:lnSpc>
                <a:spcPct val="90000"/>
              </a:lnSpc>
            </a:pPr>
            <a:r>
              <a:rPr lang="en-CA" altLang="en-US" smtClean="0"/>
              <a:t>Murder:</a:t>
            </a:r>
            <a:endParaRPr lang="en-US" altLang="en-US" smtClean="0"/>
          </a:p>
          <a:p>
            <a:pPr eaLnBrk="1" hangingPunct="1">
              <a:lnSpc>
                <a:spcPct val="90000"/>
              </a:lnSpc>
              <a:buFont typeface="Wingdings" panose="05000000000000000000" pitchFamily="2" charset="2"/>
              <a:buNone/>
            </a:pPr>
            <a:r>
              <a:rPr lang="en-US" altLang="en-US" sz="2600" smtClean="0"/>
              <a:t>		</a:t>
            </a:r>
            <a:r>
              <a:rPr lang="en-CA" altLang="en-US" sz="2600" smtClean="0"/>
              <a:t>Begin</a:t>
            </a:r>
            <a:r>
              <a:rPr lang="en-US" altLang="en-US" sz="2600" smtClean="0"/>
              <a:t> </a:t>
            </a:r>
            <a:r>
              <a:rPr lang="en-CA" altLang="en-US" sz="2600" smtClean="0"/>
              <a:t>Transaction </a:t>
            </a:r>
            <a:endParaRPr lang="en-US" altLang="en-US" sz="2600" smtClean="0"/>
          </a:p>
          <a:p>
            <a:pPr eaLnBrk="1" hangingPunct="1">
              <a:lnSpc>
                <a:spcPct val="90000"/>
              </a:lnSpc>
              <a:buFont typeface="Wingdings" panose="05000000000000000000" pitchFamily="2" charset="2"/>
              <a:buNone/>
            </a:pPr>
            <a:r>
              <a:rPr lang="en-US" altLang="en-US" sz="2600" smtClean="0"/>
              <a:t>		</a:t>
            </a:r>
            <a:r>
              <a:rPr lang="en-CA" altLang="en-US" sz="2600" smtClean="0"/>
              <a:t>action         </a:t>
            </a:r>
            <a:endParaRPr lang="en-US" altLang="en-US" sz="2600" smtClean="0"/>
          </a:p>
          <a:p>
            <a:pPr eaLnBrk="1" hangingPunct="1">
              <a:lnSpc>
                <a:spcPct val="90000"/>
              </a:lnSpc>
              <a:buFont typeface="Wingdings" panose="05000000000000000000" pitchFamily="2" charset="2"/>
              <a:buNone/>
            </a:pPr>
            <a:r>
              <a:rPr lang="en-US" altLang="en-US" sz="2600" smtClean="0"/>
              <a:t>		</a:t>
            </a:r>
            <a:r>
              <a:rPr lang="en-CA" altLang="en-US" sz="2600" smtClean="0"/>
              <a:t>. </a:t>
            </a:r>
            <a:endParaRPr lang="en-US" altLang="en-US" sz="2600" smtClean="0"/>
          </a:p>
          <a:p>
            <a:pPr eaLnBrk="1" hangingPunct="1">
              <a:lnSpc>
                <a:spcPct val="90000"/>
              </a:lnSpc>
              <a:buFont typeface="Wingdings" panose="05000000000000000000" pitchFamily="2" charset="2"/>
              <a:buNone/>
            </a:pPr>
            <a:r>
              <a:rPr lang="en-US" altLang="en-US" sz="2600" smtClean="0"/>
              <a:t>		</a:t>
            </a:r>
            <a:r>
              <a:rPr lang="en-CA" altLang="en-US" sz="2600" smtClean="0"/>
              <a:t>some  external problem     </a:t>
            </a:r>
            <a:endParaRPr lang="en-US" altLang="en-US" sz="2600" smtClean="0"/>
          </a:p>
          <a:p>
            <a:pPr eaLnBrk="1" hangingPunct="1">
              <a:lnSpc>
                <a:spcPct val="90000"/>
              </a:lnSpc>
              <a:buFont typeface="Wingdings" panose="05000000000000000000" pitchFamily="2" charset="2"/>
              <a:buNone/>
            </a:pPr>
            <a:r>
              <a:rPr lang="en-US" altLang="en-US" sz="2600" smtClean="0"/>
              <a:t>		</a:t>
            </a:r>
            <a:r>
              <a:rPr lang="en-CA" altLang="en-US" sz="2600" smtClean="0"/>
              <a:t>Rollback    </a:t>
            </a:r>
            <a:endParaRPr lang="en-US" altLang="en-US" sz="2600" smtClean="0"/>
          </a:p>
          <a:p>
            <a:pPr lvl="1" eaLnBrk="1" hangingPunct="1">
              <a:lnSpc>
                <a:spcPct val="90000"/>
              </a:lnSpc>
            </a:pPr>
            <a:r>
              <a:rPr lang="en-CA" altLang="en-US" sz="2200" smtClean="0"/>
              <a:t>The</a:t>
            </a:r>
            <a:r>
              <a:rPr lang="en-US" altLang="en-US" sz="2200" smtClean="0"/>
              <a:t> </a:t>
            </a:r>
            <a:r>
              <a:rPr lang="en-CA" altLang="en-US" sz="2200" smtClean="0"/>
              <a:t>external cause of the abort may be that</a:t>
            </a:r>
            <a:r>
              <a:rPr lang="en-US" altLang="en-US" sz="2200" smtClean="0"/>
              <a:t> </a:t>
            </a:r>
            <a:r>
              <a:rPr lang="en-CA" altLang="en-US" sz="2200" smtClean="0"/>
              <a:t>the user hits control C,</a:t>
            </a:r>
            <a:r>
              <a:rPr lang="en-US" altLang="en-US" sz="2200" smtClean="0"/>
              <a:t> </a:t>
            </a:r>
            <a:r>
              <a:rPr lang="en-CA" altLang="en-US" sz="2200" smtClean="0"/>
              <a:t>concurrency control has to kill this transaction, or</a:t>
            </a:r>
            <a:r>
              <a:rPr lang="en-US" altLang="en-US" sz="2200" smtClean="0"/>
              <a:t> </a:t>
            </a:r>
            <a:r>
              <a:rPr lang="en-CA" altLang="en-US" sz="2200" smtClean="0"/>
              <a:t>there is a system</a:t>
            </a:r>
            <a:r>
              <a:rPr lang="en-US" altLang="en-US" sz="2200" smtClean="0"/>
              <a:t> </a:t>
            </a:r>
            <a:r>
              <a:rPr lang="en-CA" altLang="en-US" sz="2200" smtClean="0"/>
              <a:t>crash.</a:t>
            </a:r>
            <a:endParaRPr lang="en-US" altLang="en-US" sz="2200" smtClean="0"/>
          </a:p>
          <a:p>
            <a:pPr lvl="1" eaLnBrk="1" hangingPunct="1">
              <a:lnSpc>
                <a:spcPct val="90000"/>
              </a:lnSpc>
            </a:pPr>
            <a:r>
              <a:rPr lang="en-CA" altLang="en-US" sz="2200" smtClean="0"/>
              <a:t>From the outside,</a:t>
            </a:r>
            <a:r>
              <a:rPr lang="en-US" altLang="en-US" sz="2200" smtClean="0"/>
              <a:t> </a:t>
            </a:r>
            <a:r>
              <a:rPr lang="en-CA" altLang="en-US" sz="2200" smtClean="0"/>
              <a:t>the Rollbacks are considered to be aborts. No</a:t>
            </a:r>
            <a:r>
              <a:rPr lang="en-US" altLang="en-US" sz="2200" smtClean="0"/>
              <a:t> </a:t>
            </a:r>
            <a:r>
              <a:rPr lang="en-CA" altLang="en-US" sz="2200" smtClean="0"/>
              <a:t>changes that might</a:t>
            </a:r>
            <a:r>
              <a:rPr lang="en-US" altLang="en-US" sz="2200" smtClean="0"/>
              <a:t> </a:t>
            </a:r>
            <a:r>
              <a:rPr lang="en-CA" altLang="en-US" sz="2200" smtClean="0"/>
              <a:t>have been made by the transaction should remain.</a:t>
            </a:r>
          </a:p>
        </p:txBody>
      </p:sp>
      <p:sp>
        <p:nvSpPr>
          <p:cNvPr id="1229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07AF39-7B94-43BA-A22E-54578D1A7D12}" type="slidenum">
              <a:rPr lang="en-US" altLang="en-US">
                <a:latin typeface="Garamond" panose="02020404030301010803" pitchFamily="18" charset="0"/>
              </a:rPr>
              <a:pPr eaLnBrk="1" hangingPunct="1"/>
              <a:t>11</a:t>
            </a:fld>
            <a:endParaRPr lang="en-US" altLang="en-US">
              <a:latin typeface="Garamond" panose="02020404030301010803" pitchFamily="18" charset="0"/>
            </a:endParaRPr>
          </a:p>
        </p:txBody>
      </p:sp>
      <p:sp>
        <p:nvSpPr>
          <p:cNvPr id="13316" name="Rectangle 2"/>
          <p:cNvSpPr>
            <a:spLocks noGrp="1" noChangeArrowheads="1"/>
          </p:cNvSpPr>
          <p:nvPr>
            <p:ph type="title"/>
          </p:nvPr>
        </p:nvSpPr>
        <p:spPr>
          <a:xfrm>
            <a:off x="381000" y="152400"/>
            <a:ext cx="8458200" cy="836613"/>
          </a:xfrm>
        </p:spPr>
        <p:txBody>
          <a:bodyPr/>
          <a:lstStyle/>
          <a:p>
            <a:pPr eaLnBrk="1" hangingPunct="1"/>
            <a:r>
              <a:rPr lang="en-CA" altLang="en-US" smtClean="0"/>
              <a:t>Formal Definition of a Transaction</a:t>
            </a:r>
          </a:p>
        </p:txBody>
      </p:sp>
      <p:sp>
        <p:nvSpPr>
          <p:cNvPr id="13317" name="Rectangle 3"/>
          <p:cNvSpPr>
            <a:spLocks noGrp="1" noChangeArrowheads="1"/>
          </p:cNvSpPr>
          <p:nvPr>
            <p:ph type="body" idx="1"/>
          </p:nvPr>
        </p:nvSpPr>
        <p:spPr>
          <a:xfrm>
            <a:off x="304800" y="990600"/>
            <a:ext cx="8534400" cy="4876800"/>
          </a:xfrm>
        </p:spPr>
        <p:txBody>
          <a:bodyPr/>
          <a:lstStyle/>
          <a:p>
            <a:pPr eaLnBrk="1" hangingPunct="1"/>
            <a:r>
              <a:rPr lang="en-CA" altLang="en-US" sz="2400" smtClean="0"/>
              <a:t>there are operations on</a:t>
            </a:r>
            <a:r>
              <a:rPr lang="en-US" altLang="en-US" sz="2400" smtClean="0"/>
              <a:t> </a:t>
            </a:r>
            <a:r>
              <a:rPr lang="en-CA" altLang="en-US" sz="2400" smtClean="0"/>
              <a:t>data items for transaction T</a:t>
            </a:r>
            <a:r>
              <a:rPr lang="en-CA" altLang="en-US" sz="2400" baseline="-25000" smtClean="0"/>
              <a:t>i</a:t>
            </a:r>
            <a:r>
              <a:rPr lang="en-CA" altLang="en-US" sz="2400" smtClean="0"/>
              <a:t>, </a:t>
            </a:r>
          </a:p>
          <a:p>
            <a:pPr eaLnBrk="1" hangingPunct="1">
              <a:buFont typeface="Wingdings" panose="05000000000000000000" pitchFamily="2" charset="2"/>
              <a:buNone/>
            </a:pPr>
            <a:r>
              <a:rPr lang="en-CA" altLang="en-US" sz="2400" smtClean="0"/>
              <a:t>	O</a:t>
            </a:r>
            <a:r>
              <a:rPr lang="en-US" altLang="en-US" sz="2400" smtClean="0"/>
              <a:t>S</a:t>
            </a:r>
            <a:r>
              <a:rPr lang="en-CA" altLang="en-US" sz="2400" baseline="-25000" smtClean="0"/>
              <a:t>i</a:t>
            </a:r>
            <a:r>
              <a:rPr lang="en-US" altLang="en-US" sz="2400" baseline="-25000" smtClean="0"/>
              <a:t> </a:t>
            </a:r>
            <a:r>
              <a:rPr lang="en-CA" altLang="en-US" sz="2400" smtClean="0"/>
              <a:t>= {O</a:t>
            </a:r>
            <a:r>
              <a:rPr lang="en-CA" altLang="en-US" sz="2400" baseline="-25000" smtClean="0"/>
              <a:t>ij</a:t>
            </a:r>
            <a:r>
              <a:rPr lang="en-CA" altLang="en-US" sz="2400" smtClean="0"/>
              <a:t>}, where O</a:t>
            </a:r>
            <a:r>
              <a:rPr lang="en-CA" altLang="en-US" sz="2400" baseline="-25000" smtClean="0"/>
              <a:t>ij </a:t>
            </a:r>
            <a:r>
              <a:rPr lang="en-CA" altLang="en-US" sz="2400" smtClean="0"/>
              <a:t>is the</a:t>
            </a:r>
            <a:r>
              <a:rPr lang="en-US" altLang="en-US" sz="2400" smtClean="0"/>
              <a:t> </a:t>
            </a:r>
            <a:r>
              <a:rPr lang="en-CA" altLang="en-US" sz="2400" smtClean="0"/>
              <a:t>jth operation in T</a:t>
            </a:r>
            <a:r>
              <a:rPr lang="en-CA" altLang="en-US" sz="2400" baseline="-25000" smtClean="0"/>
              <a:t>i</a:t>
            </a:r>
            <a:r>
              <a:rPr lang="en-CA" altLang="en-US" sz="2400" smtClean="0"/>
              <a:t> and is</a:t>
            </a:r>
            <a:r>
              <a:rPr lang="en-US" altLang="en-US" sz="2400" smtClean="0"/>
              <a:t> </a:t>
            </a:r>
            <a:r>
              <a:rPr lang="en-CA" altLang="en-US" sz="2400" smtClean="0"/>
              <a:t>either</a:t>
            </a:r>
            <a:r>
              <a:rPr lang="en-US" altLang="en-US" sz="2400" smtClean="0"/>
              <a:t> </a:t>
            </a:r>
            <a:r>
              <a:rPr lang="en-CA" altLang="en-US" sz="2400" smtClean="0"/>
              <a:t>read(x)</a:t>
            </a:r>
            <a:r>
              <a:rPr lang="en-US" altLang="en-US" sz="2400" smtClean="0"/>
              <a:t> </a:t>
            </a:r>
            <a:r>
              <a:rPr lang="en-CA" altLang="en-US" sz="2400" smtClean="0"/>
              <a:t>or write(x) for some data item x.</a:t>
            </a:r>
            <a:endParaRPr lang="en-US" altLang="en-US" sz="2400" smtClean="0"/>
          </a:p>
          <a:p>
            <a:pPr eaLnBrk="1" hangingPunct="1"/>
            <a:r>
              <a:rPr lang="en-CA" altLang="en-US" sz="2400" smtClean="0"/>
              <a:t>there is a termination</a:t>
            </a:r>
            <a:r>
              <a:rPr lang="en-US" altLang="en-US" sz="2400" smtClean="0"/>
              <a:t> </a:t>
            </a:r>
            <a:r>
              <a:rPr lang="en-CA" altLang="en-US" sz="2400" smtClean="0"/>
              <a:t>condition for T</a:t>
            </a:r>
            <a:r>
              <a:rPr lang="en-CA" altLang="en-US" sz="2400" baseline="-25000" smtClean="0"/>
              <a:t>i</a:t>
            </a:r>
            <a:r>
              <a:rPr lang="en-CA" altLang="en-US" sz="2400" smtClean="0"/>
              <a:t>, </a:t>
            </a:r>
            <a:endParaRPr lang="en-US" altLang="en-US" sz="2400" smtClean="0"/>
          </a:p>
          <a:p>
            <a:pPr eaLnBrk="1" hangingPunct="1">
              <a:buFont typeface="Wingdings" panose="05000000000000000000" pitchFamily="2" charset="2"/>
              <a:buNone/>
            </a:pPr>
            <a:r>
              <a:rPr lang="en-US" altLang="en-US" sz="2400" smtClean="0"/>
              <a:t>	</a:t>
            </a:r>
            <a:r>
              <a:rPr lang="en-CA" altLang="en-US" sz="2400" smtClean="0"/>
              <a:t>N</a:t>
            </a:r>
            <a:r>
              <a:rPr lang="en-CA" altLang="en-US" sz="2400" baseline="-25000" smtClean="0"/>
              <a:t>i</a:t>
            </a:r>
            <a:r>
              <a:rPr lang="en-US" altLang="en-US" sz="2400" smtClean="0"/>
              <a:t> </a:t>
            </a:r>
            <a:r>
              <a:rPr lang="en-CA" altLang="en-US" sz="2400" smtClean="0">
                <a:ea typeface="Arial Unicode MS" panose="020B0604020202020204" pitchFamily="34" charset="-128"/>
                <a:cs typeface="Arial Unicode MS" panose="020B0604020202020204" pitchFamily="34" charset="-128"/>
                <a:sym typeface="Symbol" panose="05050102010706020507" pitchFamily="18" charset="2"/>
              </a:rPr>
              <a:t></a:t>
            </a:r>
            <a:r>
              <a:rPr lang="en-CA" altLang="en-US" sz="2400" smtClean="0"/>
              <a:t> {commit, abort}</a:t>
            </a:r>
            <a:endParaRPr lang="en-US" altLang="en-US" sz="2400" smtClean="0"/>
          </a:p>
          <a:p>
            <a:pPr eaLnBrk="1" hangingPunct="1"/>
            <a:r>
              <a:rPr lang="en-CA" altLang="en-US" sz="2400" smtClean="0"/>
              <a:t>T</a:t>
            </a:r>
            <a:r>
              <a:rPr lang="en-CA" altLang="en-US" sz="2400" baseline="-25000" smtClean="0"/>
              <a:t>i</a:t>
            </a:r>
            <a:r>
              <a:rPr lang="en-US" altLang="en-US" sz="2400" baseline="-25000" smtClean="0"/>
              <a:t> </a:t>
            </a:r>
            <a:r>
              <a:rPr lang="en-CA" altLang="en-US" sz="2400" smtClean="0"/>
              <a:t>= {</a:t>
            </a:r>
            <a:r>
              <a:rPr lang="en-CA" altLang="en-US" sz="2400" smtClean="0">
                <a:ea typeface="Arial Unicode MS" panose="020B0604020202020204" pitchFamily="34" charset="-128"/>
                <a:cs typeface="Arial Unicode MS" panose="020B0604020202020204" pitchFamily="34" charset="-128"/>
              </a:rPr>
              <a:t>∑</a:t>
            </a:r>
            <a:r>
              <a:rPr lang="en-US" altLang="en-US" sz="2400" baseline="-25000" smtClean="0"/>
              <a:t>i</a:t>
            </a:r>
            <a:r>
              <a:rPr lang="en-US" altLang="en-US" sz="2400" smtClean="0"/>
              <a:t>, </a:t>
            </a:r>
            <a:r>
              <a:rPr lang="en-CA" altLang="en-US" sz="2400" smtClean="0"/>
              <a:t>&lt;</a:t>
            </a:r>
            <a:r>
              <a:rPr lang="en-CA" altLang="en-US" sz="2400" baseline="-25000" smtClean="0"/>
              <a:t>i</a:t>
            </a:r>
            <a:r>
              <a:rPr lang="en-CA" altLang="en-US" sz="2400" smtClean="0"/>
              <a:t>} is a partial order such</a:t>
            </a:r>
            <a:r>
              <a:rPr lang="en-US" altLang="en-US" sz="2400" smtClean="0"/>
              <a:t> </a:t>
            </a:r>
            <a:r>
              <a:rPr lang="en-CA" altLang="en-US" sz="2400" smtClean="0"/>
              <a:t>that</a:t>
            </a:r>
            <a:endParaRPr lang="en-US" altLang="en-US" sz="2400" smtClean="0"/>
          </a:p>
          <a:p>
            <a:pPr marL="784225" lvl="1" indent="-457200" eaLnBrk="1" hangingPunct="1">
              <a:buFont typeface="Trebuchet MS" panose="020B0603020202020204" pitchFamily="34" charset="0"/>
              <a:buAutoNum type="arabicPeriod"/>
            </a:pPr>
            <a:r>
              <a:rPr lang="en-CA" altLang="en-US" sz="2000" smtClean="0">
                <a:ea typeface="Arial Unicode MS" panose="020B0604020202020204" pitchFamily="34" charset="-128"/>
                <a:cs typeface="Arial Unicode MS" panose="020B0604020202020204" pitchFamily="34" charset="-128"/>
              </a:rPr>
              <a:t>∑</a:t>
            </a:r>
            <a:r>
              <a:rPr lang="en-CA" altLang="en-US" sz="2000" baseline="-25000" smtClean="0"/>
              <a:t>i</a:t>
            </a:r>
            <a:r>
              <a:rPr lang="en-CA" altLang="en-US" sz="2000" smtClean="0"/>
              <a:t>= O</a:t>
            </a:r>
            <a:r>
              <a:rPr lang="en-US" altLang="en-US" sz="2000" smtClean="0"/>
              <a:t>S</a:t>
            </a:r>
            <a:r>
              <a:rPr lang="en-CA" altLang="en-US" sz="2000" baseline="-25000" smtClean="0"/>
              <a:t>i</a:t>
            </a:r>
            <a:r>
              <a:rPr lang="en-US" altLang="en-US" sz="2000" baseline="-25000" smtClean="0"/>
              <a:t> </a:t>
            </a:r>
            <a:r>
              <a:rPr lang="en-US" altLang="en-US" sz="2000" smtClean="0">
                <a:latin typeface="Arial Unicode MS" panose="020B0604020202020204" pitchFamily="34" charset="-128"/>
                <a:ea typeface="Arial Unicode MS" panose="020B0604020202020204" pitchFamily="34" charset="-128"/>
                <a:cs typeface="Arial Unicode MS" panose="020B0604020202020204" pitchFamily="34" charset="-128"/>
              </a:rPr>
              <a:t>U</a:t>
            </a:r>
            <a:r>
              <a:rPr lang="en-US" altLang="en-US" sz="2000" baseline="-25000" smtClean="0"/>
              <a:t> </a:t>
            </a:r>
            <a:r>
              <a:rPr lang="en-CA" altLang="en-US" sz="2000" smtClean="0"/>
              <a:t>{N</a:t>
            </a:r>
            <a:r>
              <a:rPr lang="en-CA" altLang="en-US" sz="2000" baseline="-25000" smtClean="0"/>
              <a:t>i</a:t>
            </a:r>
            <a:r>
              <a:rPr lang="en-CA" altLang="en-US" sz="2000" smtClean="0"/>
              <a:t>} </a:t>
            </a:r>
          </a:p>
          <a:p>
            <a:pPr marL="784225" lvl="1" indent="-457200" eaLnBrk="1" hangingPunct="1">
              <a:buFont typeface="Trebuchet MS" panose="020B0603020202020204" pitchFamily="34" charset="0"/>
              <a:buAutoNum type="arabicPeriod"/>
            </a:pPr>
            <a:r>
              <a:rPr lang="en-CA" altLang="en-US" sz="2400" smtClean="0"/>
              <a:t>for any</a:t>
            </a:r>
            <a:r>
              <a:rPr lang="en-US" altLang="en-US" sz="2400" smtClean="0"/>
              <a:t> </a:t>
            </a:r>
            <a:r>
              <a:rPr lang="en-CA" altLang="en-US" sz="2400" smtClean="0"/>
              <a:t>two O</a:t>
            </a:r>
            <a:r>
              <a:rPr lang="en-CA" altLang="en-US" sz="2400" baseline="-25000" smtClean="0"/>
              <a:t>ij</a:t>
            </a:r>
            <a:r>
              <a:rPr lang="en-US" altLang="en-US" sz="2400" smtClean="0"/>
              <a:t>, </a:t>
            </a:r>
            <a:r>
              <a:rPr lang="en-CA" altLang="en-US" sz="2400" smtClean="0"/>
              <a:t>O</a:t>
            </a:r>
            <a:r>
              <a:rPr lang="en-CA" altLang="en-US" sz="2400" baseline="-25000" smtClean="0"/>
              <a:t>ik</a:t>
            </a:r>
            <a:r>
              <a:rPr lang="en-CA" altLang="en-US" sz="2400" smtClean="0"/>
              <a:t> in OS</a:t>
            </a:r>
            <a:r>
              <a:rPr lang="en-CA" altLang="en-US" sz="2400" baseline="-25000" smtClean="0"/>
              <a:t>i</a:t>
            </a:r>
            <a:r>
              <a:rPr lang="en-CA" altLang="en-US" sz="2400" smtClean="0"/>
              <a:t> involving</a:t>
            </a:r>
            <a:r>
              <a:rPr lang="en-US" altLang="en-US" sz="2400" smtClean="0"/>
              <a:t> </a:t>
            </a:r>
            <a:r>
              <a:rPr lang="en-CA" altLang="en-US" sz="2400" smtClean="0"/>
              <a:t>the same data item x, where wlog</a:t>
            </a:r>
            <a:r>
              <a:rPr lang="en-US" altLang="en-US" sz="2400" smtClean="0"/>
              <a:t> </a:t>
            </a:r>
            <a:r>
              <a:rPr lang="en-CA" altLang="en-US" sz="2400" smtClean="0"/>
              <a:t>O</a:t>
            </a:r>
            <a:r>
              <a:rPr lang="en-CA" altLang="en-US" sz="2400" baseline="-25000" smtClean="0"/>
              <a:t>ij</a:t>
            </a:r>
            <a:r>
              <a:rPr lang="en-CA" altLang="en-US" sz="2400" smtClean="0"/>
              <a:t> is read(x) or write(x) and</a:t>
            </a:r>
            <a:r>
              <a:rPr lang="en-US" altLang="en-US" sz="2400" smtClean="0"/>
              <a:t> </a:t>
            </a:r>
            <a:r>
              <a:rPr lang="en-CA" altLang="en-US" sz="2400" smtClean="0"/>
              <a:t>O</a:t>
            </a:r>
            <a:r>
              <a:rPr lang="en-CA" altLang="en-US" sz="2400" baseline="-25000" smtClean="0"/>
              <a:t>ik</a:t>
            </a:r>
            <a:r>
              <a:rPr lang="en-CA" altLang="en-US" sz="2400" smtClean="0"/>
              <a:t> is write(x), then either</a:t>
            </a:r>
            <a:r>
              <a:rPr lang="en-US" altLang="en-US" sz="2400" smtClean="0"/>
              <a:t> </a:t>
            </a:r>
            <a:r>
              <a:rPr lang="en-CA" altLang="en-US" sz="2400" smtClean="0"/>
              <a:t>O</a:t>
            </a:r>
            <a:r>
              <a:rPr lang="en-CA" altLang="en-US" sz="2400" baseline="-25000" smtClean="0"/>
              <a:t>ij</a:t>
            </a:r>
            <a:r>
              <a:rPr lang="en-CA" altLang="en-US" sz="2400" smtClean="0"/>
              <a:t> &lt;</a:t>
            </a:r>
            <a:r>
              <a:rPr lang="en-US" altLang="en-US" sz="2400" baseline="-25000" smtClean="0"/>
              <a:t>i</a:t>
            </a:r>
            <a:r>
              <a:rPr lang="en-US" altLang="en-US" sz="2400" smtClean="0"/>
              <a:t> </a:t>
            </a:r>
            <a:r>
              <a:rPr lang="en-CA" altLang="en-US" sz="2400" smtClean="0"/>
              <a:t>O</a:t>
            </a:r>
            <a:r>
              <a:rPr lang="en-CA" altLang="en-US" sz="2400" baseline="-25000" smtClean="0"/>
              <a:t>ik</a:t>
            </a:r>
            <a:r>
              <a:rPr lang="en-CA" altLang="en-US" sz="2400" smtClean="0"/>
              <a:t> or O</a:t>
            </a:r>
            <a:r>
              <a:rPr lang="en-CA" altLang="en-US" sz="2400" baseline="-25000" smtClean="0"/>
              <a:t>ik</a:t>
            </a:r>
            <a:r>
              <a:rPr lang="en-CA" altLang="en-US" sz="2400" smtClean="0"/>
              <a:t> &lt;</a:t>
            </a:r>
            <a:r>
              <a:rPr lang="en-US" altLang="en-US" sz="2400" baseline="-25000" smtClean="0"/>
              <a:t>i</a:t>
            </a:r>
            <a:r>
              <a:rPr lang="en-US" altLang="en-US" sz="2400" smtClean="0"/>
              <a:t> </a:t>
            </a:r>
            <a:r>
              <a:rPr lang="en-CA" altLang="en-US" sz="2400" smtClean="0"/>
              <a:t>O</a:t>
            </a:r>
            <a:r>
              <a:rPr lang="en-CA" altLang="en-US" sz="2400" baseline="-25000" smtClean="0"/>
              <a:t>ij</a:t>
            </a:r>
            <a:r>
              <a:rPr lang="en-CA" altLang="en-US" sz="2400" smtClean="0"/>
              <a:t> in the partial order &lt;</a:t>
            </a:r>
            <a:r>
              <a:rPr lang="en-CA" altLang="en-US" sz="2400" baseline="-25000" smtClean="0"/>
              <a:t>i</a:t>
            </a:r>
            <a:r>
              <a:rPr lang="en-CA" altLang="en-US" sz="2400" smtClean="0"/>
              <a:t>.</a:t>
            </a:r>
          </a:p>
          <a:p>
            <a:pPr marL="784225" lvl="1" indent="-457200" eaLnBrk="1" hangingPunct="1">
              <a:buFont typeface="Trebuchet MS" panose="020B0603020202020204" pitchFamily="34" charset="0"/>
              <a:buAutoNum type="arabicPeriod"/>
            </a:pPr>
            <a:r>
              <a:rPr lang="en-CA" altLang="en-US" sz="2400" smtClean="0">
                <a:ea typeface="Arial Unicode MS" panose="020B0604020202020204" pitchFamily="34" charset="-128"/>
                <a:cs typeface="Arial Unicode MS" panose="020B0604020202020204" pitchFamily="34" charset="-128"/>
                <a:sym typeface="Symbol" panose="05050102010706020507" pitchFamily="18" charset="2"/>
              </a:rPr>
              <a:t></a:t>
            </a:r>
            <a:r>
              <a:rPr lang="en-CA" altLang="en-US" sz="2400" smtClean="0"/>
              <a:t>O</a:t>
            </a:r>
            <a:r>
              <a:rPr lang="en-CA" altLang="en-US" sz="2400" baseline="-25000" smtClean="0"/>
              <a:t>ij</a:t>
            </a:r>
            <a:r>
              <a:rPr lang="en-US" altLang="en-US" sz="2400" smtClean="0"/>
              <a:t> </a:t>
            </a:r>
            <a:r>
              <a:rPr lang="en-CA" altLang="en-US" sz="2400" smtClean="0">
                <a:ea typeface="Arial Unicode MS" panose="020B0604020202020204" pitchFamily="34" charset="-128"/>
                <a:cs typeface="Arial Unicode MS" panose="020B0604020202020204" pitchFamily="34" charset="-128"/>
                <a:sym typeface="Symbol" panose="05050102010706020507" pitchFamily="18" charset="2"/>
              </a:rPr>
              <a:t></a:t>
            </a:r>
            <a:r>
              <a:rPr lang="en-US" altLang="en-US" sz="2400" smtClean="0"/>
              <a:t> </a:t>
            </a:r>
            <a:r>
              <a:rPr lang="en-CA" altLang="en-US" sz="2400" smtClean="0"/>
              <a:t>OS</a:t>
            </a:r>
            <a:r>
              <a:rPr lang="en-CA" altLang="en-US" sz="2400" baseline="-25000" smtClean="0"/>
              <a:t>i</a:t>
            </a:r>
            <a:r>
              <a:rPr lang="en-US" altLang="en-US" sz="2400" smtClean="0"/>
              <a:t>, </a:t>
            </a:r>
            <a:r>
              <a:rPr lang="en-CA" altLang="en-US" sz="2400" smtClean="0"/>
              <a:t>O</a:t>
            </a:r>
            <a:r>
              <a:rPr lang="en-CA" altLang="en-US" sz="2400" baseline="-25000" smtClean="0"/>
              <a:t>ij </a:t>
            </a:r>
            <a:r>
              <a:rPr lang="en-CA" altLang="en-US" sz="2400" smtClean="0"/>
              <a:t>&lt;</a:t>
            </a:r>
            <a:r>
              <a:rPr lang="en-US" altLang="en-US" sz="2400" smtClean="0"/>
              <a:t> </a:t>
            </a:r>
            <a:r>
              <a:rPr lang="en-CA" altLang="en-US" sz="2400" smtClean="0"/>
              <a:t>N</a:t>
            </a:r>
            <a:r>
              <a:rPr lang="en-CA" altLang="en-US" sz="2400" baseline="-25000" smtClean="0"/>
              <a:t>i</a:t>
            </a:r>
            <a:r>
              <a:rPr lang="en-CA" altLang="en-US" sz="2400" smtClean="0"/>
              <a:t>.</a:t>
            </a:r>
          </a:p>
        </p:txBody>
      </p:sp>
      <p:sp>
        <p:nvSpPr>
          <p:cNvPr id="1331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4BE031-483F-4768-96E0-4F1626843EC2}" type="slidenum">
              <a:rPr lang="en-US" altLang="en-US">
                <a:latin typeface="Garamond" panose="02020404030301010803" pitchFamily="18" charset="0"/>
              </a:rPr>
              <a:pPr eaLnBrk="1" hangingPunct="1"/>
              <a:t>12</a:t>
            </a:fld>
            <a:endParaRPr lang="en-US" altLang="en-US">
              <a:latin typeface="Garamond" panose="02020404030301010803" pitchFamily="18" charset="0"/>
            </a:endParaRPr>
          </a:p>
        </p:txBody>
      </p:sp>
      <p:sp>
        <p:nvSpPr>
          <p:cNvPr id="14340" name="Rectangle 2"/>
          <p:cNvSpPr>
            <a:spLocks noGrp="1" noChangeArrowheads="1"/>
          </p:cNvSpPr>
          <p:nvPr>
            <p:ph type="title"/>
          </p:nvPr>
        </p:nvSpPr>
        <p:spPr>
          <a:xfrm>
            <a:off x="381000" y="228600"/>
            <a:ext cx="8229600" cy="1139825"/>
          </a:xfrm>
        </p:spPr>
        <p:txBody>
          <a:bodyPr/>
          <a:lstStyle/>
          <a:p>
            <a:pPr eaLnBrk="1" hangingPunct="1"/>
            <a:r>
              <a:rPr lang="en-CA" altLang="en-US" smtClean="0"/>
              <a:t>Concurrency Control                    </a:t>
            </a:r>
            <a:r>
              <a:rPr lang="en-CA" altLang="en-US" sz="3400" smtClean="0"/>
              <a:t>Centralized Databases</a:t>
            </a:r>
          </a:p>
        </p:txBody>
      </p:sp>
      <p:sp>
        <p:nvSpPr>
          <p:cNvPr id="14341" name="Rectangle 3"/>
          <p:cNvSpPr>
            <a:spLocks noGrp="1" noChangeArrowheads="1"/>
          </p:cNvSpPr>
          <p:nvPr>
            <p:ph type="body" idx="1"/>
          </p:nvPr>
        </p:nvSpPr>
        <p:spPr>
          <a:xfrm>
            <a:off x="152400" y="1447800"/>
            <a:ext cx="8915400" cy="4495800"/>
          </a:xfrm>
        </p:spPr>
        <p:txBody>
          <a:bodyPr/>
          <a:lstStyle/>
          <a:p>
            <a:pPr eaLnBrk="1" hangingPunct="1"/>
            <a:r>
              <a:rPr lang="en-CA" altLang="en-US" sz="1800" smtClean="0"/>
              <a:t>Basic Premise:    </a:t>
            </a:r>
            <a:endParaRPr lang="en-US" altLang="en-US" sz="1800" smtClean="0"/>
          </a:p>
          <a:p>
            <a:pPr lvl="1" eaLnBrk="1" hangingPunct="1">
              <a:buFont typeface="Wingdings" panose="05000000000000000000" pitchFamily="2" charset="2"/>
              <a:buNone/>
            </a:pPr>
            <a:r>
              <a:rPr lang="en-CA" altLang="en-US" sz="1800" smtClean="0"/>
              <a:t>If</a:t>
            </a:r>
            <a:r>
              <a:rPr lang="en-US" altLang="en-US" sz="1800" smtClean="0"/>
              <a:t> </a:t>
            </a:r>
            <a:r>
              <a:rPr lang="en-CA" altLang="en-US" sz="1800" smtClean="0"/>
              <a:t>transactions are executed one after the other to</a:t>
            </a:r>
            <a:r>
              <a:rPr lang="en-US" altLang="en-US" sz="1800" smtClean="0"/>
              <a:t> </a:t>
            </a:r>
            <a:r>
              <a:rPr lang="en-CA" altLang="en-US" sz="1800" smtClean="0"/>
              <a:t>completion, called</a:t>
            </a:r>
            <a:r>
              <a:rPr lang="en-US" altLang="en-US" sz="1800" smtClean="0"/>
              <a:t> </a:t>
            </a:r>
            <a:r>
              <a:rPr lang="en-CA" altLang="en-US" sz="1800" smtClean="0"/>
              <a:t>in </a:t>
            </a:r>
            <a:r>
              <a:rPr lang="en-CA" altLang="en-US" sz="1800" smtClean="0">
                <a:solidFill>
                  <a:srgbClr val="CC0000"/>
                </a:solidFill>
              </a:rPr>
              <a:t>serial order</a:t>
            </a:r>
            <a:r>
              <a:rPr lang="en-CA" altLang="en-US" sz="1800" smtClean="0"/>
              <a:t>, then the consistency of the database</a:t>
            </a:r>
            <a:r>
              <a:rPr lang="en-US" altLang="en-US" sz="1800" smtClean="0"/>
              <a:t> </a:t>
            </a:r>
            <a:r>
              <a:rPr lang="en-CA" altLang="en-US" sz="1800" smtClean="0"/>
              <a:t>will be</a:t>
            </a:r>
            <a:r>
              <a:rPr lang="en-US" altLang="en-US" sz="1800" smtClean="0"/>
              <a:t> </a:t>
            </a:r>
            <a:r>
              <a:rPr lang="en-CA" altLang="en-US" sz="1800" smtClean="0"/>
              <a:t>preserved and the execution is considered correct.</a:t>
            </a:r>
            <a:endParaRPr lang="en-US" altLang="en-US" sz="1800" smtClean="0"/>
          </a:p>
          <a:p>
            <a:pPr lvl="1" eaLnBrk="1" hangingPunct="1">
              <a:buFont typeface="Wingdings" panose="05000000000000000000" pitchFamily="2" charset="2"/>
              <a:buNone/>
            </a:pPr>
            <a:r>
              <a:rPr lang="en-CA" altLang="en-US" sz="1800" smtClean="0"/>
              <a:t>i.e. it is</a:t>
            </a:r>
            <a:r>
              <a:rPr lang="en-US" altLang="en-US" sz="1800" smtClean="0"/>
              <a:t> </a:t>
            </a:r>
            <a:r>
              <a:rPr lang="en-CA" altLang="en-US" sz="1800" smtClean="0"/>
              <a:t>not the job of concurrency control to determine</a:t>
            </a:r>
            <a:r>
              <a:rPr lang="en-US" altLang="en-US" sz="1800" smtClean="0"/>
              <a:t> </a:t>
            </a:r>
            <a:r>
              <a:rPr lang="en-CA" altLang="en-US" sz="1800" smtClean="0"/>
              <a:t>the correctness</a:t>
            </a:r>
            <a:r>
              <a:rPr lang="en-US" altLang="en-US" sz="1800" smtClean="0"/>
              <a:t> </a:t>
            </a:r>
            <a:r>
              <a:rPr lang="en-CA" altLang="en-US" sz="1800" smtClean="0"/>
              <a:t>of the code in the transaction or in</a:t>
            </a:r>
            <a:r>
              <a:rPr lang="en-US" altLang="en-US" sz="1800" smtClean="0"/>
              <a:t> </a:t>
            </a:r>
            <a:r>
              <a:rPr lang="en-CA" altLang="en-US" sz="1800" smtClean="0"/>
              <a:t>the database operations. They are</a:t>
            </a:r>
            <a:r>
              <a:rPr lang="en-US" altLang="en-US" sz="1800" smtClean="0"/>
              <a:t> </a:t>
            </a:r>
            <a:r>
              <a:rPr lang="en-CA" altLang="en-US" sz="1800" smtClean="0"/>
              <a:t>assumed to be correct.</a:t>
            </a:r>
            <a:endParaRPr lang="en-US" altLang="en-US" sz="1800" smtClean="0"/>
          </a:p>
          <a:p>
            <a:pPr eaLnBrk="1" hangingPunct="1"/>
            <a:r>
              <a:rPr lang="en-CA" altLang="en-US" sz="1800" smtClean="0"/>
              <a:t>Desirable to execute transactions concurrently</a:t>
            </a:r>
            <a:endParaRPr lang="en-US" altLang="en-US" sz="1800" smtClean="0"/>
          </a:p>
          <a:p>
            <a:pPr lvl="1" eaLnBrk="1" hangingPunct="1"/>
            <a:r>
              <a:rPr lang="en-CA" altLang="en-US" sz="1800" smtClean="0"/>
              <a:t>better use</a:t>
            </a:r>
            <a:r>
              <a:rPr lang="en-US" altLang="en-US" sz="1800" smtClean="0"/>
              <a:t> </a:t>
            </a:r>
            <a:r>
              <a:rPr lang="en-CA" altLang="en-US" sz="1800" smtClean="0"/>
              <a:t>of resources    </a:t>
            </a:r>
            <a:endParaRPr lang="en-US" altLang="en-US" sz="1800" smtClean="0"/>
          </a:p>
          <a:p>
            <a:pPr lvl="1" eaLnBrk="1" hangingPunct="1"/>
            <a:r>
              <a:rPr lang="en-CA" altLang="en-US" sz="1800" smtClean="0"/>
              <a:t>applications demand</a:t>
            </a:r>
            <a:r>
              <a:rPr lang="en-US" altLang="en-US" sz="1800" smtClean="0"/>
              <a:t> </a:t>
            </a:r>
            <a:r>
              <a:rPr lang="en-CA" altLang="en-US" sz="1800" smtClean="0"/>
              <a:t>it</a:t>
            </a:r>
            <a:r>
              <a:rPr lang="en-US" altLang="en-US" sz="1800" smtClean="0"/>
              <a:t>. </a:t>
            </a:r>
          </a:p>
          <a:p>
            <a:pPr eaLnBrk="1" hangingPunct="1"/>
            <a:r>
              <a:rPr lang="en-CA" altLang="en-US" sz="1800" smtClean="0"/>
              <a:t>A</a:t>
            </a:r>
            <a:r>
              <a:rPr lang="en-US" altLang="en-US" sz="1800" smtClean="0"/>
              <a:t> </a:t>
            </a:r>
            <a:r>
              <a:rPr lang="en-CA" altLang="en-US" sz="1800" smtClean="0"/>
              <a:t>concurrent execution</a:t>
            </a:r>
            <a:r>
              <a:rPr lang="en-US" altLang="en-US" sz="1800" smtClean="0"/>
              <a:t> </a:t>
            </a:r>
            <a:r>
              <a:rPr lang="en-CA" altLang="en-US" sz="1800" smtClean="0"/>
              <a:t>of a set of transactions is said to</a:t>
            </a:r>
            <a:r>
              <a:rPr lang="en-US" altLang="en-US" sz="1800" smtClean="0"/>
              <a:t> </a:t>
            </a:r>
            <a:r>
              <a:rPr lang="en-CA" altLang="en-US" sz="1800" smtClean="0"/>
              <a:t>be</a:t>
            </a:r>
            <a:r>
              <a:rPr lang="en-US" altLang="en-US" sz="1800" smtClean="0"/>
              <a:t> </a:t>
            </a:r>
            <a:r>
              <a:rPr lang="en-CA" altLang="en-US" sz="1800" smtClean="0">
                <a:solidFill>
                  <a:srgbClr val="CC0000"/>
                </a:solidFill>
              </a:rPr>
              <a:t>serializable </a:t>
            </a:r>
            <a:r>
              <a:rPr lang="en-CA" altLang="en-US" sz="1800" smtClean="0"/>
              <a:t>if</a:t>
            </a:r>
            <a:r>
              <a:rPr lang="en-US" altLang="en-US" sz="1800" smtClean="0"/>
              <a:t> </a:t>
            </a:r>
            <a:r>
              <a:rPr lang="en-CA" altLang="en-US" sz="1800" smtClean="0"/>
              <a:t>its results and effects on the database</a:t>
            </a:r>
            <a:r>
              <a:rPr lang="en-US" altLang="en-US" sz="1800" smtClean="0"/>
              <a:t> </a:t>
            </a:r>
            <a:r>
              <a:rPr lang="en-CA" altLang="en-US" sz="1800" smtClean="0"/>
              <a:t>can be shown to</a:t>
            </a:r>
            <a:r>
              <a:rPr lang="en-US" altLang="en-US" sz="1800" smtClean="0"/>
              <a:t> </a:t>
            </a:r>
            <a:r>
              <a:rPr lang="en-CA" altLang="en-US" sz="1800" smtClean="0"/>
              <a:t>be equivalent to</a:t>
            </a:r>
            <a:r>
              <a:rPr lang="en-US" altLang="en-US" sz="1800" smtClean="0"/>
              <a:t> </a:t>
            </a:r>
            <a:r>
              <a:rPr lang="en-CA" altLang="en-US" sz="1800" smtClean="0"/>
              <a:t>some serial order</a:t>
            </a:r>
            <a:r>
              <a:rPr lang="en-US" altLang="en-US" sz="1800" smtClean="0"/>
              <a:t> </a:t>
            </a:r>
          </a:p>
          <a:p>
            <a:pPr eaLnBrk="1" hangingPunct="1"/>
            <a:r>
              <a:rPr lang="en-CA" altLang="en-US" sz="1800" smtClean="0"/>
              <a:t>not only that...                     </a:t>
            </a:r>
            <a:r>
              <a:rPr lang="en-CA" altLang="en-US" sz="2400" smtClean="0">
                <a:solidFill>
                  <a:srgbClr val="CC0000"/>
                </a:solidFill>
              </a:rPr>
              <a:t>Serializable = Correct</a:t>
            </a:r>
          </a:p>
        </p:txBody>
      </p:sp>
      <p:sp>
        <p:nvSpPr>
          <p:cNvPr id="1434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D2520B-302F-4DA4-82E4-EE200B0893CB}" type="slidenum">
              <a:rPr lang="en-US" altLang="en-US">
                <a:latin typeface="Garamond" panose="02020404030301010803" pitchFamily="18" charset="0"/>
              </a:rPr>
              <a:pPr eaLnBrk="1" hangingPunct="1"/>
              <a:t>13</a:t>
            </a:fld>
            <a:endParaRPr lang="en-US" altLang="en-US">
              <a:latin typeface="Garamond" panose="02020404030301010803" pitchFamily="18" charset="0"/>
            </a:endParaRPr>
          </a:p>
        </p:txBody>
      </p:sp>
      <p:sp>
        <p:nvSpPr>
          <p:cNvPr id="15364" name="Rectangle 2"/>
          <p:cNvSpPr>
            <a:spLocks noGrp="1" noChangeArrowheads="1"/>
          </p:cNvSpPr>
          <p:nvPr>
            <p:ph type="title"/>
          </p:nvPr>
        </p:nvSpPr>
        <p:spPr>
          <a:xfrm>
            <a:off x="381000" y="152400"/>
            <a:ext cx="8080375" cy="1143000"/>
          </a:xfrm>
        </p:spPr>
        <p:txBody>
          <a:bodyPr/>
          <a:lstStyle/>
          <a:p>
            <a:pPr eaLnBrk="1" hangingPunct="1"/>
            <a:r>
              <a:rPr lang="en-US" altLang="en-US" smtClean="0"/>
              <a:t>Problems that can occur during the middle of a transaction:</a:t>
            </a:r>
          </a:p>
        </p:txBody>
      </p:sp>
      <p:sp>
        <p:nvSpPr>
          <p:cNvPr id="15365" name="Rectangle 3"/>
          <p:cNvSpPr>
            <a:spLocks noGrp="1" noChangeArrowheads="1"/>
          </p:cNvSpPr>
          <p:nvPr>
            <p:ph type="body" idx="1"/>
          </p:nvPr>
        </p:nvSpPr>
        <p:spPr>
          <a:xfrm>
            <a:off x="228600" y="1676400"/>
            <a:ext cx="8915400" cy="4876800"/>
          </a:xfrm>
        </p:spPr>
        <p:txBody>
          <a:bodyPr/>
          <a:lstStyle/>
          <a:p>
            <a:pPr marL="533400" indent="-533400" eaLnBrk="1" hangingPunct="1">
              <a:buFont typeface="Wingdings" panose="05000000000000000000" pitchFamily="2" charset="2"/>
              <a:buAutoNum type="arabicPeriod"/>
            </a:pPr>
            <a:r>
              <a:rPr lang="en-US" altLang="en-US" sz="2600" b="1" smtClean="0"/>
              <a:t>System Crash:</a:t>
            </a:r>
            <a:r>
              <a:rPr lang="en-US" altLang="en-US" sz="2600" smtClean="0"/>
              <a:t> Example --&gt; Main Memory Failure </a:t>
            </a:r>
          </a:p>
          <a:p>
            <a:pPr marL="533400" indent="-533400" eaLnBrk="1" hangingPunct="1">
              <a:buFont typeface="Wingdings" panose="05000000000000000000" pitchFamily="2" charset="2"/>
              <a:buAutoNum type="arabicPeriod"/>
            </a:pPr>
            <a:r>
              <a:rPr lang="en-US" altLang="en-US" sz="2600" b="1" smtClean="0"/>
              <a:t>Transaction or System Error:</a:t>
            </a:r>
            <a:r>
              <a:rPr lang="en-US" altLang="en-US" sz="2600" smtClean="0"/>
              <a:t> e.g.</a:t>
            </a:r>
            <a:r>
              <a:rPr lang="en-US" altLang="en-US" sz="2600" smtClean="0">
                <a:sym typeface="Wingdings" panose="05000000000000000000" pitchFamily="2" charset="2"/>
              </a:rPr>
              <a:t> </a:t>
            </a:r>
            <a:r>
              <a:rPr lang="en-US" altLang="en-US" sz="2600" smtClean="0"/>
              <a:t>Division by zero </a:t>
            </a:r>
          </a:p>
          <a:p>
            <a:pPr marL="533400" indent="-533400" eaLnBrk="1" hangingPunct="1">
              <a:buFont typeface="Wingdings" panose="05000000000000000000" pitchFamily="2" charset="2"/>
              <a:buAutoNum type="arabicPeriod"/>
            </a:pPr>
            <a:r>
              <a:rPr lang="en-US" altLang="en-US" sz="2600" b="1" smtClean="0"/>
              <a:t>Local/Exception Errors</a:t>
            </a:r>
            <a:r>
              <a:rPr lang="en-US" altLang="en-US" sz="2600" smtClean="0"/>
              <a:t>: e.g. Not being able to access or find data; user hits cancel on bank machine </a:t>
            </a:r>
          </a:p>
          <a:p>
            <a:pPr marL="533400" indent="-533400" eaLnBrk="1" hangingPunct="1">
              <a:buFont typeface="Wingdings" panose="05000000000000000000" pitchFamily="2" charset="2"/>
              <a:buAutoNum type="arabicPeriod"/>
            </a:pPr>
            <a:r>
              <a:rPr lang="en-US" altLang="en-US" sz="2600" b="1" smtClean="0"/>
              <a:t>Concurrency control enforcement:</a:t>
            </a:r>
            <a:r>
              <a:rPr lang="en-US" altLang="en-US" sz="2600" smtClean="0"/>
              <a:t> e.g. Concurrency control may abort a transaction and restart it later </a:t>
            </a:r>
          </a:p>
          <a:p>
            <a:pPr marL="533400" indent="-533400" eaLnBrk="1" hangingPunct="1">
              <a:buFont typeface="Wingdings" panose="05000000000000000000" pitchFamily="2" charset="2"/>
              <a:buAutoNum type="arabicPeriod"/>
            </a:pPr>
            <a:r>
              <a:rPr lang="en-US" altLang="en-US" sz="2600" b="1" smtClean="0"/>
              <a:t>Disk Failure</a:t>
            </a:r>
            <a:r>
              <a:rPr lang="en-US" altLang="en-US" sz="2600" smtClean="0"/>
              <a:t>: e.g. Read/Write Head Crash </a:t>
            </a:r>
          </a:p>
          <a:p>
            <a:pPr marL="533400" indent="-533400" eaLnBrk="1" hangingPunct="1">
              <a:buFont typeface="Wingdings" panose="05000000000000000000" pitchFamily="2" charset="2"/>
              <a:buAutoNum type="arabicPeriod"/>
            </a:pPr>
            <a:r>
              <a:rPr lang="en-US" altLang="en-US" sz="2600" b="1" smtClean="0"/>
              <a:t>Catastrophes:</a:t>
            </a:r>
            <a:r>
              <a:rPr lang="en-US" altLang="en-US" sz="2600" smtClean="0"/>
              <a:t> e.g. air conditioning failure, fire, theft, overwriting disks by mistake, earthquake, flood </a:t>
            </a:r>
          </a:p>
        </p:txBody>
      </p:sp>
      <p:sp>
        <p:nvSpPr>
          <p:cNvPr id="1536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114C1F-7AAE-42A3-9F8A-D37C3128E544}" type="slidenum">
              <a:rPr lang="en-US" altLang="en-US">
                <a:latin typeface="Garamond" panose="02020404030301010803" pitchFamily="18" charset="0"/>
              </a:rPr>
              <a:pPr eaLnBrk="1" hangingPunct="1"/>
              <a:t>14</a:t>
            </a:fld>
            <a:endParaRPr lang="en-US" altLang="en-US">
              <a:latin typeface="Garamond" panose="02020404030301010803" pitchFamily="18" charset="0"/>
            </a:endParaRPr>
          </a:p>
        </p:txBody>
      </p:sp>
      <p:sp>
        <p:nvSpPr>
          <p:cNvPr id="16388" name="Rectangle 2"/>
          <p:cNvSpPr>
            <a:spLocks noGrp="1" noChangeArrowheads="1"/>
          </p:cNvSpPr>
          <p:nvPr>
            <p:ph type="title"/>
          </p:nvPr>
        </p:nvSpPr>
        <p:spPr>
          <a:xfrm>
            <a:off x="457200" y="277813"/>
            <a:ext cx="8229600" cy="531812"/>
          </a:xfrm>
        </p:spPr>
        <p:txBody>
          <a:bodyPr/>
          <a:lstStyle/>
          <a:p>
            <a:pPr eaLnBrk="1" hangingPunct="1"/>
            <a:r>
              <a:rPr lang="en-US" altLang="en-US" smtClean="0"/>
              <a:t> </a:t>
            </a:r>
            <a:endParaRPr lang="en-CA" altLang="en-US" smtClean="0"/>
          </a:p>
        </p:txBody>
      </p:sp>
      <p:sp>
        <p:nvSpPr>
          <p:cNvPr id="16389" name="Rectangle 3"/>
          <p:cNvSpPr>
            <a:spLocks noGrp="1" noChangeArrowheads="1"/>
          </p:cNvSpPr>
          <p:nvPr>
            <p:ph type="body" idx="1"/>
          </p:nvPr>
        </p:nvSpPr>
        <p:spPr>
          <a:xfrm>
            <a:off x="457200" y="533400"/>
            <a:ext cx="8382000" cy="5257800"/>
          </a:xfrm>
        </p:spPr>
        <p:txBody>
          <a:bodyPr/>
          <a:lstStyle/>
          <a:p>
            <a:pPr eaLnBrk="1" hangingPunct="1">
              <a:buFont typeface="Wingdings" panose="05000000000000000000" pitchFamily="2" charset="2"/>
              <a:buNone/>
            </a:pPr>
            <a:r>
              <a:rPr lang="en-CA" altLang="en-US" sz="2400" smtClean="0"/>
              <a:t>Suppose </a:t>
            </a:r>
            <a:r>
              <a:rPr lang="en-CA" altLang="en-US" sz="2400" smtClean="0">
                <a:solidFill>
                  <a:srgbClr val="000066"/>
                </a:solidFill>
              </a:rPr>
              <a:t>T1:</a:t>
            </a:r>
            <a:r>
              <a:rPr lang="en-CA" altLang="en-US" sz="2100" smtClean="0">
                <a:solidFill>
                  <a:srgbClr val="000066"/>
                </a:solidFill>
              </a:rPr>
              <a:t>  </a:t>
            </a:r>
            <a:r>
              <a:rPr lang="en-US" altLang="en-US" sz="2100" smtClean="0">
                <a:solidFill>
                  <a:srgbClr val="000066"/>
                </a:solidFill>
              </a:rPr>
              <a:t>	</a:t>
            </a:r>
            <a:r>
              <a:rPr lang="en-CA" altLang="en-US" sz="2400" smtClean="0">
                <a:solidFill>
                  <a:srgbClr val="000066"/>
                </a:solidFill>
              </a:rPr>
              <a:t>read(x) </a:t>
            </a:r>
            <a:endParaRPr lang="en-US" altLang="en-US" sz="2400" smtClean="0">
              <a:solidFill>
                <a:srgbClr val="000066"/>
              </a:solidFill>
            </a:endParaRPr>
          </a:p>
          <a:p>
            <a:pPr eaLnBrk="1" hangingPunct="1">
              <a:buFont typeface="Wingdings" panose="05000000000000000000" pitchFamily="2" charset="2"/>
              <a:buNone/>
            </a:pPr>
            <a:r>
              <a:rPr lang="en-US" altLang="en-US" sz="2400" smtClean="0">
                <a:solidFill>
                  <a:srgbClr val="000066"/>
                </a:solidFill>
              </a:rPr>
              <a:t>				</a:t>
            </a:r>
            <a:r>
              <a:rPr lang="en-CA" altLang="en-US" sz="2400" smtClean="0">
                <a:solidFill>
                  <a:srgbClr val="000066"/>
                </a:solidFill>
              </a:rPr>
              <a:t>y:= x </a:t>
            </a:r>
            <a:endParaRPr lang="en-US" altLang="en-US" sz="2400" smtClean="0">
              <a:solidFill>
                <a:srgbClr val="000066"/>
              </a:solidFill>
            </a:endParaRPr>
          </a:p>
          <a:p>
            <a:pPr eaLnBrk="1" hangingPunct="1">
              <a:buFont typeface="Wingdings" panose="05000000000000000000" pitchFamily="2" charset="2"/>
              <a:buNone/>
            </a:pPr>
            <a:r>
              <a:rPr lang="en-US" altLang="en-US" sz="2400" smtClean="0">
                <a:solidFill>
                  <a:srgbClr val="000066"/>
                </a:solidFill>
              </a:rPr>
              <a:t>				</a:t>
            </a:r>
            <a:r>
              <a:rPr lang="en-CA" altLang="en-US" sz="2400" smtClean="0">
                <a:solidFill>
                  <a:srgbClr val="000066"/>
                </a:solidFill>
              </a:rPr>
              <a:t>write(y)</a:t>
            </a:r>
            <a:endParaRPr lang="en-US" altLang="en-US" sz="2400" smtClean="0">
              <a:solidFill>
                <a:srgbClr val="000066"/>
              </a:solidFill>
            </a:endParaRPr>
          </a:p>
          <a:p>
            <a:pPr eaLnBrk="1" hangingPunct="1">
              <a:buFont typeface="Wingdings" panose="05000000000000000000" pitchFamily="2" charset="2"/>
              <a:buNone/>
            </a:pPr>
            <a:endParaRPr lang="en-US" altLang="en-US" sz="2400" smtClean="0">
              <a:solidFill>
                <a:srgbClr val="000066"/>
              </a:solidFill>
            </a:endParaRPr>
          </a:p>
          <a:p>
            <a:pPr eaLnBrk="1" hangingPunct="1">
              <a:buFont typeface="Wingdings" panose="05000000000000000000" pitchFamily="2" charset="2"/>
              <a:buNone/>
            </a:pPr>
            <a:r>
              <a:rPr lang="en-US" altLang="en-US" sz="2600" smtClean="0"/>
              <a:t>Suppose initially  x = 50   and   y = 100</a:t>
            </a:r>
          </a:p>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smtClean="0"/>
              <a:t>There are two possible </a:t>
            </a:r>
            <a:r>
              <a:rPr lang="en-US" altLang="en-US" sz="2600" smtClean="0">
                <a:solidFill>
                  <a:srgbClr val="FF0000"/>
                </a:solidFill>
              </a:rPr>
              <a:t>serial</a:t>
            </a:r>
            <a:r>
              <a:rPr lang="en-US" altLang="en-US" sz="2600" smtClean="0"/>
              <a:t> schedules  </a:t>
            </a:r>
          </a:p>
          <a:p>
            <a:pPr eaLnBrk="1" hangingPunct="1">
              <a:buFont typeface="Wingdings" panose="05000000000000000000" pitchFamily="2" charset="2"/>
              <a:buNone/>
            </a:pPr>
            <a:r>
              <a:rPr lang="en-US" altLang="en-US" sz="2600" smtClean="0"/>
              <a:t>		(i.e. two correct results):</a:t>
            </a:r>
          </a:p>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smtClean="0"/>
              <a:t>T1 before T2     after which 	x = 50   and y = 50   </a:t>
            </a:r>
          </a:p>
          <a:p>
            <a:pPr eaLnBrk="1" hangingPunct="1">
              <a:buFont typeface="Wingdings" panose="05000000000000000000" pitchFamily="2" charset="2"/>
              <a:buNone/>
            </a:pPr>
            <a:r>
              <a:rPr lang="en-US" altLang="en-US" sz="2600" smtClean="0"/>
              <a:t>T2 before T1                    	y = 100  and x = 100</a:t>
            </a:r>
          </a:p>
          <a:p>
            <a:pPr eaLnBrk="1" hangingPunct="1">
              <a:buFont typeface="Wingdings" panose="05000000000000000000" pitchFamily="2" charset="2"/>
              <a:buNone/>
            </a:pPr>
            <a:r>
              <a:rPr lang="en-US" altLang="en-US" smtClean="0"/>
              <a:t>		</a:t>
            </a:r>
            <a:endParaRPr lang="en-CA" altLang="en-US" smtClean="0"/>
          </a:p>
        </p:txBody>
      </p:sp>
      <p:sp>
        <p:nvSpPr>
          <p:cNvPr id="16390" name="Text Box 4"/>
          <p:cNvSpPr txBox="1">
            <a:spLocks noChangeArrowheads="1"/>
          </p:cNvSpPr>
          <p:nvPr/>
        </p:nvSpPr>
        <p:spPr bwMode="auto">
          <a:xfrm>
            <a:off x="5791200" y="457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sz="2400">
              <a:latin typeface="Times New Roman" panose="02020603050405020304" pitchFamily="18" charset="0"/>
            </a:endParaRPr>
          </a:p>
        </p:txBody>
      </p:sp>
      <p:sp>
        <p:nvSpPr>
          <p:cNvPr id="16391" name="Text Box 5"/>
          <p:cNvSpPr txBox="1">
            <a:spLocks noChangeArrowheads="1"/>
          </p:cNvSpPr>
          <p:nvPr/>
        </p:nvSpPr>
        <p:spPr bwMode="auto">
          <a:xfrm>
            <a:off x="5562600" y="609600"/>
            <a:ext cx="3048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CA" altLang="en-US" sz="2400">
                <a:solidFill>
                  <a:srgbClr val="000066"/>
                </a:solidFill>
                <a:latin typeface="Trebuchet MS" panose="020B0603020202020204" pitchFamily="34" charset="0"/>
              </a:rPr>
              <a:t>T2:   </a:t>
            </a:r>
            <a:r>
              <a:rPr lang="en-US" altLang="en-US" sz="2400">
                <a:solidFill>
                  <a:srgbClr val="000066"/>
                </a:solidFill>
                <a:latin typeface="Trebuchet MS" panose="020B0603020202020204" pitchFamily="34" charset="0"/>
              </a:rPr>
              <a:t>	</a:t>
            </a:r>
            <a:r>
              <a:rPr lang="en-CA" altLang="en-US" sz="2400">
                <a:solidFill>
                  <a:srgbClr val="000066"/>
                </a:solidFill>
                <a:latin typeface="Trebuchet MS" panose="020B0603020202020204" pitchFamily="34" charset="0"/>
              </a:rPr>
              <a:t>read</a:t>
            </a:r>
            <a:r>
              <a:rPr lang="en-US" altLang="en-US" sz="2400">
                <a:solidFill>
                  <a:srgbClr val="000066"/>
                </a:solidFill>
                <a:latin typeface="Trebuchet MS" panose="020B0603020202020204" pitchFamily="34" charset="0"/>
              </a:rPr>
              <a:t>(y)</a:t>
            </a:r>
          </a:p>
          <a:p>
            <a:pPr eaLnBrk="1" hangingPunct="1">
              <a:spcBef>
                <a:spcPct val="20000"/>
              </a:spcBef>
            </a:pPr>
            <a:r>
              <a:rPr lang="en-US" altLang="en-US" sz="2400">
                <a:solidFill>
                  <a:srgbClr val="000066"/>
                </a:solidFill>
                <a:latin typeface="Trebuchet MS" panose="020B0603020202020204" pitchFamily="34" charset="0"/>
              </a:rPr>
              <a:t>	</a:t>
            </a:r>
            <a:r>
              <a:rPr lang="en-CA" altLang="en-US" sz="2400">
                <a:solidFill>
                  <a:srgbClr val="000066"/>
                </a:solidFill>
                <a:latin typeface="Trebuchet MS" panose="020B0603020202020204" pitchFamily="34" charset="0"/>
              </a:rPr>
              <a:t>x:= y</a:t>
            </a:r>
            <a:r>
              <a:rPr lang="en-US" altLang="en-US" sz="2400">
                <a:solidFill>
                  <a:srgbClr val="000066"/>
                </a:solidFill>
                <a:latin typeface="Trebuchet MS" panose="020B0603020202020204" pitchFamily="34" charset="0"/>
              </a:rPr>
              <a:t>			</a:t>
            </a:r>
            <a:r>
              <a:rPr lang="en-CA" altLang="en-US" sz="2400">
                <a:solidFill>
                  <a:srgbClr val="000066"/>
                </a:solidFill>
                <a:latin typeface="Trebuchet MS" panose="020B0603020202020204" pitchFamily="34" charset="0"/>
              </a:rPr>
              <a:t>write(x)</a:t>
            </a:r>
            <a:endParaRPr lang="en-CA" altLang="en-US" sz="2400">
              <a:solidFill>
                <a:srgbClr val="000066"/>
              </a:solidFill>
              <a:latin typeface="Times New Roman" panose="02020603050405020304" pitchFamily="18" charset="0"/>
            </a:endParaRPr>
          </a:p>
        </p:txBody>
      </p:sp>
      <p:sp>
        <p:nvSpPr>
          <p:cNvPr id="16392"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E3F7D8-A162-44AB-A007-0B0E8A55957F}" type="slidenum">
              <a:rPr lang="en-US" altLang="en-US">
                <a:latin typeface="Garamond" panose="02020404030301010803" pitchFamily="18" charset="0"/>
              </a:rPr>
              <a:pPr eaLnBrk="1" hangingPunct="1"/>
              <a:t>15</a:t>
            </a:fld>
            <a:endParaRPr lang="en-US" altLang="en-US">
              <a:latin typeface="Garamond" panose="02020404030301010803" pitchFamily="18" charset="0"/>
            </a:endParaRPr>
          </a:p>
        </p:txBody>
      </p:sp>
      <p:sp>
        <p:nvSpPr>
          <p:cNvPr id="17412" name="Rectangle 2"/>
          <p:cNvSpPr>
            <a:spLocks noGrp="1" noChangeArrowheads="1"/>
          </p:cNvSpPr>
          <p:nvPr>
            <p:ph type="title"/>
          </p:nvPr>
        </p:nvSpPr>
        <p:spPr/>
        <p:txBody>
          <a:bodyPr/>
          <a:lstStyle/>
          <a:p>
            <a:pPr eaLnBrk="1" hangingPunct="1"/>
            <a:r>
              <a:rPr lang="en-US" altLang="en-US" smtClean="0"/>
              <a:t> </a:t>
            </a:r>
            <a:endParaRPr lang="en-CA" altLang="en-US" smtClean="0"/>
          </a:p>
        </p:txBody>
      </p:sp>
      <p:sp>
        <p:nvSpPr>
          <p:cNvPr id="17413" name="Rectangle 3"/>
          <p:cNvSpPr>
            <a:spLocks noGrp="1" noChangeArrowheads="1"/>
          </p:cNvSpPr>
          <p:nvPr>
            <p:ph type="body" idx="1"/>
          </p:nvPr>
        </p:nvSpPr>
        <p:spPr>
          <a:xfrm>
            <a:off x="381000" y="228600"/>
            <a:ext cx="8534400" cy="5867400"/>
          </a:xfrm>
        </p:spPr>
        <p:txBody>
          <a:bodyPr/>
          <a:lstStyle/>
          <a:p>
            <a:pPr eaLnBrk="1" hangingPunct="1">
              <a:lnSpc>
                <a:spcPct val="90000"/>
              </a:lnSpc>
              <a:buFont typeface="Wingdings" panose="05000000000000000000" pitchFamily="2" charset="2"/>
              <a:buNone/>
            </a:pPr>
            <a:r>
              <a:rPr lang="en-CA" altLang="en-US" smtClean="0"/>
              <a:t>Consider the following</a:t>
            </a:r>
            <a:r>
              <a:rPr lang="en-US" altLang="en-US" smtClean="0"/>
              <a:t> </a:t>
            </a:r>
            <a:r>
              <a:rPr lang="en-CA" altLang="en-US" smtClean="0"/>
              <a:t>interleaved </a:t>
            </a:r>
            <a:r>
              <a:rPr lang="en-US" altLang="en-US" smtClean="0"/>
              <a:t>e</a:t>
            </a:r>
            <a:r>
              <a:rPr lang="en-CA" altLang="en-US" smtClean="0"/>
              <a:t>xecution (time advances down the</a:t>
            </a:r>
            <a:r>
              <a:rPr lang="en-US" altLang="en-US" smtClean="0"/>
              <a:t> </a:t>
            </a:r>
            <a:r>
              <a:rPr lang="en-CA" altLang="en-US" smtClean="0"/>
              <a:t>page): </a:t>
            </a: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CA" altLang="en-US" smtClean="0"/>
              <a:t>With this execution,</a:t>
            </a:r>
            <a:r>
              <a:rPr lang="en-US" altLang="en-US" smtClean="0"/>
              <a:t> </a:t>
            </a:r>
            <a:r>
              <a:rPr lang="en-CA" altLang="en-US" smtClean="0"/>
              <a:t>x = 100 and y = 50</a:t>
            </a:r>
            <a:r>
              <a:rPr lang="en-US" altLang="en-US" smtClean="0"/>
              <a:t>.  </a:t>
            </a:r>
            <a:r>
              <a:rPr lang="en-CA" altLang="en-US" smtClean="0"/>
              <a:t>This is a </a:t>
            </a:r>
            <a:r>
              <a:rPr lang="en-CA" altLang="en-US" smtClean="0">
                <a:solidFill>
                  <a:srgbClr val="CC0000"/>
                </a:solidFill>
              </a:rPr>
              <a:t>non-serializable</a:t>
            </a:r>
            <a:r>
              <a:rPr lang="en-CA" altLang="en-US" smtClean="0"/>
              <a:t> execution</a:t>
            </a:r>
          </a:p>
        </p:txBody>
      </p:sp>
      <p:graphicFrame>
        <p:nvGraphicFramePr>
          <p:cNvPr id="16638" name="Group 254"/>
          <p:cNvGraphicFramePr>
            <a:graphicFrameLocks noGrp="1"/>
          </p:cNvGraphicFramePr>
          <p:nvPr/>
        </p:nvGraphicFramePr>
        <p:xfrm>
          <a:off x="1371600" y="1295400"/>
          <a:ext cx="5638800" cy="3263900"/>
        </p:xfrm>
        <a:graphic>
          <a:graphicData uri="http://schemas.openxmlformats.org/drawingml/2006/table">
            <a:tbl>
              <a:tblPr/>
              <a:tblGrid>
                <a:gridCol w="1879600"/>
                <a:gridCol w="1879600"/>
                <a:gridCol w="1879600"/>
              </a:tblGrid>
              <a:tr h="533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T1</a:t>
                      </a:r>
                      <a:endParaRPr kumimoji="0" lang="en-CA" sz="2600" b="0" i="0" u="none" strike="noStrike" cap="none" normalizeH="0" baseline="0" dirty="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log</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T2</a:t>
                      </a:r>
                      <a:endParaRPr kumimoji="0" lang="en-CA" sz="2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read(x)</a:t>
                      </a:r>
                      <a:endParaRPr kumimoji="0" lang="en-CA" sz="2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(x)</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(y)</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read(y)</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 := x</a:t>
                      </a:r>
                      <a:endParaRPr kumimoji="0" lang="en-CA" sz="2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x := y</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(x)</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write(x)</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write(y)</a:t>
                      </a:r>
                      <a:endParaRPr kumimoji="0" lang="en-CA" sz="2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(y)</a:t>
                      </a:r>
                      <a:endParaRPr kumimoji="0" lang="en-CA"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7440"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B570C7-62B1-4368-9B08-D706DA5CF8FE}" type="slidenum">
              <a:rPr lang="en-US" altLang="en-US">
                <a:latin typeface="Garamond" panose="02020404030301010803" pitchFamily="18" charset="0"/>
              </a:rPr>
              <a:pPr eaLnBrk="1" hangingPunct="1"/>
              <a:t>16</a:t>
            </a:fld>
            <a:endParaRPr lang="en-US" altLang="en-US">
              <a:latin typeface="Garamond" panose="02020404030301010803" pitchFamily="18" charset="0"/>
            </a:endParaRPr>
          </a:p>
        </p:txBody>
      </p:sp>
      <p:sp>
        <p:nvSpPr>
          <p:cNvPr id="18436" name="Rectangle 2"/>
          <p:cNvSpPr>
            <a:spLocks noGrp="1" noChangeArrowheads="1"/>
          </p:cNvSpPr>
          <p:nvPr>
            <p:ph type="title"/>
          </p:nvPr>
        </p:nvSpPr>
        <p:spPr>
          <a:xfrm>
            <a:off x="381000" y="228600"/>
            <a:ext cx="8839200" cy="1139825"/>
          </a:xfrm>
        </p:spPr>
        <p:txBody>
          <a:bodyPr/>
          <a:lstStyle/>
          <a:p>
            <a:pPr eaLnBrk="1" hangingPunct="1"/>
            <a:r>
              <a:rPr lang="en-CA" altLang="en-US" sz="4000" smtClean="0"/>
              <a:t>Concurrency Control: </a:t>
            </a:r>
            <a:br>
              <a:rPr lang="en-CA" altLang="en-US" sz="4000" smtClean="0"/>
            </a:br>
            <a:r>
              <a:rPr lang="en-US" altLang="en-US" sz="4000" smtClean="0"/>
              <a:t>the</a:t>
            </a:r>
            <a:r>
              <a:rPr lang="en-CA" altLang="en-US" sz="4000" smtClean="0"/>
              <a:t> </a:t>
            </a:r>
            <a:r>
              <a:rPr lang="en-CA" altLang="en-US" sz="4000" smtClean="0">
                <a:solidFill>
                  <a:srgbClr val="C00000"/>
                </a:solidFill>
              </a:rPr>
              <a:t>I</a:t>
            </a:r>
            <a:r>
              <a:rPr lang="en-CA" altLang="en-US" sz="4000" smtClean="0"/>
              <a:t> </a:t>
            </a:r>
            <a:r>
              <a:rPr lang="en-US" altLang="en-US" sz="4000" smtClean="0"/>
              <a:t>(</a:t>
            </a:r>
            <a:r>
              <a:rPr lang="en-CA" altLang="en-US" sz="4000" smtClean="0"/>
              <a:t>isolation</a:t>
            </a:r>
            <a:r>
              <a:rPr lang="en-US" altLang="en-US" sz="4000" smtClean="0"/>
              <a:t>)</a:t>
            </a:r>
            <a:r>
              <a:rPr lang="en-CA" altLang="en-US" sz="4000" smtClean="0"/>
              <a:t> of ACID</a:t>
            </a:r>
          </a:p>
        </p:txBody>
      </p:sp>
      <p:sp>
        <p:nvSpPr>
          <p:cNvPr id="18437" name="Rectangle 3"/>
          <p:cNvSpPr>
            <a:spLocks noGrp="1" noChangeArrowheads="1"/>
          </p:cNvSpPr>
          <p:nvPr>
            <p:ph type="body" idx="1"/>
          </p:nvPr>
        </p:nvSpPr>
        <p:spPr/>
        <p:txBody>
          <a:bodyPr/>
          <a:lstStyle/>
          <a:p>
            <a:pPr eaLnBrk="1" hangingPunct="1">
              <a:buFont typeface="Wingdings" panose="05000000000000000000" pitchFamily="2" charset="2"/>
              <a:buNone/>
            </a:pPr>
            <a:r>
              <a:rPr lang="en-CA" altLang="en-US" sz="2600" smtClean="0"/>
              <a:t>What can go</a:t>
            </a:r>
            <a:r>
              <a:rPr lang="en-US" altLang="en-US" sz="2600" smtClean="0"/>
              <a:t> </a:t>
            </a:r>
            <a:r>
              <a:rPr lang="en-CA" altLang="en-US" sz="2600" smtClean="0"/>
              <a:t>wrong without it?</a:t>
            </a:r>
            <a:endParaRPr lang="en-US" altLang="en-US" sz="2600" smtClean="0"/>
          </a:p>
          <a:p>
            <a:pPr eaLnBrk="1" hangingPunct="1">
              <a:buFont typeface="Wingdings" panose="05000000000000000000" pitchFamily="2" charset="2"/>
              <a:buNone/>
            </a:pPr>
            <a:r>
              <a:rPr lang="en-CA" altLang="en-US" sz="2600" smtClean="0">
                <a:solidFill>
                  <a:srgbClr val="C00000"/>
                </a:solidFill>
              </a:rPr>
              <a:t>Lost Update:  </a:t>
            </a:r>
            <a:r>
              <a:rPr lang="en-CA" altLang="en-US" sz="2600" smtClean="0"/>
              <a:t>Two transactions write</a:t>
            </a:r>
            <a:r>
              <a:rPr lang="en-US" altLang="en-US" sz="2600" smtClean="0"/>
              <a:t> </a:t>
            </a:r>
            <a:r>
              <a:rPr lang="en-CA" altLang="en-US" sz="2600" smtClean="0"/>
              <a:t>to item x, more or less simultaneously. The first</a:t>
            </a:r>
            <a:r>
              <a:rPr lang="en-US" altLang="en-US" sz="2600" smtClean="0"/>
              <a:t> </a:t>
            </a:r>
            <a:r>
              <a:rPr lang="en-CA" altLang="en-US" sz="2600" smtClean="0"/>
              <a:t>one's update gets overwritten by the second.</a:t>
            </a:r>
            <a:endParaRPr lang="en-US" altLang="en-US" sz="2600" smtClean="0"/>
          </a:p>
          <a:p>
            <a:pPr eaLnBrk="1" hangingPunct="1">
              <a:buFont typeface="Wingdings" panose="05000000000000000000" pitchFamily="2" charset="2"/>
              <a:buNone/>
            </a:pPr>
            <a:r>
              <a:rPr lang="en-CA" altLang="en-US" sz="2600" smtClean="0">
                <a:solidFill>
                  <a:srgbClr val="C00000"/>
                </a:solidFill>
              </a:rPr>
              <a:t>Dirty Read: </a:t>
            </a:r>
            <a:r>
              <a:rPr lang="en-CA" altLang="en-US" sz="2600" smtClean="0"/>
              <a:t>T1 reads a value of x</a:t>
            </a:r>
            <a:r>
              <a:rPr lang="en-US" altLang="en-US" sz="2600" smtClean="0"/>
              <a:t> </a:t>
            </a:r>
            <a:r>
              <a:rPr lang="en-CA" altLang="en-US" sz="2600" smtClean="0"/>
              <a:t>written by T2, and then T2 </a:t>
            </a:r>
            <a:r>
              <a:rPr lang="en-US" altLang="en-US" sz="2600" smtClean="0"/>
              <a:t>c</a:t>
            </a:r>
            <a:r>
              <a:rPr lang="en-CA" altLang="en-US" sz="2600" smtClean="0"/>
              <a:t>hanges</a:t>
            </a:r>
            <a:r>
              <a:rPr lang="en-US" altLang="en-US" sz="2600" smtClean="0"/>
              <a:t> </a:t>
            </a:r>
            <a:r>
              <a:rPr lang="en-CA" altLang="en-US" sz="2600" smtClean="0"/>
              <a:t>it again or aborts. T1 sees an uncommitted value.</a:t>
            </a:r>
            <a:endParaRPr lang="en-US" altLang="en-US" sz="2600" smtClean="0"/>
          </a:p>
          <a:p>
            <a:pPr eaLnBrk="1" hangingPunct="1">
              <a:buFont typeface="Wingdings" panose="05000000000000000000" pitchFamily="2" charset="2"/>
              <a:buNone/>
            </a:pPr>
            <a:r>
              <a:rPr lang="en-CA" altLang="en-US" sz="2600" smtClean="0">
                <a:solidFill>
                  <a:srgbClr val="C00000"/>
                </a:solidFill>
              </a:rPr>
              <a:t>Inconsistent Read: </a:t>
            </a:r>
            <a:r>
              <a:rPr lang="en-CA" altLang="en-US" sz="2600" smtClean="0"/>
              <a:t> T1 reads data written by an uncommitted transaction.</a:t>
            </a:r>
          </a:p>
        </p:txBody>
      </p:sp>
      <p:sp>
        <p:nvSpPr>
          <p:cNvPr id="1843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C4CBB8-0A38-414B-B01C-09F101F2B2BA}" type="slidenum">
              <a:rPr lang="en-US" altLang="en-US">
                <a:latin typeface="Garamond" panose="02020404030301010803" pitchFamily="18" charset="0"/>
              </a:rPr>
              <a:pPr eaLnBrk="1" hangingPunct="1"/>
              <a:t>17</a:t>
            </a:fld>
            <a:endParaRPr lang="en-US" altLang="en-US">
              <a:latin typeface="Garamond" panose="02020404030301010803" pitchFamily="18" charset="0"/>
            </a:endParaRPr>
          </a:p>
        </p:txBody>
      </p:sp>
      <p:sp>
        <p:nvSpPr>
          <p:cNvPr id="19460" name="Rectangle 2"/>
          <p:cNvSpPr>
            <a:spLocks noGrp="1" noChangeArrowheads="1"/>
          </p:cNvSpPr>
          <p:nvPr>
            <p:ph type="title"/>
          </p:nvPr>
        </p:nvSpPr>
        <p:spPr>
          <a:xfrm>
            <a:off x="381000" y="228600"/>
            <a:ext cx="8229600" cy="1139825"/>
          </a:xfrm>
        </p:spPr>
        <p:txBody>
          <a:bodyPr/>
          <a:lstStyle/>
          <a:p>
            <a:pPr eaLnBrk="1" hangingPunct="1"/>
            <a:r>
              <a:rPr lang="en-US" altLang="en-US" smtClean="0"/>
              <a:t>E</a:t>
            </a:r>
            <a:r>
              <a:rPr lang="en-CA" altLang="en-US" smtClean="0"/>
              <a:t>xample of</a:t>
            </a:r>
            <a:r>
              <a:rPr lang="en-US" altLang="en-US" smtClean="0"/>
              <a:t> </a:t>
            </a:r>
            <a:r>
              <a:rPr lang="en-CA" altLang="en-US" smtClean="0"/>
              <a:t>an inconsistent read:</a:t>
            </a:r>
          </a:p>
        </p:txBody>
      </p:sp>
      <p:graphicFrame>
        <p:nvGraphicFramePr>
          <p:cNvPr id="18599" name="Group 167"/>
          <p:cNvGraphicFramePr>
            <a:graphicFrameLocks noGrp="1"/>
          </p:cNvGraphicFramePr>
          <p:nvPr/>
        </p:nvGraphicFramePr>
        <p:xfrm>
          <a:off x="914400" y="1219200"/>
          <a:ext cx="7315200" cy="4694239"/>
        </p:xfrm>
        <a:graphic>
          <a:graphicData uri="http://schemas.openxmlformats.org/drawingml/2006/table">
            <a:tbl>
              <a:tblPr/>
              <a:tblGrid>
                <a:gridCol w="2590800"/>
                <a:gridCol w="2286000"/>
                <a:gridCol w="2438400"/>
              </a:tblGrid>
              <a:tr h="426749">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T1</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log</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T2</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a:t>
                      </a:r>
                      <a:r>
                        <a:rPr kumimoji="0" lang="en-US" sz="2200" b="0" i="0" u="none" strike="noStrike" cap="none" normalizeH="0" baseline="-25000" smtClean="0">
                          <a:ln>
                            <a:noFill/>
                          </a:ln>
                          <a:solidFill>
                            <a:srgbClr val="005000"/>
                          </a:solidFill>
                          <a:effectLst/>
                          <a:latin typeface="Arial" charset="0"/>
                        </a:rPr>
                        <a:t>T2</a:t>
                      </a:r>
                      <a:r>
                        <a:rPr kumimoji="0" lang="en-US" sz="2200" b="0" i="0" u="none" strike="noStrike" cap="none" normalizeH="0" baseline="0" smtClean="0">
                          <a:ln>
                            <a:noFill/>
                          </a:ln>
                          <a:solidFill>
                            <a:srgbClr val="005000"/>
                          </a:solidFill>
                          <a:effectLst/>
                          <a:latin typeface="Arial" charset="0"/>
                        </a:rPr>
                        <a:t>(x)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x := x - 10</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write</a:t>
                      </a:r>
                      <a:r>
                        <a:rPr kumimoji="0" lang="en-US" sz="2200" b="0" i="0" u="none" strike="noStrike" cap="none" normalizeH="0" baseline="-25000" smtClean="0">
                          <a:ln>
                            <a:noFill/>
                          </a:ln>
                          <a:solidFill>
                            <a:srgbClr val="005000"/>
                          </a:solidFill>
                          <a:effectLst/>
                          <a:latin typeface="Arial" charset="0"/>
                        </a:rPr>
                        <a:t>T2</a:t>
                      </a:r>
                      <a:r>
                        <a:rPr kumimoji="0" lang="en-US" sz="2200" b="0" i="0" u="none" strike="noStrike" cap="none" normalizeH="0" baseline="0" smtClean="0">
                          <a:ln>
                            <a:noFill/>
                          </a:ln>
                          <a:solidFill>
                            <a:srgbClr val="005000"/>
                          </a:solidFill>
                          <a:effectLst/>
                          <a:latin typeface="Arial" charset="0"/>
                        </a:rPr>
                        <a:t>(x)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write(x)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sum := 0</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a:t>
                      </a:r>
                      <a:r>
                        <a:rPr kumimoji="0" lang="en-US" sz="2200" b="0" i="0" u="none" strike="noStrike" cap="none" normalizeH="0" baseline="-25000" smtClean="0">
                          <a:ln>
                            <a:noFill/>
                          </a:ln>
                          <a:solidFill>
                            <a:srgbClr val="005000"/>
                          </a:solidFill>
                          <a:effectLst/>
                          <a:latin typeface="Arial" charset="0"/>
                        </a:rPr>
                        <a:t>T1</a:t>
                      </a:r>
                      <a:r>
                        <a:rPr kumimoji="0" lang="en-US" sz="2200" b="0" i="0" u="none" strike="noStrike" cap="none" normalizeH="0" baseline="0" smtClean="0">
                          <a:ln>
                            <a:noFill/>
                          </a:ln>
                          <a:solidFill>
                            <a:srgbClr val="005000"/>
                          </a:solidFill>
                          <a:effectLst/>
                          <a:latin typeface="Arial" charset="0"/>
                        </a:rPr>
                        <a:t>(x)</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a:t>
                      </a:r>
                      <a:r>
                        <a:rPr kumimoji="0" lang="en-US" sz="2200" b="0" i="0" u="none" strike="noStrike" cap="none" normalizeH="0" baseline="-25000" smtClean="0">
                          <a:ln>
                            <a:noFill/>
                          </a:ln>
                          <a:solidFill>
                            <a:srgbClr val="005000"/>
                          </a:solidFill>
                          <a:effectLst/>
                          <a:latin typeface="Arial" charset="0"/>
                        </a:rPr>
                        <a:t>T1</a:t>
                      </a:r>
                      <a:r>
                        <a:rPr kumimoji="0" lang="en-US" sz="2200" b="0" i="0" u="none" strike="noStrike" cap="none" normalizeH="0" baseline="0" smtClean="0">
                          <a:ln>
                            <a:noFill/>
                          </a:ln>
                          <a:solidFill>
                            <a:srgbClr val="005000"/>
                          </a:solidFill>
                          <a:effectLst/>
                          <a:latin typeface="Arial" charset="0"/>
                        </a:rPr>
                        <a:t>(y)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sum:=sum+x+y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a:t>
                      </a:r>
                      <a:r>
                        <a:rPr kumimoji="0" lang="en-US" sz="2200" b="0" i="0" u="none" strike="noStrike" cap="none" normalizeH="0" baseline="-25000" smtClean="0">
                          <a:ln>
                            <a:noFill/>
                          </a:ln>
                          <a:solidFill>
                            <a:srgbClr val="005000"/>
                          </a:solidFill>
                          <a:effectLst/>
                          <a:latin typeface="Arial" charset="0"/>
                        </a:rPr>
                        <a:t>T2</a:t>
                      </a:r>
                      <a:r>
                        <a:rPr kumimoji="0" lang="en-US" sz="2200" b="0" i="0" u="none" strike="noStrike" cap="none" normalizeH="0" baseline="0" smtClean="0">
                          <a:ln>
                            <a:noFill/>
                          </a:ln>
                          <a:solidFill>
                            <a:srgbClr val="005000"/>
                          </a:solidFill>
                          <a:effectLst/>
                          <a:latin typeface="Arial" charset="0"/>
                        </a:rPr>
                        <a:t>(y)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read(y)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y := y + 10</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2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write</a:t>
                      </a:r>
                      <a:r>
                        <a:rPr kumimoji="0" lang="en-US" sz="2200" b="0" i="0" u="none" strike="noStrike" cap="none" normalizeH="0" baseline="-25000" smtClean="0">
                          <a:ln>
                            <a:noFill/>
                          </a:ln>
                          <a:solidFill>
                            <a:srgbClr val="005000"/>
                          </a:solidFill>
                          <a:effectLst/>
                          <a:latin typeface="Arial" charset="0"/>
                        </a:rPr>
                        <a:t>T2</a:t>
                      </a:r>
                      <a:r>
                        <a:rPr kumimoji="0" lang="en-US" sz="2200" b="0" i="0" u="none" strike="noStrike" cap="none" normalizeH="0" baseline="0" smtClean="0">
                          <a:ln>
                            <a:noFill/>
                          </a:ln>
                          <a:solidFill>
                            <a:srgbClr val="005000"/>
                          </a:solidFill>
                          <a:effectLst/>
                          <a:latin typeface="Arial" charset="0"/>
                        </a:rPr>
                        <a:t>(y)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smtClean="0">
                          <a:ln>
                            <a:noFill/>
                          </a:ln>
                          <a:solidFill>
                            <a:srgbClr val="005000"/>
                          </a:solidFill>
                          <a:effectLst/>
                          <a:latin typeface="Arial" charset="0"/>
                        </a:rPr>
                        <a:t>write(y)</a:t>
                      </a:r>
                      <a:endParaRPr kumimoji="0" lang="en-CA" sz="22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950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048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B7633F-FC8A-4939-8E2B-B4E7121433A9}" type="slidenum">
              <a:rPr lang="en-US" altLang="en-US">
                <a:latin typeface="Garamond" panose="02020404030301010803" pitchFamily="18" charset="0"/>
              </a:rPr>
              <a:pPr eaLnBrk="1" hangingPunct="1"/>
              <a:t>18</a:t>
            </a:fld>
            <a:endParaRPr lang="en-US" altLang="en-US">
              <a:latin typeface="Garamond" panose="02020404030301010803" pitchFamily="18" charset="0"/>
            </a:endParaRPr>
          </a:p>
        </p:txBody>
      </p:sp>
      <p:sp>
        <p:nvSpPr>
          <p:cNvPr id="20484" name="Rectangle 2"/>
          <p:cNvSpPr>
            <a:spLocks noGrp="1" noChangeArrowheads="1"/>
          </p:cNvSpPr>
          <p:nvPr>
            <p:ph type="title"/>
          </p:nvPr>
        </p:nvSpPr>
        <p:spPr>
          <a:xfrm>
            <a:off x="381000" y="228600"/>
            <a:ext cx="8229600" cy="1139825"/>
          </a:xfrm>
        </p:spPr>
        <p:txBody>
          <a:bodyPr/>
          <a:lstStyle/>
          <a:p>
            <a:pPr eaLnBrk="1" hangingPunct="1"/>
            <a:r>
              <a:rPr lang="en-US" altLang="en-US" smtClean="0"/>
              <a:t>Example of a lost update</a:t>
            </a:r>
          </a:p>
        </p:txBody>
      </p:sp>
      <p:sp>
        <p:nvSpPr>
          <p:cNvPr id="20485" name="Rectangle 3"/>
          <p:cNvSpPr>
            <a:spLocks noGrp="1" noChangeArrowheads="1"/>
          </p:cNvSpPr>
          <p:nvPr>
            <p:ph type="body" sz="half" idx="1"/>
          </p:nvPr>
        </p:nvSpPr>
        <p:spPr>
          <a:xfrm>
            <a:off x="457200" y="990600"/>
            <a:ext cx="4800600" cy="609600"/>
          </a:xfrm>
        </p:spPr>
        <p:txBody>
          <a:bodyPr/>
          <a:lstStyle/>
          <a:p>
            <a:pPr eaLnBrk="1" hangingPunct="1">
              <a:lnSpc>
                <a:spcPct val="90000"/>
              </a:lnSpc>
              <a:buFont typeface="Wingdings" panose="05000000000000000000" pitchFamily="2" charset="2"/>
              <a:buNone/>
            </a:pPr>
            <a:r>
              <a:rPr lang="en-US" altLang="en-US" sz="1600" smtClean="0"/>
              <a:t>T1: add 100 to an account balance</a:t>
            </a:r>
          </a:p>
          <a:p>
            <a:pPr eaLnBrk="1" hangingPunct="1">
              <a:lnSpc>
                <a:spcPct val="90000"/>
              </a:lnSpc>
              <a:buFont typeface="Wingdings" panose="05000000000000000000" pitchFamily="2" charset="2"/>
              <a:buNone/>
            </a:pPr>
            <a:r>
              <a:rPr lang="en-US" altLang="en-US" sz="1600" smtClean="0"/>
              <a:t>T2: remove 30 from the same account</a:t>
            </a:r>
          </a:p>
        </p:txBody>
      </p:sp>
      <p:graphicFrame>
        <p:nvGraphicFramePr>
          <p:cNvPr id="84091" name="Group 123"/>
          <p:cNvGraphicFramePr>
            <a:graphicFrameLocks noGrp="1"/>
          </p:cNvGraphicFramePr>
          <p:nvPr>
            <p:ph sz="quarter" idx="3"/>
          </p:nvPr>
        </p:nvGraphicFramePr>
        <p:xfrm>
          <a:off x="381000" y="1676400"/>
          <a:ext cx="6858000" cy="4389435"/>
        </p:xfrm>
        <a:graphic>
          <a:graphicData uri="http://schemas.openxmlformats.org/drawingml/2006/table">
            <a:tbl>
              <a:tblPr/>
              <a:tblGrid>
                <a:gridCol w="1143000"/>
                <a:gridCol w="2057400"/>
                <a:gridCol w="1828800"/>
                <a:gridCol w="1828800"/>
              </a:tblGrid>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Time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log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T2</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read(bal)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bal=bal+100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bal=bal-30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5</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6</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(bal)</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write(bal)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7</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commit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commit 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71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commit T2</a:t>
                      </a:r>
                      <a:endParaRPr kumimoji="0" lang="en-US" sz="2600" b="0" i="0" u="none" strike="noStrike" cap="none" normalizeH="0" baseline="0" dirty="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commit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8" name="Text Box 124"/>
          <p:cNvSpPr txBox="1">
            <a:spLocks noChangeArrowheads="1"/>
          </p:cNvSpPr>
          <p:nvPr/>
        </p:nvSpPr>
        <p:spPr bwMode="auto">
          <a:xfrm>
            <a:off x="7239000" y="4572000"/>
            <a:ext cx="1679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C0000"/>
                </a:solidFill>
                <a:sym typeface="Symbol" panose="05050102010706020507" pitchFamily="18" charset="2"/>
              </a:rPr>
              <a:t></a:t>
            </a:r>
            <a:r>
              <a:rPr lang="en-US" altLang="en-US" b="1"/>
              <a:t>  </a:t>
            </a:r>
            <a:r>
              <a:rPr lang="en-US" altLang="en-US" b="1">
                <a:solidFill>
                  <a:srgbClr val="CC0000"/>
                </a:solidFill>
              </a:rPr>
              <a:t>bal written</a:t>
            </a:r>
          </a:p>
          <a:p>
            <a:pPr eaLnBrk="1" hangingPunct="1"/>
            <a:r>
              <a:rPr lang="en-US" altLang="en-US" b="1">
                <a:solidFill>
                  <a:srgbClr val="CC0000"/>
                </a:solidFill>
              </a:rPr>
              <a:t>by T1 is lost</a:t>
            </a:r>
          </a:p>
        </p:txBody>
      </p:sp>
      <p:sp>
        <p:nvSpPr>
          <p:cNvPr id="20539"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15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BC6600-2AB9-4474-AA50-C23086FB7552}" type="slidenum">
              <a:rPr lang="en-US" altLang="en-US">
                <a:latin typeface="Garamond" panose="02020404030301010803" pitchFamily="18" charset="0"/>
              </a:rPr>
              <a:pPr eaLnBrk="1" hangingPunct="1"/>
              <a:t>19</a:t>
            </a:fld>
            <a:endParaRPr lang="en-US" altLang="en-US">
              <a:latin typeface="Garamond" panose="02020404030301010803" pitchFamily="18" charset="0"/>
            </a:endParaRPr>
          </a:p>
        </p:txBody>
      </p:sp>
      <p:sp>
        <p:nvSpPr>
          <p:cNvPr id="21508" name="Rectangle 2"/>
          <p:cNvSpPr>
            <a:spLocks noGrp="1" noChangeArrowheads="1"/>
          </p:cNvSpPr>
          <p:nvPr>
            <p:ph type="title"/>
          </p:nvPr>
        </p:nvSpPr>
        <p:spPr>
          <a:xfrm>
            <a:off x="381000" y="228600"/>
            <a:ext cx="8229600" cy="1139825"/>
          </a:xfrm>
        </p:spPr>
        <p:txBody>
          <a:bodyPr/>
          <a:lstStyle/>
          <a:p>
            <a:pPr eaLnBrk="1" hangingPunct="1"/>
            <a:r>
              <a:rPr lang="en-US" altLang="en-US" sz="3800" smtClean="0"/>
              <a:t>Example of Dirty </a:t>
            </a:r>
            <a:r>
              <a:rPr lang="en-US" altLang="en-US" sz="2800" smtClean="0"/>
              <a:t>(uncommitted)</a:t>
            </a:r>
            <a:r>
              <a:rPr lang="en-US" altLang="en-US" sz="3800" smtClean="0"/>
              <a:t> Read</a:t>
            </a:r>
          </a:p>
        </p:txBody>
      </p:sp>
      <p:sp>
        <p:nvSpPr>
          <p:cNvPr id="21509" name="Rectangle 3"/>
          <p:cNvSpPr>
            <a:spLocks noGrp="1" noChangeArrowheads="1"/>
          </p:cNvSpPr>
          <p:nvPr>
            <p:ph type="body" sz="half" idx="1"/>
          </p:nvPr>
        </p:nvSpPr>
        <p:spPr>
          <a:xfrm>
            <a:off x="381000" y="990600"/>
            <a:ext cx="8763000" cy="381000"/>
          </a:xfrm>
        </p:spPr>
        <p:txBody>
          <a:bodyPr/>
          <a:lstStyle/>
          <a:p>
            <a:pPr eaLnBrk="1" hangingPunct="1">
              <a:lnSpc>
                <a:spcPct val="80000"/>
              </a:lnSpc>
              <a:buFont typeface="Wingdings" panose="05000000000000000000" pitchFamily="2" charset="2"/>
              <a:buNone/>
            </a:pPr>
            <a:r>
              <a:rPr lang="en-US" altLang="en-US" sz="1800" smtClean="0"/>
              <a:t>T2 reads uncommitted (dirty) data written by T1, then T1 rolls back for some reason.  </a:t>
            </a:r>
          </a:p>
        </p:txBody>
      </p:sp>
      <p:graphicFrame>
        <p:nvGraphicFramePr>
          <p:cNvPr id="87110" name="Group 70"/>
          <p:cNvGraphicFramePr>
            <a:graphicFrameLocks noGrp="1"/>
          </p:cNvGraphicFramePr>
          <p:nvPr>
            <p:ph sz="half" idx="2"/>
          </p:nvPr>
        </p:nvGraphicFramePr>
        <p:xfrm>
          <a:off x="457200" y="1524000"/>
          <a:ext cx="6781800" cy="4575179"/>
        </p:xfrm>
        <a:graphic>
          <a:graphicData uri="http://schemas.openxmlformats.org/drawingml/2006/table">
            <a:tbl>
              <a:tblPr/>
              <a:tblGrid>
                <a:gridCol w="1066800"/>
                <a:gridCol w="2057400"/>
                <a:gridCol w="1828800"/>
                <a:gridCol w="1828800"/>
              </a:tblGrid>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log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bal=bal+100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T1</a:t>
                      </a:r>
                      <a:r>
                        <a:rPr kumimoji="0" lang="en-US" sz="2600" b="0" i="0" u="none" strike="noStrike" cap="none" normalizeH="0" baseline="0" smtClean="0">
                          <a:ln>
                            <a:noFill/>
                          </a:ln>
                          <a:solidFill>
                            <a:srgbClr val="005000"/>
                          </a:solidFill>
                          <a:effectLst/>
                          <a:latin typeface="Arial" charset="0"/>
                        </a:rPr>
                        <a: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read(bal)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bal=bal-30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rollback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rollback 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r>
                        <a:rPr kumimoji="0" lang="en-US" sz="2600" b="0" i="0" u="none" strike="noStrike" cap="none" normalizeH="0" baseline="-25000" smtClean="0">
                          <a:ln>
                            <a:noFill/>
                          </a:ln>
                          <a:solidFill>
                            <a:srgbClr val="005000"/>
                          </a:solidFill>
                          <a:effectLst/>
                          <a:latin typeface="Arial" charset="0"/>
                        </a:rPr>
                        <a:t>T2</a:t>
                      </a:r>
                      <a:r>
                        <a:rPr kumimoji="0" lang="en-US" sz="2600" b="0" i="0" u="none" strike="noStrike" cap="none" normalizeH="0" baseline="0" smtClean="0">
                          <a:ln>
                            <a:noFill/>
                          </a:ln>
                          <a:solidFill>
                            <a:srgbClr val="005000"/>
                          </a:solidFill>
                          <a:effectLst/>
                          <a:latin typeface="Arial" charset="0"/>
                        </a:rPr>
                        <a:t>(bal)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write(bal)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commit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62" name="Text Box 68"/>
          <p:cNvSpPr txBox="1">
            <a:spLocks noChangeArrowheads="1"/>
          </p:cNvSpPr>
          <p:nvPr/>
        </p:nvSpPr>
        <p:spPr bwMode="auto">
          <a:xfrm>
            <a:off x="7239000" y="3617913"/>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CC0000"/>
                </a:solidFill>
                <a:sym typeface="Symbol" panose="05050102010706020507" pitchFamily="18" charset="2"/>
              </a:rPr>
              <a:t></a:t>
            </a:r>
            <a:r>
              <a:rPr lang="en-US" altLang="en-US" sz="2000">
                <a:solidFill>
                  <a:srgbClr val="CC0000"/>
                </a:solidFill>
                <a:sym typeface="Symbol" panose="05050102010706020507" pitchFamily="18" charset="2"/>
              </a:rPr>
              <a:t>T2 reads </a:t>
            </a:r>
          </a:p>
          <a:p>
            <a:pPr eaLnBrk="1" hangingPunct="1"/>
            <a:r>
              <a:rPr lang="en-US" altLang="en-US" sz="2000">
                <a:solidFill>
                  <a:srgbClr val="CC0000"/>
                </a:solidFill>
                <a:sym typeface="Symbol" panose="05050102010706020507" pitchFamily="18" charset="2"/>
              </a:rPr>
              <a:t>   uncommitted                                 	data</a:t>
            </a:r>
          </a:p>
        </p:txBody>
      </p:sp>
      <p:sp>
        <p:nvSpPr>
          <p:cNvPr id="21563"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8ADB0F-5808-4286-B947-A0CFC6B6D324}" type="slidenum">
              <a:rPr lang="en-US" altLang="en-US">
                <a:latin typeface="Garamond" panose="02020404030301010803" pitchFamily="18" charset="0"/>
              </a:rPr>
              <a:pPr eaLnBrk="1" hangingPunct="1"/>
              <a:t>2</a:t>
            </a:fld>
            <a:endParaRPr lang="en-US" altLang="en-US">
              <a:latin typeface="Garamond" panose="02020404030301010803" pitchFamily="18" charset="0"/>
            </a:endParaRPr>
          </a:p>
        </p:txBody>
      </p:sp>
      <p:sp>
        <p:nvSpPr>
          <p:cNvPr id="2" name="Title 1"/>
          <p:cNvSpPr>
            <a:spLocks noGrp="1"/>
          </p:cNvSpPr>
          <p:nvPr>
            <p:ph type="title" idx="4294967295"/>
          </p:nvPr>
        </p:nvSpPr>
        <p:spPr>
          <a:xfrm>
            <a:off x="457200" y="152400"/>
            <a:ext cx="8686800" cy="407988"/>
          </a:xfrm>
        </p:spPr>
        <p:txBody>
          <a:bodyPr>
            <a:normAutofit fontScale="90000"/>
          </a:bodyPr>
          <a:lstStyle/>
          <a:p>
            <a:pPr eaLnBrk="1" hangingPunct="1">
              <a:defRPr/>
            </a:pPr>
            <a:r>
              <a:rPr lang="en-US" sz="3400" smtClean="0"/>
              <a:t>Outline of notes</a:t>
            </a:r>
          </a:p>
        </p:txBody>
      </p:sp>
      <p:sp>
        <p:nvSpPr>
          <p:cNvPr id="4100" name="Content Placeholder 2"/>
          <p:cNvSpPr>
            <a:spLocks noGrp="1"/>
          </p:cNvSpPr>
          <p:nvPr>
            <p:ph sz="half" idx="4294967295"/>
          </p:nvPr>
        </p:nvSpPr>
        <p:spPr>
          <a:xfrm>
            <a:off x="0" y="914400"/>
            <a:ext cx="4572000" cy="5140325"/>
          </a:xfrm>
        </p:spPr>
        <p:txBody>
          <a:bodyPr/>
          <a:lstStyle/>
          <a:p>
            <a:pPr eaLnBrk="1" hangingPunct="1"/>
            <a:r>
              <a:rPr lang="en-US" altLang="en-US" sz="2000" smtClean="0"/>
              <a:t>Set 1: Introduction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solidFill>
                <a:srgbClr val="CC0000"/>
              </a:solidFill>
            </a:endParaRPr>
          </a:p>
          <a:p>
            <a:pPr eaLnBrk="1" hangingPunct="1"/>
            <a:r>
              <a:rPr lang="en-US" altLang="en-US" sz="2000" smtClean="0"/>
              <a:t>Set 2: Architecture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b="1" smtClean="0">
              <a:solidFill>
                <a:srgbClr val="CC0000"/>
              </a:solidFill>
            </a:endParaRPr>
          </a:p>
          <a:p>
            <a:pPr lvl="1" eaLnBrk="1" hangingPunct="1"/>
            <a:r>
              <a:rPr lang="en-US" altLang="en-US" sz="1400" smtClean="0"/>
              <a:t>Centralized Relational</a:t>
            </a:r>
          </a:p>
          <a:p>
            <a:pPr lvl="1" eaLnBrk="1" hangingPunct="1"/>
            <a:r>
              <a:rPr lang="en-US" altLang="en-US" sz="1400" smtClean="0"/>
              <a:t>Distributed DBMS</a:t>
            </a:r>
          </a:p>
          <a:p>
            <a:pPr lvl="1" eaLnBrk="1" hangingPunct="1"/>
            <a:r>
              <a:rPr lang="en-US" altLang="en-US" sz="1400" smtClean="0"/>
              <a:t>Object-Oriented DBMS</a:t>
            </a:r>
          </a:p>
          <a:p>
            <a:pPr eaLnBrk="1" hangingPunct="1"/>
            <a:r>
              <a:rPr lang="en-US" altLang="en-US" sz="2000" smtClean="0"/>
              <a:t>Set 3: Database Design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lvl="1" eaLnBrk="1" hangingPunct="1"/>
            <a:r>
              <a:rPr lang="en-US" altLang="en-US" sz="1400" smtClean="0"/>
              <a:t>Centralized Relational</a:t>
            </a:r>
          </a:p>
          <a:p>
            <a:pPr lvl="1" eaLnBrk="1" hangingPunct="1"/>
            <a:r>
              <a:rPr lang="en-US" altLang="en-US" sz="1400" smtClean="0"/>
              <a:t>Distributed DBMS</a:t>
            </a:r>
          </a:p>
          <a:p>
            <a:pPr eaLnBrk="1" hangingPunct="1"/>
            <a:r>
              <a:rPr lang="en-US" altLang="en-US" sz="2000" smtClean="0"/>
              <a:t>Set 4: Data Modeling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eaLnBrk="1" hangingPunct="1"/>
            <a:r>
              <a:rPr lang="en-US" altLang="en-US" sz="2000" smtClean="0"/>
              <a:t>Set 5: Querying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eaLnBrk="1" hangingPunct="1"/>
            <a:r>
              <a:rPr lang="en-US" altLang="en-US" sz="2000" smtClean="0"/>
              <a:t>Set 6: XML Model and Querying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eaLnBrk="1" hangingPunct="1"/>
            <a:r>
              <a:rPr lang="en-US" altLang="en-US" sz="2000" smtClean="0"/>
              <a:t>Set 7: Algebraic Query </a:t>
            </a:r>
          </a:p>
          <a:p>
            <a:pPr eaLnBrk="1" hangingPunct="1">
              <a:buFont typeface="Wingdings" panose="05000000000000000000" pitchFamily="2" charset="2"/>
              <a:buNone/>
            </a:pPr>
            <a:r>
              <a:rPr lang="en-US" altLang="en-US" sz="2000" smtClean="0"/>
              <a:t>		Optimization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lvl="1" eaLnBrk="1" hangingPunct="1"/>
            <a:r>
              <a:rPr lang="en-US" altLang="en-US" sz="1400" smtClean="0"/>
              <a:t>Centralized Relational</a:t>
            </a:r>
          </a:p>
          <a:p>
            <a:pPr lvl="1" eaLnBrk="1" hangingPunct="1"/>
            <a:r>
              <a:rPr lang="en-US" altLang="en-US" sz="1400" smtClean="0"/>
              <a:t>Distributed DBMS</a:t>
            </a:r>
          </a:p>
          <a:p>
            <a:pPr lvl="1" eaLnBrk="1" hangingPunct="1"/>
            <a:r>
              <a:rPr lang="en-US" altLang="en-US" sz="1400" smtClean="0"/>
              <a:t>Object-Oriented DBMS</a:t>
            </a:r>
          </a:p>
          <a:p>
            <a:pPr eaLnBrk="1" hangingPunct="1"/>
            <a:endParaRPr lang="en-US" altLang="en-US" sz="2600" smtClean="0"/>
          </a:p>
        </p:txBody>
      </p:sp>
      <p:sp>
        <p:nvSpPr>
          <p:cNvPr id="4101" name="Content Placeholder 3"/>
          <p:cNvSpPr>
            <a:spLocks noGrp="1"/>
          </p:cNvSpPr>
          <p:nvPr>
            <p:ph sz="half" idx="4294967295"/>
          </p:nvPr>
        </p:nvSpPr>
        <p:spPr>
          <a:xfrm>
            <a:off x="4572000" y="914400"/>
            <a:ext cx="4533900" cy="5140325"/>
          </a:xfrm>
        </p:spPr>
        <p:txBody>
          <a:bodyPr/>
          <a:lstStyle/>
          <a:p>
            <a:pPr eaLnBrk="1" hangingPunct="1">
              <a:lnSpc>
                <a:spcPct val="90000"/>
              </a:lnSpc>
            </a:pPr>
            <a:r>
              <a:rPr lang="en-US" altLang="en-US" sz="2000" smtClean="0"/>
              <a:t>Set 8: Storage, Indexing, and Execution Strategies</a:t>
            </a:r>
            <a:r>
              <a:rPr lang="en-US" altLang="en-US" sz="2600" smtClean="0"/>
              <a:t>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600" smtClean="0"/>
          </a:p>
          <a:p>
            <a:pPr eaLnBrk="1" hangingPunct="1">
              <a:lnSpc>
                <a:spcPct val="90000"/>
              </a:lnSpc>
            </a:pPr>
            <a:r>
              <a:rPr lang="en-US" altLang="en-US" sz="2000" smtClean="0"/>
              <a:t>Set 8, Part 2: Costs</a:t>
            </a:r>
          </a:p>
          <a:p>
            <a:pPr eaLnBrk="1" hangingPunct="1">
              <a:lnSpc>
                <a:spcPct val="90000"/>
              </a:lnSpc>
              <a:buFontTx/>
              <a:buNone/>
            </a:pPr>
            <a:r>
              <a:rPr lang="en-US" altLang="en-US" sz="2000" smtClean="0"/>
              <a:t> 	and OO Implementation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eaLnBrk="1" hangingPunct="1">
              <a:lnSpc>
                <a:spcPct val="90000"/>
              </a:lnSpc>
            </a:pPr>
            <a:r>
              <a:rPr lang="en-US" altLang="en-US" sz="2000" smtClean="0"/>
              <a:t>Set 8, Part 3: XML Implementation Issues     </a:t>
            </a:r>
            <a:r>
              <a:rPr lang="en-US" altLang="en-US" sz="2000" smtClean="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2000" smtClean="0"/>
          </a:p>
          <a:p>
            <a:pPr eaLnBrk="1" hangingPunct="1">
              <a:lnSpc>
                <a:spcPct val="90000"/>
              </a:lnSpc>
            </a:pPr>
            <a:r>
              <a:rPr lang="en-US" altLang="en-US" sz="2000" smtClean="0"/>
              <a:t>Set 9: Transactions and Concurrency Control</a:t>
            </a:r>
          </a:p>
          <a:p>
            <a:pPr lvl="1" eaLnBrk="1" hangingPunct="1">
              <a:lnSpc>
                <a:spcPct val="90000"/>
              </a:lnSpc>
            </a:pPr>
            <a:r>
              <a:rPr lang="en-US" altLang="en-US" sz="1400" smtClean="0"/>
              <a:t>Centralized Relational</a:t>
            </a:r>
          </a:p>
          <a:p>
            <a:pPr eaLnBrk="1" hangingPunct="1">
              <a:lnSpc>
                <a:spcPct val="90000"/>
              </a:lnSpc>
            </a:pPr>
            <a:r>
              <a:rPr lang="en-US" altLang="en-US" sz="2000" smtClean="0"/>
              <a:t>Set 9, Part 2</a:t>
            </a:r>
          </a:p>
          <a:p>
            <a:pPr lvl="1" eaLnBrk="1" hangingPunct="1">
              <a:lnSpc>
                <a:spcPct val="90000"/>
              </a:lnSpc>
            </a:pPr>
            <a:r>
              <a:rPr lang="en-US" altLang="en-US" sz="1400" smtClean="0"/>
              <a:t>Distributed DBMS</a:t>
            </a:r>
          </a:p>
          <a:p>
            <a:pPr lvl="1" eaLnBrk="1" hangingPunct="1">
              <a:lnSpc>
                <a:spcPct val="90000"/>
              </a:lnSpc>
            </a:pPr>
            <a:r>
              <a:rPr lang="en-US" altLang="en-US" sz="1400" smtClean="0"/>
              <a:t>Object-Oriented DBMS</a:t>
            </a:r>
          </a:p>
          <a:p>
            <a:pPr eaLnBrk="1" hangingPunct="1">
              <a:lnSpc>
                <a:spcPct val="90000"/>
              </a:lnSpc>
            </a:pPr>
            <a:r>
              <a:rPr lang="en-US" altLang="en-US" sz="2000" smtClean="0"/>
              <a:t>Set 10: Recovery</a:t>
            </a:r>
          </a:p>
          <a:p>
            <a:pPr lvl="1" eaLnBrk="1" hangingPunct="1">
              <a:lnSpc>
                <a:spcPct val="90000"/>
              </a:lnSpc>
            </a:pPr>
            <a:r>
              <a:rPr lang="en-US" altLang="en-US" sz="1400" smtClean="0"/>
              <a:t>Centralized Relational</a:t>
            </a:r>
          </a:p>
          <a:p>
            <a:pPr lvl="1" eaLnBrk="1" hangingPunct="1">
              <a:lnSpc>
                <a:spcPct val="90000"/>
              </a:lnSpc>
            </a:pPr>
            <a:r>
              <a:rPr lang="en-US" altLang="en-US" sz="1400" smtClean="0"/>
              <a:t>Distributed DBMS</a:t>
            </a:r>
          </a:p>
          <a:p>
            <a:pPr eaLnBrk="1" hangingPunct="1">
              <a:lnSpc>
                <a:spcPct val="90000"/>
              </a:lnSpc>
            </a:pPr>
            <a:r>
              <a:rPr lang="en-US" altLang="en-US" sz="2000" smtClean="0"/>
              <a:t>Set 11: Database Security</a:t>
            </a:r>
          </a:p>
          <a:p>
            <a:pPr eaLnBrk="1" hangingPunct="1">
              <a:lnSpc>
                <a:spcPct val="90000"/>
              </a:lnSpc>
            </a:pPr>
            <a:endParaRPr lang="en-US" altLang="en-US" sz="2000" smtClean="0"/>
          </a:p>
          <a:p>
            <a:pPr lvl="1" eaLnBrk="1" hangingPunct="1">
              <a:lnSpc>
                <a:spcPct val="90000"/>
              </a:lnSpc>
            </a:pPr>
            <a:endParaRPr lang="en-US" altLang="en-US" sz="1600" smtClean="0"/>
          </a:p>
        </p:txBody>
      </p:sp>
      <p:sp>
        <p:nvSpPr>
          <p:cNvPr id="4102" name="Date Placeholder 4"/>
          <p:cNvSpPr txBox="1">
            <a:spLocks noGrp="1"/>
          </p:cNvSpPr>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a:latin typeface="Garamond" panose="02020404030301010803" pitchFamily="18" charset="0"/>
            </a:endParaRPr>
          </a:p>
        </p:txBody>
      </p:sp>
      <p:sp>
        <p:nvSpPr>
          <p:cNvPr id="4103" name="Slide Number Placeholder 6"/>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altLang="en-US" sz="1200">
              <a:latin typeface="Garamond" panose="02020404030301010803" pitchFamily="18" charset="0"/>
            </a:endParaRPr>
          </a:p>
        </p:txBody>
      </p:sp>
      <p:sp>
        <p:nvSpPr>
          <p:cNvPr id="10" name="Down Arrow 9"/>
          <p:cNvSpPr>
            <a:spLocks noChangeArrowheads="1"/>
          </p:cNvSpPr>
          <p:nvPr/>
        </p:nvSpPr>
        <p:spPr bwMode="auto">
          <a:xfrm rot="5400000">
            <a:off x="8153400" y="2895600"/>
            <a:ext cx="152400" cy="304800"/>
          </a:xfrm>
          <a:prstGeom prst="downArrow">
            <a:avLst>
              <a:gd name="adj1" fmla="val 50000"/>
              <a:gd name="adj2" fmla="val 50000"/>
            </a:avLst>
          </a:prstGeom>
          <a:solidFill>
            <a:srgbClr val="CC0000"/>
          </a:solidFill>
          <a:ln w="25400" algn="ctr">
            <a:solidFill>
              <a:srgbClr val="CC0000"/>
            </a:solidFill>
            <a:miter lim="800000"/>
            <a:headEnd/>
            <a:tailEnd/>
          </a:ln>
        </p:spPr>
        <p:txBody>
          <a:bodyPr anchor="ctr"/>
          <a:lstStyle/>
          <a:p>
            <a:pPr algn="ctr">
              <a:defRPr/>
            </a:pPr>
            <a:endParaRPr lang="en-US">
              <a:solidFill>
                <a:schemeClr val="lt1"/>
              </a:solidFill>
              <a:latin typeface="+mn-lt"/>
            </a:endParaRPr>
          </a:p>
        </p:txBody>
      </p:sp>
      <p:sp>
        <p:nvSpPr>
          <p:cNvPr id="4105"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106"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BC6A18-A26A-4A6A-8F73-EB0F45238879}" type="slidenum">
              <a:rPr lang="en-US" altLang="en-US">
                <a:latin typeface="Garamond" panose="02020404030301010803" pitchFamily="18" charset="0"/>
              </a:rPr>
              <a:pPr eaLnBrk="1" hangingPunct="1"/>
              <a:t>20</a:t>
            </a:fld>
            <a:endParaRPr lang="en-US" altLang="en-US">
              <a:latin typeface="Garamond" panose="02020404030301010803" pitchFamily="18" charset="0"/>
            </a:endParaRPr>
          </a:p>
        </p:txBody>
      </p:sp>
      <p:sp>
        <p:nvSpPr>
          <p:cNvPr id="22532" name="Rectangle 2"/>
          <p:cNvSpPr>
            <a:spLocks noGrp="1" noChangeArrowheads="1"/>
          </p:cNvSpPr>
          <p:nvPr>
            <p:ph type="title"/>
          </p:nvPr>
        </p:nvSpPr>
        <p:spPr>
          <a:xfrm>
            <a:off x="381000" y="228600"/>
            <a:ext cx="8229600" cy="941388"/>
          </a:xfrm>
        </p:spPr>
        <p:txBody>
          <a:bodyPr/>
          <a:lstStyle/>
          <a:p>
            <a:pPr eaLnBrk="1" hangingPunct="1"/>
            <a:r>
              <a:rPr lang="en-US" altLang="en-US" b="1" smtClean="0"/>
              <a:t>Locking</a:t>
            </a:r>
          </a:p>
        </p:txBody>
      </p:sp>
      <p:sp>
        <p:nvSpPr>
          <p:cNvPr id="22533" name="Rectangle 3"/>
          <p:cNvSpPr>
            <a:spLocks noGrp="1" noChangeArrowheads="1"/>
          </p:cNvSpPr>
          <p:nvPr>
            <p:ph type="body" idx="1"/>
          </p:nvPr>
        </p:nvSpPr>
        <p:spPr>
          <a:xfrm>
            <a:off x="304800" y="1219200"/>
            <a:ext cx="8534400" cy="4800600"/>
          </a:xfrm>
        </p:spPr>
        <p:txBody>
          <a:bodyPr/>
          <a:lstStyle/>
          <a:p>
            <a:pPr eaLnBrk="1" hangingPunct="1"/>
            <a:r>
              <a:rPr lang="en-US" altLang="en-US" smtClean="0">
                <a:solidFill>
                  <a:srgbClr val="CC0000"/>
                </a:solidFill>
              </a:rPr>
              <a:t>Read Locks:</a:t>
            </a:r>
            <a:r>
              <a:rPr lang="en-US" altLang="en-US" smtClean="0">
                <a:solidFill>
                  <a:srgbClr val="000080"/>
                </a:solidFill>
              </a:rPr>
              <a:t> </a:t>
            </a:r>
            <a:r>
              <a:rPr lang="en-US" altLang="en-US" smtClean="0"/>
              <a:t>or </a:t>
            </a:r>
            <a:r>
              <a:rPr lang="en-US" altLang="en-US" smtClean="0">
                <a:solidFill>
                  <a:srgbClr val="CC0000"/>
                </a:solidFill>
              </a:rPr>
              <a:t>S</a:t>
            </a:r>
            <a:r>
              <a:rPr lang="en-US" altLang="en-US" smtClean="0"/>
              <a:t>hared locks</a:t>
            </a:r>
          </a:p>
          <a:p>
            <a:pPr lvl="1" eaLnBrk="1" hangingPunct="1"/>
            <a:r>
              <a:rPr lang="en-US" altLang="en-US" smtClean="0"/>
              <a:t>One or more transactions can simultaneously have a readlock on a data item.</a:t>
            </a:r>
          </a:p>
          <a:p>
            <a:pPr eaLnBrk="1" hangingPunct="1"/>
            <a:r>
              <a:rPr lang="en-US" altLang="en-US" smtClean="0">
                <a:solidFill>
                  <a:srgbClr val="CC0000"/>
                </a:solidFill>
              </a:rPr>
              <a:t>Write Locks: </a:t>
            </a:r>
            <a:r>
              <a:rPr lang="en-US" altLang="en-US" smtClean="0"/>
              <a:t>or e</a:t>
            </a:r>
            <a:r>
              <a:rPr lang="en-US" altLang="en-US" smtClean="0">
                <a:solidFill>
                  <a:srgbClr val="CC0000"/>
                </a:solidFill>
              </a:rPr>
              <a:t>X</a:t>
            </a:r>
            <a:r>
              <a:rPr lang="en-US" altLang="en-US" smtClean="0"/>
              <a:t>clusive locks</a:t>
            </a:r>
          </a:p>
          <a:p>
            <a:pPr lvl="1" eaLnBrk="1" hangingPunct="1"/>
            <a:r>
              <a:rPr lang="en-US" altLang="en-US" smtClean="0"/>
              <a:t>Only one write lock on a data item can be active at any one time.</a:t>
            </a:r>
          </a:p>
          <a:p>
            <a:pPr lvl="1" eaLnBrk="1" hangingPunct="1"/>
            <a:r>
              <a:rPr lang="en-US" altLang="en-US" smtClean="0"/>
              <a:t>No read locks are allowed on this data item when a write lock is in existence.</a:t>
            </a:r>
          </a:p>
        </p:txBody>
      </p:sp>
      <p:sp>
        <p:nvSpPr>
          <p:cNvPr id="2253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FC5DB5-1FB0-46A5-AF3D-BD524B0F9C4C}" type="slidenum">
              <a:rPr lang="en-US" altLang="en-US">
                <a:latin typeface="Garamond" panose="02020404030301010803" pitchFamily="18" charset="0"/>
              </a:rPr>
              <a:pPr eaLnBrk="1" hangingPunct="1"/>
              <a:t>21</a:t>
            </a:fld>
            <a:endParaRPr lang="en-US" altLang="en-US">
              <a:latin typeface="Garamond" panose="02020404030301010803" pitchFamily="18" charset="0"/>
            </a:endParaRPr>
          </a:p>
        </p:txBody>
      </p:sp>
      <p:sp>
        <p:nvSpPr>
          <p:cNvPr id="23556" name="Rectangle 2"/>
          <p:cNvSpPr>
            <a:spLocks noGrp="1" noChangeArrowheads="1"/>
          </p:cNvSpPr>
          <p:nvPr>
            <p:ph type="title"/>
          </p:nvPr>
        </p:nvSpPr>
        <p:spPr>
          <a:xfrm>
            <a:off x="381000" y="228600"/>
            <a:ext cx="8610600" cy="1139825"/>
          </a:xfrm>
        </p:spPr>
        <p:txBody>
          <a:bodyPr/>
          <a:lstStyle/>
          <a:p>
            <a:pPr eaLnBrk="1" hangingPunct="1"/>
            <a:r>
              <a:rPr lang="en-US" altLang="en-US" smtClean="0"/>
              <a:t>Locking should obey some protocol</a:t>
            </a:r>
          </a:p>
        </p:txBody>
      </p:sp>
      <p:sp>
        <p:nvSpPr>
          <p:cNvPr id="23557" name="Rectangle 3"/>
          <p:cNvSpPr>
            <a:spLocks noGrp="1" noChangeArrowheads="1"/>
          </p:cNvSpPr>
          <p:nvPr>
            <p:ph type="body" idx="1"/>
          </p:nvPr>
        </p:nvSpPr>
        <p:spPr>
          <a:xfrm>
            <a:off x="533400" y="1371600"/>
            <a:ext cx="7772400" cy="4191000"/>
          </a:xfrm>
        </p:spPr>
        <p:txBody>
          <a:bodyPr/>
          <a:lstStyle/>
          <a:p>
            <a:pPr eaLnBrk="1" hangingPunct="1">
              <a:buFont typeface="Wingdings" panose="05000000000000000000" pitchFamily="2" charset="2"/>
              <a:buNone/>
            </a:pPr>
            <a:r>
              <a:rPr lang="en-US" altLang="en-US" smtClean="0"/>
              <a:t>meaning of protocol (according to on-line Webster):</a:t>
            </a:r>
          </a:p>
          <a:p>
            <a:pPr eaLnBrk="1" hangingPunct="1">
              <a:buFont typeface="Wingdings" panose="05000000000000000000" pitchFamily="2" charset="2"/>
              <a:buNone/>
            </a:pPr>
            <a:r>
              <a:rPr lang="en-US" altLang="en-US" smtClean="0"/>
              <a:t>3a: a code prescribing strict adherence to correct etiquette and precedence (as in diplomatic exchange and in the military services)</a:t>
            </a:r>
          </a:p>
          <a:p>
            <a:pPr eaLnBrk="1" hangingPunct="1">
              <a:buFont typeface="Wingdings" panose="05000000000000000000" pitchFamily="2" charset="2"/>
              <a:buNone/>
            </a:pPr>
            <a:r>
              <a:rPr lang="en-US" altLang="en-US" smtClean="0"/>
              <a:t>3b: a set of conventions governing the treatment and esp. the formatting of data in an electronic communications system</a:t>
            </a:r>
          </a:p>
        </p:txBody>
      </p:sp>
      <p:sp>
        <p:nvSpPr>
          <p:cNvPr id="2355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3060B3-BC24-4FB2-9B49-D77B8A7B8A2E}" type="slidenum">
              <a:rPr lang="en-US" altLang="en-US">
                <a:latin typeface="Garamond" panose="02020404030301010803" pitchFamily="18" charset="0"/>
              </a:rPr>
              <a:pPr eaLnBrk="1" hangingPunct="1"/>
              <a:t>22</a:t>
            </a:fld>
            <a:endParaRPr lang="en-US" altLang="en-US">
              <a:latin typeface="Garamond" panose="02020404030301010803" pitchFamily="18" charset="0"/>
            </a:endParaRPr>
          </a:p>
        </p:txBody>
      </p:sp>
      <p:sp>
        <p:nvSpPr>
          <p:cNvPr id="24580" name="Rectangle 2"/>
          <p:cNvSpPr>
            <a:spLocks noGrp="1" noChangeArrowheads="1"/>
          </p:cNvSpPr>
          <p:nvPr>
            <p:ph type="title"/>
          </p:nvPr>
        </p:nvSpPr>
        <p:spPr>
          <a:xfrm>
            <a:off x="381000" y="228600"/>
            <a:ext cx="8229600" cy="1139825"/>
          </a:xfrm>
        </p:spPr>
        <p:txBody>
          <a:bodyPr/>
          <a:lstStyle/>
          <a:p>
            <a:pPr eaLnBrk="1" hangingPunct="1"/>
            <a:r>
              <a:rPr lang="en-US" altLang="en-US" smtClean="0"/>
              <a:t>Basic Locking Protocol</a:t>
            </a:r>
          </a:p>
        </p:txBody>
      </p:sp>
      <p:sp>
        <p:nvSpPr>
          <p:cNvPr id="24581" name="Rectangle 3"/>
          <p:cNvSpPr>
            <a:spLocks noGrp="1" noChangeArrowheads="1"/>
          </p:cNvSpPr>
          <p:nvPr>
            <p:ph type="body" idx="1"/>
          </p:nvPr>
        </p:nvSpPr>
        <p:spPr>
          <a:xfrm>
            <a:off x="457200" y="1371600"/>
            <a:ext cx="8229600" cy="4530725"/>
          </a:xfrm>
        </p:spPr>
        <p:txBody>
          <a:bodyPr/>
          <a:lstStyle/>
          <a:p>
            <a:pPr eaLnBrk="1" hangingPunct="1"/>
            <a:r>
              <a:rPr lang="en-US" altLang="en-US" smtClean="0"/>
              <a:t>before reading a data item, the transaction must obtain a read lock on it.</a:t>
            </a:r>
          </a:p>
          <a:p>
            <a:pPr eaLnBrk="1" hangingPunct="1"/>
            <a:r>
              <a:rPr lang="en-US" altLang="en-US" smtClean="0"/>
              <a:t>before writing a data item, the transaction must obtain a write lock on it.</a:t>
            </a:r>
          </a:p>
          <a:p>
            <a:pPr eaLnBrk="1" hangingPunct="1"/>
            <a:r>
              <a:rPr lang="en-US" altLang="en-US" smtClean="0"/>
              <a:t>if any lock cannot be obtained (because of conflicting locks held by another transaction), the transaction should wait for the required lock (usually by queuing up)</a:t>
            </a:r>
          </a:p>
        </p:txBody>
      </p:sp>
      <p:sp>
        <p:nvSpPr>
          <p:cNvPr id="2458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7BC64A-5A57-4244-9A24-0744B9718EDD}" type="slidenum">
              <a:rPr lang="en-US" altLang="en-US">
                <a:latin typeface="Garamond" panose="02020404030301010803" pitchFamily="18" charset="0"/>
              </a:rPr>
              <a:pPr eaLnBrk="1" hangingPunct="1"/>
              <a:t>23</a:t>
            </a:fld>
            <a:endParaRPr lang="en-US" altLang="en-US">
              <a:latin typeface="Garamond" panose="02020404030301010803" pitchFamily="18" charset="0"/>
            </a:endParaRPr>
          </a:p>
        </p:txBody>
      </p:sp>
      <p:sp>
        <p:nvSpPr>
          <p:cNvPr id="25604" name="Rectangle 2"/>
          <p:cNvSpPr>
            <a:spLocks noGrp="1" noChangeArrowheads="1"/>
          </p:cNvSpPr>
          <p:nvPr>
            <p:ph type="title"/>
          </p:nvPr>
        </p:nvSpPr>
        <p:spPr>
          <a:xfrm>
            <a:off x="381000" y="228600"/>
            <a:ext cx="8229600" cy="608013"/>
          </a:xfrm>
        </p:spPr>
        <p:txBody>
          <a:bodyPr/>
          <a:lstStyle/>
          <a:p>
            <a:pPr eaLnBrk="1" hangingPunct="1"/>
            <a:r>
              <a:rPr lang="en-US" altLang="en-US" smtClean="0"/>
              <a:t>This is not good enough</a:t>
            </a:r>
          </a:p>
        </p:txBody>
      </p:sp>
      <p:graphicFrame>
        <p:nvGraphicFramePr>
          <p:cNvPr id="25841" name="Group 241"/>
          <p:cNvGraphicFramePr>
            <a:graphicFrameLocks noGrp="1"/>
          </p:cNvGraphicFramePr>
          <p:nvPr/>
        </p:nvGraphicFramePr>
        <p:xfrm>
          <a:off x="685800" y="1143000"/>
          <a:ext cx="3429000" cy="4368805"/>
        </p:xfrm>
        <a:graphic>
          <a:graphicData uri="http://schemas.openxmlformats.org/drawingml/2006/table">
            <a:tbl>
              <a:tblPr/>
              <a:tblGrid>
                <a:gridCol w="1066800"/>
                <a:gridCol w="1219200"/>
                <a:gridCol w="1143000"/>
              </a:tblGrid>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dirty="0" smtClean="0">
                          <a:ln>
                            <a:noFill/>
                          </a:ln>
                          <a:solidFill>
                            <a:srgbClr val="005000"/>
                          </a:solidFill>
                          <a:effectLst/>
                          <a:latin typeface="Arial" charset="0"/>
                        </a:rPr>
                        <a:t>T</a:t>
                      </a:r>
                      <a:r>
                        <a:rPr kumimoji="0" lang="en-US" sz="1300" b="0" i="0" u="none" strike="noStrike" cap="none" normalizeH="0" baseline="-25000" dirty="0" smtClean="0">
                          <a:ln>
                            <a:noFill/>
                          </a:ln>
                          <a:solidFill>
                            <a:srgbClr val="005000"/>
                          </a:solidFill>
                          <a:effectLst/>
                          <a:latin typeface="Arial" charset="0"/>
                        </a:rPr>
                        <a:t>1</a:t>
                      </a:r>
                    </a:p>
                  </a:txBody>
                  <a:tcPr marT="45723" marB="45723"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log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T</a:t>
                      </a:r>
                      <a:r>
                        <a:rPr kumimoji="0" lang="en-US" sz="1300" b="0" i="0" u="none" strike="noStrike" cap="none" normalizeH="0" baseline="-25000" smtClean="0">
                          <a:ln>
                            <a:noFill/>
                          </a:ln>
                          <a:solidFill>
                            <a:srgbClr val="005000"/>
                          </a:solidFill>
                          <a:effectLst/>
                          <a:latin typeface="Arial" charset="0"/>
                        </a:rPr>
                        <a:t>2</a:t>
                      </a:r>
                    </a:p>
                  </a:txBody>
                  <a:tcPr marT="45723" marB="45723"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Rlock(x)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Rlock</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Read(x)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Read</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81">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dirty="0" smtClean="0">
                          <a:ln>
                            <a:noFill/>
                          </a:ln>
                          <a:solidFill>
                            <a:srgbClr val="005000"/>
                          </a:solidFill>
                          <a:effectLst/>
                          <a:latin typeface="Arial" charset="0"/>
                        </a:rPr>
                        <a:t>y := 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Rlock</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Rlock(y)</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Read</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Read(y)</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Wlock</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Wlock(x)</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x := y</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Write</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Write(x)</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81">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Unlock(x)</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a:t>
                      </a:r>
                      <a:r>
                        <a:rPr kumimoji="0" lang="en-US" sz="1300" b="0" i="0" u="none" strike="noStrike" cap="none" normalizeH="0" baseline="-25000" smtClean="0">
                          <a:ln>
                            <a:noFill/>
                          </a:ln>
                          <a:solidFill>
                            <a:srgbClr val="005000"/>
                          </a:solidFill>
                          <a:effectLst/>
                          <a:latin typeface="Arial" charset="0"/>
                        </a:rPr>
                        <a:t>T2</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Unlock(y)</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Wlock(y)</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Wlock</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3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Write(y)</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Write</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3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Unlock(y)</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005000"/>
                          </a:solidFill>
                          <a:effectLst/>
                          <a:latin typeface="Arial" charset="0"/>
                        </a:rPr>
                        <a:t>Unlock</a:t>
                      </a:r>
                      <a:r>
                        <a:rPr kumimoji="0" lang="en-US" sz="1300" b="0" i="0" u="none" strike="noStrike" cap="none" normalizeH="0" baseline="-25000" smtClean="0">
                          <a:ln>
                            <a:noFill/>
                          </a:ln>
                          <a:solidFill>
                            <a:srgbClr val="005000"/>
                          </a:solidFill>
                          <a:effectLst/>
                          <a:latin typeface="Arial" charset="0"/>
                        </a:rPr>
                        <a:t>T1</a:t>
                      </a:r>
                      <a:r>
                        <a:rPr kumimoji="0" lang="en-US" sz="1300" b="0" i="0" u="none" strike="noStrike" cap="none" normalizeH="0" baseline="0" smtClean="0">
                          <a:ln>
                            <a:noFill/>
                          </a:ln>
                          <a:solidFill>
                            <a:srgbClr val="005000"/>
                          </a:solidFill>
                          <a:effectLst/>
                          <a:latin typeface="Arial" charset="0"/>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300" b="0" i="0" u="none" strike="noStrike" cap="none" normalizeH="0" baseline="0" dirty="0" smtClean="0">
                        <a:ln>
                          <a:noFill/>
                        </a:ln>
                        <a:solidFill>
                          <a:srgbClr val="005000"/>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5667" name="Text Box 238"/>
          <p:cNvSpPr txBox="1">
            <a:spLocks noChangeArrowheads="1"/>
          </p:cNvSpPr>
          <p:nvPr/>
        </p:nvSpPr>
        <p:spPr bwMode="auto">
          <a:xfrm>
            <a:off x="4572000" y="1295400"/>
            <a:ext cx="4038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solidFill>
                  <a:srgbClr val="005000"/>
                </a:solidFill>
                <a:latin typeface="Trebuchet MS" panose="020B0603020202020204" pitchFamily="34" charset="0"/>
              </a:rPr>
              <a:t>Locks are being used correctly, but the end result is x = 100, y=50.</a:t>
            </a:r>
          </a:p>
        </p:txBody>
      </p:sp>
      <p:sp>
        <p:nvSpPr>
          <p:cNvPr id="25668" name="Text Box 239"/>
          <p:cNvSpPr txBox="1">
            <a:spLocks noChangeArrowheads="1"/>
          </p:cNvSpPr>
          <p:nvPr/>
        </p:nvSpPr>
        <p:spPr bwMode="auto">
          <a:xfrm>
            <a:off x="4572000" y="3657600"/>
            <a:ext cx="31242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solidFill>
                  <a:srgbClr val="CC0000"/>
                </a:solidFill>
                <a:latin typeface="Trebuchet MS" panose="020B0603020202020204" pitchFamily="34" charset="0"/>
              </a:rPr>
              <a:t>The result is </a:t>
            </a:r>
          </a:p>
          <a:p>
            <a:pPr eaLnBrk="1" hangingPunct="1">
              <a:spcBef>
                <a:spcPct val="50000"/>
              </a:spcBef>
            </a:pPr>
            <a:r>
              <a:rPr lang="en-US" altLang="en-US" sz="3200" b="1">
                <a:solidFill>
                  <a:srgbClr val="CC0000"/>
                </a:solidFill>
                <a:latin typeface="Trebuchet MS" panose="020B0603020202020204" pitchFamily="34" charset="0"/>
              </a:rPr>
              <a:t>not</a:t>
            </a:r>
            <a:r>
              <a:rPr lang="en-US" altLang="en-US" sz="2800">
                <a:solidFill>
                  <a:srgbClr val="CC0000"/>
                </a:solidFill>
                <a:latin typeface="Trebuchet MS" panose="020B0603020202020204" pitchFamily="34" charset="0"/>
              </a:rPr>
              <a:t> serializable</a:t>
            </a:r>
          </a:p>
        </p:txBody>
      </p:sp>
      <p:sp>
        <p:nvSpPr>
          <p:cNvPr id="25669"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7562F1-9B8A-433D-9F0E-F71E0B1079FC}" type="slidenum">
              <a:rPr lang="en-US" altLang="en-US">
                <a:latin typeface="Garamond" panose="02020404030301010803" pitchFamily="18" charset="0"/>
              </a:rPr>
              <a:pPr eaLnBrk="1" hangingPunct="1"/>
              <a:t>24</a:t>
            </a:fld>
            <a:endParaRPr lang="en-US" altLang="en-US">
              <a:latin typeface="Garamond" panose="02020404030301010803" pitchFamily="18" charset="0"/>
            </a:endParaRPr>
          </a:p>
        </p:txBody>
      </p:sp>
      <p:sp>
        <p:nvSpPr>
          <p:cNvPr id="26628" name="Rectangle 2"/>
          <p:cNvSpPr>
            <a:spLocks noGrp="1" noChangeArrowheads="1"/>
          </p:cNvSpPr>
          <p:nvPr>
            <p:ph type="title"/>
          </p:nvPr>
        </p:nvSpPr>
        <p:spPr>
          <a:xfrm>
            <a:off x="381000" y="228600"/>
            <a:ext cx="8229600" cy="911225"/>
          </a:xfrm>
        </p:spPr>
        <p:txBody>
          <a:bodyPr/>
          <a:lstStyle/>
          <a:p>
            <a:pPr eaLnBrk="1" hangingPunct="1"/>
            <a:r>
              <a:rPr lang="en-US" altLang="en-US" smtClean="0"/>
              <a:t>Two-Phase Locking Protocol</a:t>
            </a:r>
          </a:p>
        </p:txBody>
      </p:sp>
      <p:sp>
        <p:nvSpPr>
          <p:cNvPr id="26629" name="Rectangle 3"/>
          <p:cNvSpPr>
            <a:spLocks noGrp="1" noChangeArrowheads="1"/>
          </p:cNvSpPr>
          <p:nvPr>
            <p:ph type="body" idx="1"/>
          </p:nvPr>
        </p:nvSpPr>
        <p:spPr>
          <a:xfrm>
            <a:off x="304800" y="1371600"/>
            <a:ext cx="8534400" cy="4648200"/>
          </a:xfrm>
        </p:spPr>
        <p:txBody>
          <a:bodyPr/>
          <a:lstStyle/>
          <a:p>
            <a:pPr eaLnBrk="1" hangingPunct="1">
              <a:lnSpc>
                <a:spcPct val="90000"/>
              </a:lnSpc>
              <a:buFont typeface="Wingdings" panose="05000000000000000000" pitchFamily="2" charset="2"/>
              <a:buNone/>
            </a:pPr>
            <a:r>
              <a:rPr lang="en-US" altLang="en-US" sz="2600" smtClean="0"/>
              <a:t>An additional restriction is added to the locking protocol to govern the way a transaction gets and releases locks:</a:t>
            </a:r>
          </a:p>
          <a:p>
            <a:pPr eaLnBrk="1" hangingPunct="1">
              <a:lnSpc>
                <a:spcPct val="90000"/>
              </a:lnSpc>
              <a:buFont typeface="Wingdings" panose="05000000000000000000" pitchFamily="2" charset="2"/>
              <a:buNone/>
            </a:pPr>
            <a:r>
              <a:rPr lang="en-US" altLang="en-US" sz="2600" smtClean="0"/>
              <a:t>A transaction is</a:t>
            </a:r>
            <a:r>
              <a:rPr lang="en-US" altLang="en-US" sz="2600" smtClean="0">
                <a:solidFill>
                  <a:srgbClr val="000080"/>
                </a:solidFill>
              </a:rPr>
              <a:t> </a:t>
            </a:r>
            <a:r>
              <a:rPr lang="en-US" altLang="en-US" sz="2600" smtClean="0">
                <a:solidFill>
                  <a:srgbClr val="CC0000"/>
                </a:solidFill>
              </a:rPr>
              <a:t>two-phase locked </a:t>
            </a:r>
            <a:r>
              <a:rPr lang="en-US" altLang="en-US" sz="2600" smtClean="0"/>
              <a:t>if:</a:t>
            </a:r>
          </a:p>
          <a:p>
            <a:pPr lvl="1" eaLnBrk="1" hangingPunct="1">
              <a:lnSpc>
                <a:spcPct val="90000"/>
              </a:lnSpc>
            </a:pPr>
            <a:r>
              <a:rPr lang="en-US" altLang="en-US" sz="2200" smtClean="0"/>
              <a:t>before reading a data item, the transaction must obtain a read lock on it.</a:t>
            </a:r>
          </a:p>
          <a:p>
            <a:pPr lvl="1" eaLnBrk="1" hangingPunct="1">
              <a:lnSpc>
                <a:spcPct val="90000"/>
              </a:lnSpc>
            </a:pPr>
            <a:r>
              <a:rPr lang="en-US" altLang="en-US" sz="2200" smtClean="0"/>
              <a:t>before writing a data item, the transaction must obtain a write lock on it.</a:t>
            </a:r>
          </a:p>
          <a:p>
            <a:pPr lvl="1" eaLnBrk="1" hangingPunct="1">
              <a:lnSpc>
                <a:spcPct val="90000"/>
              </a:lnSpc>
            </a:pPr>
            <a:r>
              <a:rPr lang="en-US" altLang="en-US" sz="2400" smtClean="0">
                <a:solidFill>
                  <a:srgbClr val="CC0000"/>
                </a:solidFill>
              </a:rPr>
              <a:t>after its first unlock, the transaction requests NO new locks</a:t>
            </a:r>
            <a:endParaRPr lang="en-US" altLang="en-US" sz="2200" smtClean="0">
              <a:solidFill>
                <a:srgbClr val="CC0000"/>
              </a:solidFill>
            </a:endParaRPr>
          </a:p>
          <a:p>
            <a:pPr eaLnBrk="1" hangingPunct="1">
              <a:lnSpc>
                <a:spcPct val="90000"/>
              </a:lnSpc>
              <a:buFont typeface="Wingdings" panose="05000000000000000000" pitchFamily="2" charset="2"/>
              <a:buNone/>
            </a:pPr>
            <a:r>
              <a:rPr lang="en-US" altLang="en-US" sz="2600" smtClean="0"/>
              <a:t>Transaction T</a:t>
            </a:r>
            <a:r>
              <a:rPr lang="en-US" altLang="en-US" sz="2600" baseline="-25000" smtClean="0"/>
              <a:t>1</a:t>
            </a:r>
            <a:r>
              <a:rPr lang="en-US" altLang="en-US" sz="2600" smtClean="0"/>
              <a:t> in the previous example is not legal under two-phase locking</a:t>
            </a:r>
          </a:p>
        </p:txBody>
      </p:sp>
      <p:sp>
        <p:nvSpPr>
          <p:cNvPr id="2663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76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D7130F-5088-41A3-9D2F-9A5586B07D75}" type="slidenum">
              <a:rPr lang="en-US" altLang="en-US">
                <a:latin typeface="Garamond" panose="02020404030301010803" pitchFamily="18" charset="0"/>
              </a:rPr>
              <a:pPr eaLnBrk="1" hangingPunct="1"/>
              <a:t>25</a:t>
            </a:fld>
            <a:endParaRPr lang="en-US" altLang="en-US">
              <a:latin typeface="Garamond" panose="02020404030301010803" pitchFamily="18" charset="0"/>
            </a:endParaRPr>
          </a:p>
        </p:txBody>
      </p:sp>
      <p:sp>
        <p:nvSpPr>
          <p:cNvPr id="27652" name="Rectangle 2"/>
          <p:cNvSpPr>
            <a:spLocks noGrp="1" noChangeArrowheads="1"/>
          </p:cNvSpPr>
          <p:nvPr>
            <p:ph type="title"/>
          </p:nvPr>
        </p:nvSpPr>
        <p:spPr>
          <a:xfrm>
            <a:off x="381000" y="228600"/>
            <a:ext cx="8229600" cy="1139825"/>
          </a:xfrm>
        </p:spPr>
        <p:txBody>
          <a:bodyPr/>
          <a:lstStyle/>
          <a:p>
            <a:pPr eaLnBrk="1" hangingPunct="1"/>
            <a:r>
              <a:rPr lang="en-US" altLang="en-US" smtClean="0"/>
              <a:t>Two-Phase Locking</a:t>
            </a:r>
          </a:p>
        </p:txBody>
      </p:sp>
      <p:pic>
        <p:nvPicPr>
          <p:cNvPr id="27653" name="Picture 3" descr="twoph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8580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4DDDFB-CBF0-4724-92ED-5C10C3C3B016}" type="slidenum">
              <a:rPr lang="en-US" altLang="en-US">
                <a:latin typeface="Garamond" panose="02020404030301010803" pitchFamily="18" charset="0"/>
              </a:rPr>
              <a:pPr eaLnBrk="1" hangingPunct="1"/>
              <a:t>26</a:t>
            </a:fld>
            <a:endParaRPr lang="en-US" altLang="en-US">
              <a:latin typeface="Garamond" panose="02020404030301010803" pitchFamily="18" charset="0"/>
            </a:endParaRPr>
          </a:p>
        </p:txBody>
      </p:sp>
      <p:sp>
        <p:nvSpPr>
          <p:cNvPr id="28676" name="Rectangle 2"/>
          <p:cNvSpPr>
            <a:spLocks noGrp="1" noChangeArrowheads="1"/>
          </p:cNvSpPr>
          <p:nvPr>
            <p:ph type="title"/>
          </p:nvPr>
        </p:nvSpPr>
        <p:spPr>
          <a:xfrm>
            <a:off x="304800" y="228600"/>
            <a:ext cx="9144000" cy="1143000"/>
          </a:xfrm>
        </p:spPr>
        <p:txBody>
          <a:bodyPr/>
          <a:lstStyle/>
          <a:p>
            <a:pPr eaLnBrk="1" hangingPunct="1"/>
            <a:r>
              <a:rPr lang="en-US" altLang="en-US" sz="2500" smtClean="0"/>
              <a:t>Theorem:  If all transactions in a system are two-phase locked, then any execution is guaranteed to be serializable</a:t>
            </a:r>
          </a:p>
        </p:txBody>
      </p:sp>
      <p:sp>
        <p:nvSpPr>
          <p:cNvPr id="28677" name="Rectangle 3"/>
          <p:cNvSpPr>
            <a:spLocks noGrp="1" noChangeArrowheads="1"/>
          </p:cNvSpPr>
          <p:nvPr>
            <p:ph type="body" idx="1"/>
          </p:nvPr>
        </p:nvSpPr>
        <p:spPr>
          <a:xfrm>
            <a:off x="152400" y="1371600"/>
            <a:ext cx="8839200" cy="4343400"/>
          </a:xfrm>
        </p:spPr>
        <p:txBody>
          <a:bodyPr/>
          <a:lstStyle/>
          <a:p>
            <a:pPr eaLnBrk="1" hangingPunct="1">
              <a:buFont typeface="Wingdings" panose="05000000000000000000" pitchFamily="2" charset="2"/>
              <a:buNone/>
            </a:pPr>
            <a:r>
              <a:rPr lang="en-US" altLang="en-US" sz="1900" smtClean="0"/>
              <a:t>Proof:  (by contradiction) Assume an execution of a set of transactions is two-phase locked (i.e. every transaction in the set obeys the two-phase locking protocol) but the total execution is not serializable. Suppose there are m transactions running (m&gt;n).</a:t>
            </a:r>
          </a:p>
          <a:p>
            <a:pPr eaLnBrk="1" hangingPunct="1">
              <a:buFont typeface="Wingdings" panose="05000000000000000000" pitchFamily="2" charset="2"/>
              <a:buNone/>
            </a:pPr>
            <a:endParaRPr lang="en-US" altLang="en-US" sz="1900" smtClean="0"/>
          </a:p>
          <a:p>
            <a:pPr eaLnBrk="1" hangingPunct="1">
              <a:buFont typeface="Wingdings" panose="05000000000000000000" pitchFamily="2" charset="2"/>
              <a:buNone/>
            </a:pPr>
            <a:endParaRPr lang="en-US" altLang="en-US" sz="1900" smtClean="0">
              <a:solidFill>
                <a:srgbClr val="000080"/>
              </a:solidFill>
            </a:endParaRPr>
          </a:p>
          <a:p>
            <a:pPr eaLnBrk="1" hangingPunct="1">
              <a:buFont typeface="Wingdings" panose="05000000000000000000" pitchFamily="2" charset="2"/>
              <a:buNone/>
            </a:pPr>
            <a:r>
              <a:rPr lang="en-US" altLang="en-US" sz="1900" smtClean="0"/>
              <a:t>Suppose T1 unlocks data item x, and at some later time T2 locks x, T2 later unlocks y and at some later time T3 locks y, … Tn-1 unlocks some data item locked at a later time by Tn. The assumption is that the execution is not serializable. This means that there is no equivalent linear ordering of the transactions which reproduces the operations on the data. This in turn means that a graph like the above has a cycle.  Assume that this cycle occurs as follows:</a:t>
            </a:r>
          </a:p>
        </p:txBody>
      </p:sp>
      <p:pic>
        <p:nvPicPr>
          <p:cNvPr id="28678" name="Picture 4" descr="s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62547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5E5517-BADE-443E-A2B5-AFEF7ECA3856}" type="slidenum">
              <a:rPr lang="en-US" altLang="en-US">
                <a:latin typeface="Garamond" panose="02020404030301010803" pitchFamily="18" charset="0"/>
              </a:rPr>
              <a:pPr eaLnBrk="1" hangingPunct="1"/>
              <a:t>27</a:t>
            </a:fld>
            <a:endParaRPr lang="en-US" altLang="en-US">
              <a:latin typeface="Garamond" panose="02020404030301010803" pitchFamily="18" charset="0"/>
            </a:endParaRPr>
          </a:p>
        </p:txBody>
      </p:sp>
      <p:sp>
        <p:nvSpPr>
          <p:cNvPr id="29700" name="Rectangle 2"/>
          <p:cNvSpPr>
            <a:spLocks noGrp="1" noChangeArrowheads="1"/>
          </p:cNvSpPr>
          <p:nvPr>
            <p:ph type="title"/>
          </p:nvPr>
        </p:nvSpPr>
        <p:spPr>
          <a:xfrm>
            <a:off x="381000" y="228600"/>
            <a:ext cx="8229600" cy="1139825"/>
          </a:xfrm>
        </p:spPr>
        <p:txBody>
          <a:bodyPr/>
          <a:lstStyle/>
          <a:p>
            <a:pPr eaLnBrk="1" hangingPunct="1"/>
            <a:r>
              <a:rPr lang="en-US" altLang="en-US" smtClean="0"/>
              <a:t>Proof, cont’d</a:t>
            </a:r>
          </a:p>
        </p:txBody>
      </p:sp>
      <p:sp>
        <p:nvSpPr>
          <p:cNvPr id="29701"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endParaRPr lang="en-US" altLang="en-US" sz="2600" smtClean="0">
              <a:solidFill>
                <a:srgbClr val="000080"/>
              </a:solidFill>
            </a:endParaRPr>
          </a:p>
          <a:p>
            <a:pPr eaLnBrk="1" hangingPunct="1">
              <a:buFont typeface="Wingdings" panose="05000000000000000000" pitchFamily="2" charset="2"/>
              <a:buNone/>
            </a:pPr>
            <a:r>
              <a:rPr lang="en-US" altLang="en-US" sz="2600" smtClean="0"/>
              <a:t>The last (backward) edge in the cycle means that Tn unlocked some data item which was locked at a later time by T1. We started this story by saying that T1 had unlocked something later locked by T2, which means that T1 is not two-phase, which is a contradiction of the assumption that all transactions are two-phase. q.e.d.</a:t>
            </a:r>
          </a:p>
        </p:txBody>
      </p:sp>
      <p:pic>
        <p:nvPicPr>
          <p:cNvPr id="29702" name="Picture 4" descr="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9342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3B9174-65F4-428E-927D-64BD55090BE8}" type="slidenum">
              <a:rPr lang="en-US" altLang="en-US">
                <a:latin typeface="Garamond" panose="02020404030301010803" pitchFamily="18" charset="0"/>
              </a:rPr>
              <a:pPr eaLnBrk="1" hangingPunct="1"/>
              <a:t>28</a:t>
            </a:fld>
            <a:endParaRPr lang="en-US" altLang="en-US">
              <a:latin typeface="Garamond" panose="02020404030301010803" pitchFamily="18" charset="0"/>
            </a:endParaRPr>
          </a:p>
        </p:txBody>
      </p:sp>
      <p:sp>
        <p:nvSpPr>
          <p:cNvPr id="30724" name="Rectangle 3"/>
          <p:cNvSpPr>
            <a:spLocks noGrp="1" noChangeArrowheads="1"/>
          </p:cNvSpPr>
          <p:nvPr>
            <p:ph type="body" idx="1"/>
          </p:nvPr>
        </p:nvSpPr>
        <p:spPr>
          <a:xfrm>
            <a:off x="381000" y="228600"/>
            <a:ext cx="8534400" cy="5791200"/>
          </a:xfrm>
        </p:spPr>
        <p:txBody>
          <a:bodyPr/>
          <a:lstStyle/>
          <a:p>
            <a:pPr eaLnBrk="1" hangingPunct="1">
              <a:buFont typeface="Wingdings" panose="05000000000000000000" pitchFamily="2" charset="2"/>
              <a:buNone/>
            </a:pPr>
            <a:r>
              <a:rPr lang="en-US" altLang="en-US" sz="2600" smtClean="0"/>
              <a:t>This is a very significant result. It means that we can prescribe a very simple condition for transactions to obey, and it guarantees serializability.</a:t>
            </a:r>
          </a:p>
          <a:p>
            <a:pPr eaLnBrk="1" hangingPunct="1">
              <a:buFont typeface="Wingdings" panose="05000000000000000000" pitchFamily="2" charset="2"/>
              <a:buNone/>
            </a:pPr>
            <a:endParaRPr lang="en-US" altLang="en-US" sz="2600" smtClean="0"/>
          </a:p>
          <a:p>
            <a:pPr eaLnBrk="1" hangingPunct="1">
              <a:buFont typeface="Wingdings" panose="05000000000000000000" pitchFamily="2" charset="2"/>
              <a:buNone/>
            </a:pPr>
            <a:r>
              <a:rPr lang="en-US" altLang="en-US" sz="2600" smtClean="0"/>
              <a:t>Consider some alternatives:</a:t>
            </a:r>
          </a:p>
          <a:p>
            <a:pPr lvl="1" eaLnBrk="1" hangingPunct="1"/>
            <a:r>
              <a:rPr lang="en-US" altLang="en-US" sz="2200" smtClean="0"/>
              <a:t>we could test for serializability after the fact by analyzing the log. This will greatly delay the commit of a transaction.</a:t>
            </a:r>
          </a:p>
          <a:p>
            <a:pPr lvl="1" eaLnBrk="1" hangingPunct="1"/>
            <a:r>
              <a:rPr lang="en-US" altLang="en-US" sz="2200" smtClean="0"/>
              <a:t>we could assign an order to all the data items in the database, and require all transactions to access the data in this order.  This will give no cycles in the graph of which transaction precedes which, but again it greatly restricts the design of a transaction.</a:t>
            </a:r>
          </a:p>
        </p:txBody>
      </p:sp>
      <p:sp>
        <p:nvSpPr>
          <p:cNvPr id="3072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F054B7-E142-40BD-AE87-142C4F017489}" type="slidenum">
              <a:rPr lang="en-US" altLang="en-US">
                <a:latin typeface="Garamond" panose="02020404030301010803" pitchFamily="18" charset="0"/>
              </a:rPr>
              <a:pPr eaLnBrk="1" hangingPunct="1"/>
              <a:t>29</a:t>
            </a:fld>
            <a:endParaRPr lang="en-US" altLang="en-US">
              <a:latin typeface="Garamond" panose="02020404030301010803" pitchFamily="18" charset="0"/>
            </a:endParaRPr>
          </a:p>
        </p:txBody>
      </p:sp>
      <p:sp>
        <p:nvSpPr>
          <p:cNvPr id="31748" name="Rectangle 2"/>
          <p:cNvSpPr>
            <a:spLocks noGrp="1" noChangeArrowheads="1"/>
          </p:cNvSpPr>
          <p:nvPr>
            <p:ph type="title"/>
          </p:nvPr>
        </p:nvSpPr>
        <p:spPr/>
        <p:txBody>
          <a:bodyPr/>
          <a:lstStyle/>
          <a:p>
            <a:pPr eaLnBrk="1" hangingPunct="1"/>
            <a:r>
              <a:rPr lang="en-US" altLang="en-US" smtClean="0">
                <a:solidFill>
                  <a:srgbClr val="000080"/>
                </a:solidFill>
              </a:rPr>
              <a:t> </a:t>
            </a:r>
            <a:r>
              <a:rPr lang="en-US" altLang="en-US" smtClean="0"/>
              <a:t>Lock Compatibility Table</a:t>
            </a:r>
          </a:p>
        </p:txBody>
      </p:sp>
      <p:sp>
        <p:nvSpPr>
          <p:cNvPr id="31749"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graphicFrame>
        <p:nvGraphicFramePr>
          <p:cNvPr id="89092" name="Group 4"/>
          <p:cNvGraphicFramePr>
            <a:graphicFrameLocks noGrp="1"/>
          </p:cNvGraphicFramePr>
          <p:nvPr/>
        </p:nvGraphicFramePr>
        <p:xfrm>
          <a:off x="1524000" y="1219200"/>
          <a:ext cx="6096000" cy="2622597"/>
        </p:xfrm>
        <a:graphic>
          <a:graphicData uri="http://schemas.openxmlformats.org/drawingml/2006/table">
            <a:tbl>
              <a:tblPr/>
              <a:tblGrid>
                <a:gridCol w="3048000"/>
                <a:gridCol w="3048000"/>
              </a:tblGrid>
              <a:tr h="966671">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Lock Held</a:t>
                      </a:r>
                    </a:p>
                  </a:txBody>
                  <a:tcPr marT="45714" marB="45714"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Lock Requested</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Read      Write</a:t>
                      </a:r>
                    </a:p>
                  </a:txBody>
                  <a:tcPr marT="45714" marB="45714"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5714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No Lock</a:t>
                      </a:r>
                    </a:p>
                  </a:txBody>
                  <a:tcPr marT="45714" marB="4571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Yes         </a:t>
                      </a:r>
                      <a:r>
                        <a:rPr kumimoji="0" lang="en-US" sz="2600" b="0" i="0" u="none" strike="noStrike" cap="none" normalizeH="0" baseline="0" dirty="0" err="1" smtClean="0">
                          <a:ln>
                            <a:noFill/>
                          </a:ln>
                          <a:solidFill>
                            <a:srgbClr val="005000"/>
                          </a:solidFill>
                          <a:effectLst/>
                          <a:latin typeface="Arial" charset="0"/>
                        </a:rPr>
                        <a:t>Yes</a:t>
                      </a:r>
                      <a:endParaRPr kumimoji="0" lang="en-US" sz="2600" b="0" i="0" u="none" strike="noStrike" cap="none" normalizeH="0" baseline="0" dirty="0" smtClean="0">
                        <a:ln>
                          <a:noFill/>
                        </a:ln>
                        <a:solidFill>
                          <a:srgbClr val="005000"/>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14">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Read</a:t>
                      </a:r>
                      <a:endParaRPr kumimoji="0" lang="en-US" sz="2600" b="0" i="0" u="none" strike="noStrike" cap="none" normalizeH="0" baseline="0" dirty="0" smtClean="0">
                        <a:ln>
                          <a:noFill/>
                        </a:ln>
                        <a:solidFill>
                          <a:srgbClr val="005000"/>
                        </a:solidFill>
                        <a:effectLst/>
                        <a:latin typeface="Arial" charset="0"/>
                      </a:endParaRPr>
                    </a:p>
                  </a:txBody>
                  <a:tcPr marT="45714" marB="4571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Yes         No</a:t>
                      </a:r>
                    </a:p>
                  </a:txBody>
                  <a:tcPr marT="45714" marB="4571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21">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Write</a:t>
                      </a:r>
                    </a:p>
                  </a:txBody>
                  <a:tcPr marT="45714" marB="4571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No          </a:t>
                      </a:r>
                      <a:r>
                        <a:rPr kumimoji="0" lang="en-US" sz="2600" b="0" i="0" u="none" strike="noStrike" cap="none" normalizeH="0" baseline="0" dirty="0" err="1" smtClean="0">
                          <a:ln>
                            <a:noFill/>
                          </a:ln>
                          <a:solidFill>
                            <a:srgbClr val="005000"/>
                          </a:solidFill>
                          <a:effectLst/>
                          <a:latin typeface="Arial" charset="0"/>
                        </a:rPr>
                        <a:t>No</a:t>
                      </a:r>
                      <a:endParaRPr kumimoji="0" lang="en-US" sz="2600" b="0" i="0" u="none" strike="noStrike" cap="none" normalizeH="0" baseline="0" dirty="0" smtClean="0">
                        <a:ln>
                          <a:noFill/>
                        </a:ln>
                        <a:solidFill>
                          <a:srgbClr val="005000"/>
                        </a:solidFill>
                        <a:effectLst/>
                        <a:latin typeface="Arial" charset="0"/>
                      </a:endParaRPr>
                    </a:p>
                  </a:txBody>
                  <a:tcPr marT="45714" marB="4571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1763" name="Text Box 24"/>
          <p:cNvSpPr txBox="1">
            <a:spLocks noChangeArrowheads="1"/>
          </p:cNvSpPr>
          <p:nvPr/>
        </p:nvSpPr>
        <p:spPr bwMode="auto">
          <a:xfrm>
            <a:off x="533400" y="3886200"/>
            <a:ext cx="83058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solidFill>
                  <a:srgbClr val="005000"/>
                </a:solidFill>
                <a:latin typeface="Trebuchet MS" panose="020B0603020202020204" pitchFamily="34" charset="0"/>
              </a:rPr>
              <a:t>Conflicts to Worry About:</a:t>
            </a:r>
          </a:p>
          <a:p>
            <a:pPr eaLnBrk="1" hangingPunct="1">
              <a:spcBef>
                <a:spcPct val="50000"/>
              </a:spcBef>
            </a:pPr>
            <a:r>
              <a:rPr lang="en-US" altLang="en-US" sz="2000">
                <a:solidFill>
                  <a:srgbClr val="005000"/>
                </a:solidFill>
                <a:latin typeface="Trebuchet MS" panose="020B0603020202020204" pitchFamily="34" charset="0"/>
              </a:rPr>
              <a:t>Read(x) </a:t>
            </a:r>
            <a:r>
              <a:rPr lang="en-US" altLang="en-US" sz="2000">
                <a:solidFill>
                  <a:srgbClr val="005000"/>
                </a:solidFill>
                <a:latin typeface="Trebuchet MS" panose="020B0603020202020204" pitchFamily="34" charset="0"/>
                <a:cs typeface="Times New Roman" panose="02020603050405020304" pitchFamily="18" charset="0"/>
                <a:sym typeface="Symbol" panose="05050102010706020507" pitchFamily="18" charset="2"/>
              </a:rPr>
              <a:t></a:t>
            </a:r>
            <a:r>
              <a:rPr lang="en-US" altLang="en-US" sz="2000">
                <a:solidFill>
                  <a:srgbClr val="005000"/>
                </a:solidFill>
                <a:latin typeface="Trebuchet MS" panose="020B0603020202020204" pitchFamily="34" charset="0"/>
                <a:cs typeface="Times New Roman" panose="02020603050405020304" pitchFamily="18" charset="0"/>
              </a:rPr>
              <a:t> Write(x)</a:t>
            </a:r>
          </a:p>
          <a:p>
            <a:pPr eaLnBrk="1" hangingPunct="1">
              <a:spcBef>
                <a:spcPct val="50000"/>
              </a:spcBef>
            </a:pPr>
            <a:r>
              <a:rPr lang="en-US" altLang="en-US" sz="2000">
                <a:solidFill>
                  <a:srgbClr val="005000"/>
                </a:solidFill>
                <a:latin typeface="Trebuchet MS" panose="020B0603020202020204" pitchFamily="34" charset="0"/>
                <a:cs typeface="Times New Roman" panose="02020603050405020304" pitchFamily="18" charset="0"/>
              </a:rPr>
              <a:t>Write(x) </a:t>
            </a:r>
            <a:r>
              <a:rPr lang="en-US" altLang="en-US" sz="2000">
                <a:solidFill>
                  <a:srgbClr val="005000"/>
                </a:solidFill>
                <a:latin typeface="Trebuchet MS" panose="020B0603020202020204" pitchFamily="34" charset="0"/>
                <a:cs typeface="Times New Roman" panose="02020603050405020304" pitchFamily="18" charset="0"/>
                <a:sym typeface="Symbol" panose="05050102010706020507" pitchFamily="18" charset="2"/>
              </a:rPr>
              <a:t></a:t>
            </a:r>
            <a:r>
              <a:rPr lang="en-US" altLang="en-US" sz="2000">
                <a:solidFill>
                  <a:srgbClr val="005000"/>
                </a:solidFill>
                <a:latin typeface="Trebuchet MS" panose="020B0603020202020204" pitchFamily="34" charset="0"/>
                <a:cs typeface="Times New Roman" panose="02020603050405020304" pitchFamily="18" charset="0"/>
              </a:rPr>
              <a:t> Write(x)</a:t>
            </a:r>
          </a:p>
          <a:p>
            <a:pPr eaLnBrk="1" hangingPunct="1">
              <a:spcBef>
                <a:spcPct val="50000"/>
              </a:spcBef>
            </a:pPr>
            <a:r>
              <a:rPr lang="en-US" altLang="en-US" sz="2000">
                <a:solidFill>
                  <a:srgbClr val="005000"/>
                </a:solidFill>
                <a:latin typeface="Trebuchet MS" panose="020B0603020202020204" pitchFamily="34" charset="0"/>
                <a:cs typeface="Times New Roman" panose="02020603050405020304" pitchFamily="18" charset="0"/>
              </a:rPr>
              <a:t>(Read(x) </a:t>
            </a:r>
            <a:r>
              <a:rPr lang="en-US" altLang="en-US" sz="2000">
                <a:solidFill>
                  <a:srgbClr val="005000"/>
                </a:solidFill>
                <a:latin typeface="Trebuchet MS" panose="020B0603020202020204" pitchFamily="34" charset="0"/>
                <a:cs typeface="Times New Roman" panose="02020603050405020304" pitchFamily="18" charset="0"/>
                <a:sym typeface="Symbol" panose="05050102010706020507" pitchFamily="18" charset="2"/>
              </a:rPr>
              <a:t></a:t>
            </a:r>
            <a:r>
              <a:rPr lang="en-US" altLang="en-US" sz="2000">
                <a:solidFill>
                  <a:srgbClr val="005000"/>
                </a:solidFill>
                <a:latin typeface="Trebuchet MS" panose="020B0603020202020204" pitchFamily="34" charset="0"/>
                <a:cs typeface="Times New Roman" panose="02020603050405020304" pitchFamily="18" charset="0"/>
              </a:rPr>
              <a:t> Read(x) does not cause any of the problems mentioned earlier.)</a:t>
            </a:r>
            <a:endParaRPr lang="en-US" altLang="en-US" sz="2000">
              <a:solidFill>
                <a:srgbClr val="005000"/>
              </a:solidFill>
              <a:latin typeface="Trebuchet MS" panose="020B0603020202020204" pitchFamily="34" charset="0"/>
            </a:endParaRPr>
          </a:p>
        </p:txBody>
      </p:sp>
      <p:sp>
        <p:nvSpPr>
          <p:cNvPr id="31764"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638BAE-E516-4A83-AB6D-6A65C4165354}" type="slidenum">
              <a:rPr lang="en-US" altLang="en-US">
                <a:latin typeface="Garamond" panose="02020404030301010803" pitchFamily="18" charset="0"/>
              </a:rPr>
              <a:pPr eaLnBrk="1" hangingPunct="1"/>
              <a:t>3</a:t>
            </a:fld>
            <a:endParaRPr lang="en-US" altLang="en-US">
              <a:latin typeface="Garamond" panose="02020404030301010803" pitchFamily="18" charset="0"/>
            </a:endParaRPr>
          </a:p>
        </p:txBody>
      </p:sp>
      <p:sp>
        <p:nvSpPr>
          <p:cNvPr id="5124" name="Rectangle 2"/>
          <p:cNvSpPr>
            <a:spLocks noGrp="1" noChangeArrowheads="1"/>
          </p:cNvSpPr>
          <p:nvPr>
            <p:ph type="title"/>
          </p:nvPr>
        </p:nvSpPr>
        <p:spPr>
          <a:xfrm>
            <a:off x="381000" y="228600"/>
            <a:ext cx="8229600" cy="911225"/>
          </a:xfrm>
        </p:spPr>
        <p:txBody>
          <a:bodyPr/>
          <a:lstStyle/>
          <a:p>
            <a:pPr eaLnBrk="1" hangingPunct="1"/>
            <a:r>
              <a:rPr lang="en-US" altLang="en-US" smtClean="0"/>
              <a:t>Definitions</a:t>
            </a:r>
            <a:endParaRPr lang="en-CA" altLang="en-US" smtClean="0"/>
          </a:p>
        </p:txBody>
      </p:sp>
      <p:sp>
        <p:nvSpPr>
          <p:cNvPr id="5125" name="Rectangle 3"/>
          <p:cNvSpPr>
            <a:spLocks noGrp="1" noChangeArrowheads="1"/>
          </p:cNvSpPr>
          <p:nvPr>
            <p:ph type="body" idx="1"/>
          </p:nvPr>
        </p:nvSpPr>
        <p:spPr>
          <a:xfrm>
            <a:off x="304800" y="914400"/>
            <a:ext cx="8534400" cy="5105400"/>
          </a:xfrm>
        </p:spPr>
        <p:txBody>
          <a:bodyPr/>
          <a:lstStyle/>
          <a:p>
            <a:pPr eaLnBrk="1" hangingPunct="1">
              <a:lnSpc>
                <a:spcPct val="90000"/>
              </a:lnSpc>
            </a:pPr>
            <a:r>
              <a:rPr lang="en-CA" altLang="en-US" sz="2100" smtClean="0"/>
              <a:t>A </a:t>
            </a:r>
            <a:r>
              <a:rPr lang="en-CA" altLang="en-US" sz="2100" smtClean="0">
                <a:solidFill>
                  <a:srgbClr val="CC0000"/>
                </a:solidFill>
              </a:rPr>
              <a:t>consistent database</a:t>
            </a:r>
            <a:r>
              <a:rPr lang="en-CA" altLang="en-US" sz="2100" smtClean="0"/>
              <a:t> is one in which defined integrity constraints</a:t>
            </a:r>
            <a:r>
              <a:rPr lang="en-US" altLang="en-US" sz="2100" smtClean="0"/>
              <a:t> </a:t>
            </a:r>
            <a:r>
              <a:rPr lang="en-CA" altLang="en-US" sz="2100" smtClean="0"/>
              <a:t>hold.</a:t>
            </a:r>
            <a:endParaRPr lang="en-US" altLang="en-US" sz="2100" smtClean="0"/>
          </a:p>
          <a:p>
            <a:pPr eaLnBrk="1" hangingPunct="1">
              <a:lnSpc>
                <a:spcPct val="90000"/>
              </a:lnSpc>
            </a:pPr>
            <a:r>
              <a:rPr lang="en-CA" altLang="en-US" sz="2100" smtClean="0"/>
              <a:t>A</a:t>
            </a:r>
            <a:r>
              <a:rPr lang="en-US" altLang="en-US" sz="2100" smtClean="0"/>
              <a:t> </a:t>
            </a:r>
            <a:r>
              <a:rPr lang="en-CA" altLang="en-US" sz="2100" smtClean="0">
                <a:solidFill>
                  <a:srgbClr val="CC0000"/>
                </a:solidFill>
              </a:rPr>
              <a:t>transaction</a:t>
            </a:r>
            <a:r>
              <a:rPr lang="en-CA" altLang="en-US" sz="2100" smtClean="0"/>
              <a:t> changes</a:t>
            </a:r>
            <a:r>
              <a:rPr lang="en-US" altLang="en-US" sz="2100" smtClean="0"/>
              <a:t> </a:t>
            </a:r>
            <a:r>
              <a:rPr lang="en-CA" altLang="en-US" sz="2100" smtClean="0"/>
              <a:t>the database from one consistent state to</a:t>
            </a:r>
            <a:r>
              <a:rPr lang="en-US" altLang="en-US" sz="2100" smtClean="0"/>
              <a:t> </a:t>
            </a:r>
            <a:r>
              <a:rPr lang="en-CA" altLang="en-US" sz="2100" smtClean="0"/>
              <a:t>another.</a:t>
            </a:r>
            <a:endParaRPr lang="en-US" altLang="en-US" sz="2100" smtClean="0"/>
          </a:p>
          <a:p>
            <a:pPr lvl="1" eaLnBrk="1" hangingPunct="1">
              <a:lnSpc>
                <a:spcPct val="90000"/>
              </a:lnSpc>
            </a:pPr>
            <a:r>
              <a:rPr lang="en-CA" altLang="en-US" sz="2200" smtClean="0"/>
              <a:t>The execution of a</a:t>
            </a:r>
            <a:r>
              <a:rPr lang="en-US" altLang="en-US" sz="2200" smtClean="0"/>
              <a:t> </a:t>
            </a:r>
            <a:r>
              <a:rPr lang="en-CA" altLang="en-US" sz="2200" smtClean="0"/>
              <a:t>transaction takes time.</a:t>
            </a:r>
            <a:endParaRPr lang="en-US" altLang="en-US" sz="2200" smtClean="0"/>
          </a:p>
          <a:p>
            <a:pPr lvl="1" eaLnBrk="1" hangingPunct="1">
              <a:lnSpc>
                <a:spcPct val="90000"/>
              </a:lnSpc>
            </a:pPr>
            <a:r>
              <a:rPr lang="en-CA" altLang="en-US" sz="2200" smtClean="0"/>
              <a:t>During that time, the</a:t>
            </a:r>
            <a:r>
              <a:rPr lang="en-US" altLang="en-US" sz="2200" smtClean="0"/>
              <a:t> </a:t>
            </a:r>
            <a:r>
              <a:rPr lang="en-CA" altLang="en-US" sz="2200" smtClean="0"/>
              <a:t>database may be temporarily inconsistent.</a:t>
            </a:r>
            <a:endParaRPr lang="en-US" altLang="en-US" sz="2200" smtClean="0"/>
          </a:p>
          <a:p>
            <a:pPr lvl="1" eaLnBrk="1" hangingPunct="1">
              <a:lnSpc>
                <a:spcPct val="90000"/>
              </a:lnSpc>
            </a:pPr>
            <a:r>
              <a:rPr lang="en-CA" altLang="en-US" sz="2200" smtClean="0"/>
              <a:t>e.g.  begin transaction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add 1 to  X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subtract 1 from Y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end transaction</a:t>
            </a:r>
            <a:r>
              <a:rPr lang="en-US" altLang="en-US" sz="2200" smtClean="0"/>
              <a:t> </a:t>
            </a:r>
          </a:p>
          <a:p>
            <a:pPr lvl="1" eaLnBrk="1" hangingPunct="1">
              <a:lnSpc>
                <a:spcPct val="90000"/>
              </a:lnSpc>
            </a:pPr>
            <a:r>
              <a:rPr lang="en-CA" altLang="en-US" sz="2200" smtClean="0"/>
              <a:t>with constraint X + Y = 2000</a:t>
            </a:r>
            <a:r>
              <a:rPr lang="en-US" altLang="en-US" sz="2200" smtClean="0"/>
              <a:t>.  </a:t>
            </a:r>
            <a:r>
              <a:rPr lang="en-CA" altLang="en-US" sz="2200" smtClean="0"/>
              <a:t>The constraint is</a:t>
            </a:r>
            <a:r>
              <a:rPr lang="en-US" altLang="en-US" sz="2200" smtClean="0"/>
              <a:t> </a:t>
            </a:r>
            <a:r>
              <a:rPr lang="en-CA" altLang="en-US" sz="2200" smtClean="0"/>
              <a:t>not true half way through the transaction execution,</a:t>
            </a:r>
            <a:r>
              <a:rPr lang="en-US" altLang="en-US" sz="2200" smtClean="0"/>
              <a:t> </a:t>
            </a:r>
            <a:r>
              <a:rPr lang="en-CA" altLang="en-US" sz="2200" smtClean="0"/>
              <a:t>but is true</a:t>
            </a:r>
            <a:r>
              <a:rPr lang="en-US" altLang="en-US" sz="2200" smtClean="0"/>
              <a:t> </a:t>
            </a:r>
            <a:r>
              <a:rPr lang="en-CA" altLang="en-US" sz="2200" smtClean="0"/>
              <a:t>if the transaction completes successfully.</a:t>
            </a:r>
          </a:p>
        </p:txBody>
      </p:sp>
      <p:sp>
        <p:nvSpPr>
          <p:cNvPr id="512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BB5C13-01B3-4D80-B85B-5DD3C58BC717}" type="slidenum">
              <a:rPr lang="en-US" altLang="en-US">
                <a:latin typeface="Garamond" panose="02020404030301010803" pitchFamily="18" charset="0"/>
              </a:rPr>
              <a:pPr eaLnBrk="1" hangingPunct="1"/>
              <a:t>30</a:t>
            </a:fld>
            <a:endParaRPr lang="en-US" altLang="en-US">
              <a:latin typeface="Garamond" panose="02020404030301010803" pitchFamily="18" charset="0"/>
            </a:endParaRPr>
          </a:p>
        </p:txBody>
      </p:sp>
      <p:sp>
        <p:nvSpPr>
          <p:cNvPr id="32772" name="Rectangle 2"/>
          <p:cNvSpPr>
            <a:spLocks noGrp="1" noChangeArrowheads="1"/>
          </p:cNvSpPr>
          <p:nvPr>
            <p:ph type="title"/>
          </p:nvPr>
        </p:nvSpPr>
        <p:spPr>
          <a:xfrm>
            <a:off x="457200" y="277813"/>
            <a:ext cx="8686800" cy="1139825"/>
          </a:xfrm>
        </p:spPr>
        <p:txBody>
          <a:bodyPr/>
          <a:lstStyle/>
          <a:p>
            <a:pPr eaLnBrk="1" hangingPunct="1"/>
            <a:r>
              <a:rPr lang="en-US" altLang="en-US" sz="4000" smtClean="0"/>
              <a:t>How does Two-Phase Locking Work?</a:t>
            </a:r>
          </a:p>
        </p:txBody>
      </p:sp>
      <p:sp>
        <p:nvSpPr>
          <p:cNvPr id="32773" name="Rectangle 3"/>
          <p:cNvSpPr>
            <a:spLocks noGrp="1" noChangeArrowheads="1"/>
          </p:cNvSpPr>
          <p:nvPr>
            <p:ph type="body" idx="1"/>
          </p:nvPr>
        </p:nvSpPr>
        <p:spPr>
          <a:xfrm>
            <a:off x="3581400" y="1066800"/>
            <a:ext cx="5257800" cy="4953000"/>
          </a:xfrm>
        </p:spPr>
        <p:txBody>
          <a:bodyPr/>
          <a:lstStyle/>
          <a:p>
            <a:pPr eaLnBrk="1" hangingPunct="1">
              <a:buFont typeface="Wingdings" panose="05000000000000000000" pitchFamily="2" charset="2"/>
              <a:buNone/>
            </a:pPr>
            <a:r>
              <a:rPr lang="en-US" altLang="en-US" sz="2100" smtClean="0"/>
              <a:t>Lock requests can be automatically generated by the Transaction Manager. The programmer does not need to be aware of locks or issue these requests. </a:t>
            </a:r>
          </a:p>
          <a:p>
            <a:pPr eaLnBrk="1" hangingPunct="1">
              <a:buFont typeface="Wingdings" panose="05000000000000000000" pitchFamily="2" charset="2"/>
              <a:buNone/>
            </a:pPr>
            <a:r>
              <a:rPr lang="en-US" altLang="en-US" sz="2100" smtClean="0"/>
              <a:t>When the Transaction Manager receives the Read or Write request, it issues the appropriate lock requests to the Scheduler. </a:t>
            </a:r>
          </a:p>
          <a:p>
            <a:pPr eaLnBrk="1" hangingPunct="1">
              <a:buFont typeface="Wingdings" panose="05000000000000000000" pitchFamily="2" charset="2"/>
              <a:buNone/>
            </a:pPr>
            <a:r>
              <a:rPr lang="en-US" altLang="en-US" sz="2100" smtClean="0"/>
              <a:t>When the Abort or End Transaction request is received, all unlocks can be issued at once. This is actually called</a:t>
            </a:r>
            <a:r>
              <a:rPr lang="en-US" altLang="en-US" sz="2100" smtClean="0">
                <a:solidFill>
                  <a:srgbClr val="000080"/>
                </a:solidFill>
              </a:rPr>
              <a:t> </a:t>
            </a:r>
            <a:r>
              <a:rPr lang="en-US" altLang="en-US" sz="2100" smtClean="0">
                <a:solidFill>
                  <a:srgbClr val="CC0000"/>
                </a:solidFill>
              </a:rPr>
              <a:t>Strict 2PL</a:t>
            </a:r>
            <a:r>
              <a:rPr lang="en-US" altLang="en-US" sz="2100" smtClean="0">
                <a:solidFill>
                  <a:srgbClr val="000080"/>
                </a:solidFill>
              </a:rPr>
              <a:t>.</a:t>
            </a:r>
            <a:endParaRPr lang="en-US" altLang="en-US" sz="2100" smtClean="0"/>
          </a:p>
        </p:txBody>
      </p:sp>
      <p:pic>
        <p:nvPicPr>
          <p:cNvPr id="32774" name="Picture 4" descr="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297180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416CC7-91B7-4185-8D24-8156B7E9933C}" type="slidenum">
              <a:rPr lang="en-US" altLang="en-US">
                <a:latin typeface="Garamond" panose="02020404030301010803" pitchFamily="18" charset="0"/>
              </a:rPr>
              <a:pPr eaLnBrk="1" hangingPunct="1"/>
              <a:t>31</a:t>
            </a:fld>
            <a:endParaRPr lang="en-US" altLang="en-US">
              <a:latin typeface="Garamond" panose="02020404030301010803" pitchFamily="18" charset="0"/>
            </a:endParaRPr>
          </a:p>
        </p:txBody>
      </p:sp>
      <p:sp>
        <p:nvSpPr>
          <p:cNvPr id="33796" name="Rectangle 2"/>
          <p:cNvSpPr>
            <a:spLocks noGrp="1" noChangeArrowheads="1"/>
          </p:cNvSpPr>
          <p:nvPr>
            <p:ph type="title"/>
          </p:nvPr>
        </p:nvSpPr>
        <p:spPr/>
        <p:txBody>
          <a:bodyPr/>
          <a:lstStyle/>
          <a:p>
            <a:pPr eaLnBrk="1" hangingPunct="1"/>
            <a:r>
              <a:rPr lang="en-US" altLang="en-US" smtClean="0"/>
              <a:t>Strict Two-Phase Locking</a:t>
            </a:r>
          </a:p>
        </p:txBody>
      </p:sp>
      <p:pic>
        <p:nvPicPr>
          <p:cNvPr id="33797" name="Picture 3" descr="str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950" y="1600200"/>
            <a:ext cx="71501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0E907E-CDEE-4879-BA41-C44022B74394}" type="slidenum">
              <a:rPr lang="en-US" altLang="en-US">
                <a:latin typeface="Garamond" panose="02020404030301010803" pitchFamily="18" charset="0"/>
              </a:rPr>
              <a:pPr eaLnBrk="1" hangingPunct="1"/>
              <a:t>32</a:t>
            </a:fld>
            <a:endParaRPr lang="en-US" altLang="en-US">
              <a:latin typeface="Garamond" panose="02020404030301010803" pitchFamily="18" charset="0"/>
            </a:endParaRPr>
          </a:p>
        </p:txBody>
      </p:sp>
      <p:sp>
        <p:nvSpPr>
          <p:cNvPr id="34820" name="Rectangle 2"/>
          <p:cNvSpPr>
            <a:spLocks noGrp="1" noChangeArrowheads="1"/>
          </p:cNvSpPr>
          <p:nvPr>
            <p:ph type="title"/>
          </p:nvPr>
        </p:nvSpPr>
        <p:spPr>
          <a:xfrm>
            <a:off x="381000" y="228600"/>
            <a:ext cx="8229600" cy="836613"/>
          </a:xfrm>
        </p:spPr>
        <p:txBody>
          <a:bodyPr/>
          <a:lstStyle/>
          <a:p>
            <a:pPr eaLnBrk="1" hangingPunct="1"/>
            <a:r>
              <a:rPr lang="en-US" altLang="en-US" smtClean="0"/>
              <a:t>Other Advantages of Strict 2PL</a:t>
            </a:r>
          </a:p>
        </p:txBody>
      </p:sp>
      <p:sp>
        <p:nvSpPr>
          <p:cNvPr id="34821" name="Rectangle 3"/>
          <p:cNvSpPr>
            <a:spLocks noGrp="1" noChangeArrowheads="1"/>
          </p:cNvSpPr>
          <p:nvPr>
            <p:ph type="body" idx="1"/>
          </p:nvPr>
        </p:nvSpPr>
        <p:spPr>
          <a:xfrm>
            <a:off x="304800" y="914400"/>
            <a:ext cx="8686800" cy="5105400"/>
          </a:xfrm>
        </p:spPr>
        <p:txBody>
          <a:bodyPr/>
          <a:lstStyle/>
          <a:p>
            <a:pPr eaLnBrk="1" hangingPunct="1"/>
            <a:r>
              <a:rPr lang="en-US" altLang="en-US" sz="1900" smtClean="0"/>
              <a:t>Strict 2PL avoids Cascading Aborts.  This is what happens if T1 writes x, and unlocks it. Then T2 reads x before T1 commits. If T1 then aborts, T2 must also abort.</a:t>
            </a:r>
          </a:p>
          <a:p>
            <a:pPr eaLnBrk="1" hangingPunct="1"/>
            <a:r>
              <a:rPr lang="en-US" altLang="en-US" sz="1900" smtClean="0"/>
              <a:t>Strict 2PL maybe required to correctly execute the abort action. Abort involves a rollback of any changes to the database, to restore original values. This might give rise to the following schedule</a:t>
            </a:r>
          </a:p>
          <a:p>
            <a:pPr eaLnBrk="1" hangingPunct="1">
              <a:buFont typeface="Wingdings" panose="05000000000000000000" pitchFamily="2" charset="2"/>
              <a:buNone/>
            </a:pPr>
            <a:r>
              <a:rPr lang="en-US" altLang="en-US" sz="1900" smtClean="0"/>
              <a:t>		Begin Transaction</a:t>
            </a:r>
          </a:p>
          <a:p>
            <a:pPr eaLnBrk="1" hangingPunct="1">
              <a:buFont typeface="Wingdings" panose="05000000000000000000" pitchFamily="2" charset="2"/>
              <a:buNone/>
            </a:pPr>
            <a:r>
              <a:rPr lang="en-US" altLang="en-US" sz="1900" smtClean="0"/>
              <a:t>		Wlock(x)</a:t>
            </a:r>
          </a:p>
          <a:p>
            <a:pPr eaLnBrk="1" hangingPunct="1">
              <a:buFont typeface="Wingdings" panose="05000000000000000000" pitchFamily="2" charset="2"/>
              <a:buNone/>
            </a:pPr>
            <a:r>
              <a:rPr lang="en-US" altLang="en-US" sz="1900" smtClean="0"/>
              <a:t>		Write(x)</a:t>
            </a:r>
          </a:p>
          <a:p>
            <a:pPr eaLnBrk="1" hangingPunct="1">
              <a:buFont typeface="Wingdings" panose="05000000000000000000" pitchFamily="2" charset="2"/>
              <a:buNone/>
            </a:pPr>
            <a:r>
              <a:rPr lang="en-US" altLang="en-US" sz="1900" smtClean="0"/>
              <a:t>		Unlock(x)</a:t>
            </a:r>
          </a:p>
          <a:p>
            <a:pPr eaLnBrk="1" hangingPunct="1">
              <a:buFont typeface="Wingdings" panose="05000000000000000000" pitchFamily="2" charset="2"/>
              <a:buNone/>
            </a:pPr>
            <a:r>
              <a:rPr lang="en-US" altLang="en-US" sz="1900" smtClean="0"/>
              <a:t>		ABORT</a:t>
            </a:r>
          </a:p>
          <a:p>
            <a:pPr eaLnBrk="1" hangingPunct="1">
              <a:buFont typeface="Wingdings" panose="05000000000000000000" pitchFamily="2" charset="2"/>
              <a:buNone/>
            </a:pPr>
            <a:r>
              <a:rPr lang="en-US" altLang="en-US" sz="1900" smtClean="0"/>
              <a:t>		Wlock(x)</a:t>
            </a:r>
          </a:p>
          <a:p>
            <a:pPr eaLnBrk="1" hangingPunct="1">
              <a:buFont typeface="Wingdings" panose="05000000000000000000" pitchFamily="2" charset="2"/>
              <a:buNone/>
            </a:pPr>
            <a:r>
              <a:rPr lang="en-US" altLang="en-US" sz="1900" smtClean="0"/>
              <a:t>		Write(x) (to restore its original value)</a:t>
            </a:r>
          </a:p>
          <a:p>
            <a:pPr eaLnBrk="1" hangingPunct="1">
              <a:buFont typeface="Wingdings" panose="05000000000000000000" pitchFamily="2" charset="2"/>
              <a:buNone/>
            </a:pPr>
            <a:r>
              <a:rPr lang="en-US" altLang="en-US" sz="1900" smtClean="0"/>
              <a:t>		Unlock(x)</a:t>
            </a:r>
          </a:p>
          <a:p>
            <a:pPr eaLnBrk="1" hangingPunct="1">
              <a:buFont typeface="Wingdings" panose="05000000000000000000" pitchFamily="2" charset="2"/>
              <a:buNone/>
            </a:pPr>
            <a:r>
              <a:rPr lang="en-US" altLang="en-US" sz="1900" smtClean="0"/>
              <a:t>	</a:t>
            </a:r>
            <a:r>
              <a:rPr lang="en-US" altLang="en-US" sz="1900" smtClean="0">
                <a:solidFill>
                  <a:srgbClr val="C00000"/>
                </a:solidFill>
              </a:rPr>
              <a:t>This sequence of operations in not two-phase! </a:t>
            </a:r>
            <a:r>
              <a:rPr lang="en-US" altLang="en-US" sz="1900" smtClean="0"/>
              <a:t>and so shouldn't be allowed.</a:t>
            </a:r>
          </a:p>
        </p:txBody>
      </p:sp>
      <p:sp>
        <p:nvSpPr>
          <p:cNvPr id="3482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79E3F2-4022-4F19-BA3C-6BBE9F09F730}" type="slidenum">
              <a:rPr lang="en-US" altLang="en-US">
                <a:latin typeface="Garamond" panose="02020404030301010803" pitchFamily="18" charset="0"/>
              </a:rPr>
              <a:pPr eaLnBrk="1" hangingPunct="1"/>
              <a:t>33</a:t>
            </a:fld>
            <a:endParaRPr lang="en-US" altLang="en-US">
              <a:latin typeface="Garamond" panose="02020404030301010803" pitchFamily="18" charset="0"/>
            </a:endParaRPr>
          </a:p>
        </p:txBody>
      </p:sp>
      <p:sp>
        <p:nvSpPr>
          <p:cNvPr id="35844" name="Rectangle 2"/>
          <p:cNvSpPr>
            <a:spLocks noGrp="1" noChangeArrowheads="1"/>
          </p:cNvSpPr>
          <p:nvPr>
            <p:ph type="title"/>
          </p:nvPr>
        </p:nvSpPr>
        <p:spPr>
          <a:xfrm>
            <a:off x="381000" y="228600"/>
            <a:ext cx="8229600" cy="1139825"/>
          </a:xfrm>
        </p:spPr>
        <p:txBody>
          <a:bodyPr/>
          <a:lstStyle/>
          <a:p>
            <a:pPr eaLnBrk="1" hangingPunct="1"/>
            <a:r>
              <a:rPr lang="en-US" altLang="en-US" smtClean="0">
                <a:solidFill>
                  <a:srgbClr val="000080"/>
                </a:solidFill>
              </a:rPr>
              <a:t> </a:t>
            </a:r>
            <a:r>
              <a:rPr lang="en-US" altLang="en-US" smtClean="0"/>
              <a:t>A Schedule with 2PL</a:t>
            </a:r>
          </a:p>
        </p:txBody>
      </p:sp>
      <p:graphicFrame>
        <p:nvGraphicFramePr>
          <p:cNvPr id="34969" name="Group 153"/>
          <p:cNvGraphicFramePr>
            <a:graphicFrameLocks noGrp="1"/>
          </p:cNvGraphicFramePr>
          <p:nvPr/>
        </p:nvGraphicFramePr>
        <p:xfrm>
          <a:off x="2286000" y="990600"/>
          <a:ext cx="4648200" cy="4064000"/>
        </p:xfrm>
        <a:graphic>
          <a:graphicData uri="http://schemas.openxmlformats.org/drawingml/2006/table">
            <a:tbl>
              <a:tblPr/>
              <a:tblGrid>
                <a:gridCol w="1270000"/>
                <a:gridCol w="2032000"/>
                <a:gridCol w="1346200"/>
              </a:tblGrid>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T1</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log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T2</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Rlock(x)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Rlock</a:t>
                      </a:r>
                      <a:r>
                        <a:rPr kumimoji="0" lang="en-US" sz="2000" b="0" i="0" u="none" strike="noStrike" cap="none" normalizeH="0" baseline="-25000" smtClean="0">
                          <a:ln>
                            <a:noFill/>
                          </a:ln>
                          <a:solidFill>
                            <a:srgbClr val="005000"/>
                          </a:solidFill>
                          <a:effectLst/>
                          <a:latin typeface="Arial" charset="0"/>
                        </a:rPr>
                        <a:t>T1</a:t>
                      </a:r>
                      <a:r>
                        <a:rPr kumimoji="0" lang="en-US" sz="2000" b="0" i="0" u="none" strike="noStrike" cap="none" normalizeH="0" baseline="0" smtClean="0">
                          <a:ln>
                            <a:noFill/>
                          </a:ln>
                          <a:solidFill>
                            <a:srgbClr val="005000"/>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Read(x)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Read</a:t>
                      </a:r>
                      <a:r>
                        <a:rPr kumimoji="0" lang="en-US" sz="2000" b="0" i="0" u="none" strike="noStrike" cap="none" normalizeH="0" baseline="-25000" smtClean="0">
                          <a:ln>
                            <a:noFill/>
                          </a:ln>
                          <a:solidFill>
                            <a:srgbClr val="005000"/>
                          </a:solidFill>
                          <a:effectLst/>
                          <a:latin typeface="Arial" charset="0"/>
                        </a:rPr>
                        <a:t>T1</a:t>
                      </a:r>
                      <a:r>
                        <a:rPr kumimoji="0" lang="en-US" sz="2000" b="0" i="0" u="none" strike="noStrike" cap="none" normalizeH="0" baseline="0" smtClean="0">
                          <a:ln>
                            <a:noFill/>
                          </a:ln>
                          <a:solidFill>
                            <a:srgbClr val="005000"/>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y := 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Rlock</a:t>
                      </a:r>
                      <a:r>
                        <a:rPr kumimoji="0" lang="en-US" sz="2000" b="0" i="0" u="none" strike="noStrike" cap="none" normalizeH="0" baseline="-25000" smtClean="0">
                          <a:ln>
                            <a:noFill/>
                          </a:ln>
                          <a:solidFill>
                            <a:srgbClr val="005000"/>
                          </a:solidFill>
                          <a:effectLst/>
                          <a:latin typeface="Arial" charset="0"/>
                        </a:rPr>
                        <a:t>T2</a:t>
                      </a:r>
                      <a:r>
                        <a:rPr kumimoji="0" lang="en-US" sz="20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Rlock(y)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Wlock(y)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Read(y)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Unlock(y)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Wlock(x)</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Write(y)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x := 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Unlock(y)</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Write(x)</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Unlock(x)</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0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Unlock(y)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5887" name="Text Box 154"/>
          <p:cNvSpPr txBox="1">
            <a:spLocks noChangeArrowheads="1"/>
          </p:cNvSpPr>
          <p:nvPr/>
        </p:nvSpPr>
        <p:spPr bwMode="auto">
          <a:xfrm>
            <a:off x="822325" y="537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35888" name="Text Box 157"/>
          <p:cNvSpPr txBox="1">
            <a:spLocks noChangeArrowheads="1"/>
          </p:cNvSpPr>
          <p:nvPr/>
        </p:nvSpPr>
        <p:spPr bwMode="auto">
          <a:xfrm>
            <a:off x="508000" y="5486400"/>
            <a:ext cx="812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005000"/>
                </a:solidFill>
                <a:latin typeface="Trebuchet MS" panose="020B0603020202020204" pitchFamily="34" charset="0"/>
              </a:rPr>
              <a:t>Deadlocks are always possible when locking is being used.</a:t>
            </a:r>
            <a:endParaRPr lang="en-US" altLang="en-US" sz="2400">
              <a:solidFill>
                <a:srgbClr val="005000"/>
              </a:solidFill>
              <a:latin typeface="Times New Roman" panose="02020603050405020304" pitchFamily="18" charset="0"/>
            </a:endParaRPr>
          </a:p>
        </p:txBody>
      </p:sp>
      <p:sp>
        <p:nvSpPr>
          <p:cNvPr id="35889"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58B005-C8D2-4221-AAA5-D4581A1A9A86}" type="slidenum">
              <a:rPr lang="en-US" altLang="en-US">
                <a:latin typeface="Garamond" panose="02020404030301010803" pitchFamily="18" charset="0"/>
              </a:rPr>
              <a:pPr eaLnBrk="1" hangingPunct="1"/>
              <a:t>34</a:t>
            </a:fld>
            <a:endParaRPr lang="en-US" altLang="en-US">
              <a:latin typeface="Garamond" panose="02020404030301010803" pitchFamily="18" charset="0"/>
            </a:endParaRPr>
          </a:p>
        </p:txBody>
      </p:sp>
      <p:sp>
        <p:nvSpPr>
          <p:cNvPr id="36868" name="Rectangle 2"/>
          <p:cNvSpPr>
            <a:spLocks noGrp="1" noChangeArrowheads="1"/>
          </p:cNvSpPr>
          <p:nvPr>
            <p:ph type="title"/>
          </p:nvPr>
        </p:nvSpPr>
        <p:spPr>
          <a:xfrm>
            <a:off x="381000" y="152400"/>
            <a:ext cx="8229600" cy="1139825"/>
          </a:xfrm>
        </p:spPr>
        <p:txBody>
          <a:bodyPr/>
          <a:lstStyle/>
          <a:p>
            <a:pPr eaLnBrk="1" hangingPunct="1"/>
            <a:r>
              <a:rPr lang="en-CA" altLang="en-US" smtClean="0"/>
              <a:t>Implementing Locks</a:t>
            </a:r>
          </a:p>
        </p:txBody>
      </p:sp>
      <p:sp>
        <p:nvSpPr>
          <p:cNvPr id="36869" name="Rectangle 3"/>
          <p:cNvSpPr>
            <a:spLocks noGrp="1" noChangeArrowheads="1"/>
          </p:cNvSpPr>
          <p:nvPr>
            <p:ph type="body" idx="1"/>
          </p:nvPr>
        </p:nvSpPr>
        <p:spPr>
          <a:xfrm>
            <a:off x="304800" y="990600"/>
            <a:ext cx="8534400" cy="2286000"/>
          </a:xfrm>
        </p:spPr>
        <p:txBody>
          <a:bodyPr/>
          <a:lstStyle/>
          <a:p>
            <a:pPr marL="609600" indent="-609600" eaLnBrk="1" hangingPunct="1">
              <a:lnSpc>
                <a:spcPct val="90000"/>
              </a:lnSpc>
            </a:pPr>
            <a:r>
              <a:rPr lang="en-CA" altLang="en-US" sz="2600" smtClean="0"/>
              <a:t>The</a:t>
            </a:r>
            <a:r>
              <a:rPr lang="en-US" altLang="en-US" sz="2600" smtClean="0"/>
              <a:t> </a:t>
            </a:r>
            <a:r>
              <a:rPr lang="en-CA" altLang="en-US" sz="2600" smtClean="0"/>
              <a:t>system keeps a lock table:</a:t>
            </a:r>
            <a:endParaRPr lang="en-US" altLang="en-US" sz="2600" smtClean="0"/>
          </a:p>
          <a:p>
            <a:pPr marL="609600" indent="-609600" eaLnBrk="1" hangingPunct="1">
              <a:lnSpc>
                <a:spcPct val="90000"/>
              </a:lnSpc>
              <a:buFontTx/>
              <a:buNone/>
            </a:pPr>
            <a:endParaRPr lang="en-US" altLang="en-US" sz="2600" smtClean="0"/>
          </a:p>
          <a:p>
            <a:pPr marL="609600" indent="-609600" eaLnBrk="1" hangingPunct="1">
              <a:lnSpc>
                <a:spcPct val="90000"/>
              </a:lnSpc>
              <a:buFontTx/>
              <a:buNone/>
            </a:pPr>
            <a:endParaRPr lang="en-US" altLang="en-US" sz="2600" smtClean="0"/>
          </a:p>
          <a:p>
            <a:pPr marL="609600" indent="-609600" eaLnBrk="1" hangingPunct="1">
              <a:lnSpc>
                <a:spcPct val="90000"/>
              </a:lnSpc>
              <a:buFontTx/>
              <a:buNone/>
            </a:pPr>
            <a:endParaRPr lang="en-US" altLang="en-US" sz="2600" smtClean="0"/>
          </a:p>
          <a:p>
            <a:pPr marL="609600" indent="-609600" eaLnBrk="1" hangingPunct="1">
              <a:lnSpc>
                <a:spcPct val="90000"/>
              </a:lnSpc>
              <a:buFontTx/>
              <a:buNone/>
            </a:pPr>
            <a:endParaRPr lang="en-US" altLang="en-US" sz="2600" smtClean="0"/>
          </a:p>
        </p:txBody>
      </p:sp>
      <p:graphicFrame>
        <p:nvGraphicFramePr>
          <p:cNvPr id="51258" name="Group 58"/>
          <p:cNvGraphicFramePr>
            <a:graphicFrameLocks noGrp="1"/>
          </p:cNvGraphicFramePr>
          <p:nvPr/>
        </p:nvGraphicFramePr>
        <p:xfrm>
          <a:off x="1219200" y="1524000"/>
          <a:ext cx="6096000" cy="1600200"/>
        </p:xfrm>
        <a:graphic>
          <a:graphicData uri="http://schemas.openxmlformats.org/drawingml/2006/table">
            <a:tbl>
              <a:tblPr/>
              <a:tblGrid>
                <a:gridCol w="1498600"/>
                <a:gridCol w="2032000"/>
                <a:gridCol w="2565400"/>
              </a:tblGrid>
              <a:tr h="5334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66"/>
                          </a:solidFill>
                          <a:effectLst/>
                          <a:latin typeface="Arial" charset="0"/>
                        </a:rPr>
                        <a:t>Data Item</a:t>
                      </a:r>
                      <a:endParaRPr kumimoji="0" lang="en-CA" sz="2000" b="0" i="0" u="none" strike="noStrike" cap="none" normalizeH="0" baseline="0" dirty="0" smtClean="0">
                        <a:ln>
                          <a:noFill/>
                        </a:ln>
                        <a:solidFill>
                          <a:srgbClr val="000066"/>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66"/>
                          </a:solidFill>
                          <a:effectLst/>
                          <a:latin typeface="Arial" charset="0"/>
                        </a:rPr>
                        <a:t>Locks Held</a:t>
                      </a:r>
                      <a:endParaRPr kumimoji="0" lang="en-CA" sz="2000" b="0" i="0" u="none" strike="noStrike" cap="none" normalizeH="0" baseline="0" dirty="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0066"/>
                          </a:solidFill>
                          <a:effectLst/>
                          <a:latin typeface="Arial" charset="0"/>
                        </a:rPr>
                        <a:t>Lock Waiting List</a:t>
                      </a:r>
                      <a:endParaRPr kumimoji="0" lang="en-CA" sz="2000" b="0" i="0" u="none" strike="noStrike" cap="none" normalizeH="0" baseline="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0066"/>
                          </a:solidFill>
                          <a:effectLst/>
                          <a:latin typeface="Arial" charset="0"/>
                        </a:rPr>
                        <a:t>X</a:t>
                      </a:r>
                      <a:endParaRPr kumimoji="0" lang="en-CA" sz="2000" b="0" i="0" u="none" strike="noStrike" cap="none" normalizeH="0" baseline="0" smtClean="0">
                        <a:ln>
                          <a:noFill/>
                        </a:ln>
                        <a:solidFill>
                          <a:srgbClr val="000066"/>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66"/>
                          </a:solidFill>
                          <a:effectLst/>
                          <a:latin typeface="Arial" charset="0"/>
                        </a:rPr>
                        <a:t>{&lt;T</a:t>
                      </a:r>
                      <a:r>
                        <a:rPr kumimoji="0" lang="en-US" sz="2000" b="0" i="0" u="none" strike="noStrike" cap="none" normalizeH="0" baseline="-25000" dirty="0" smtClean="0">
                          <a:ln>
                            <a:noFill/>
                          </a:ln>
                          <a:solidFill>
                            <a:srgbClr val="000066"/>
                          </a:solidFill>
                          <a:effectLst/>
                          <a:latin typeface="Arial" charset="0"/>
                        </a:rPr>
                        <a:t>1</a:t>
                      </a:r>
                      <a:r>
                        <a:rPr kumimoji="0" lang="en-US" sz="2000" b="0" i="0" u="none" strike="noStrike" cap="none" normalizeH="0" baseline="0" dirty="0" smtClean="0">
                          <a:ln>
                            <a:noFill/>
                          </a:ln>
                          <a:solidFill>
                            <a:srgbClr val="000066"/>
                          </a:solidFill>
                          <a:effectLst/>
                          <a:latin typeface="Arial" charset="0"/>
                        </a:rPr>
                        <a:t>,S&gt;,&lt;T</a:t>
                      </a:r>
                      <a:r>
                        <a:rPr kumimoji="0" lang="en-US" sz="2000" b="0" i="0" u="none" strike="noStrike" cap="none" normalizeH="0" baseline="-25000" dirty="0" smtClean="0">
                          <a:ln>
                            <a:noFill/>
                          </a:ln>
                          <a:solidFill>
                            <a:srgbClr val="000066"/>
                          </a:solidFill>
                          <a:effectLst/>
                          <a:latin typeface="Arial" charset="0"/>
                        </a:rPr>
                        <a:t>2</a:t>
                      </a:r>
                      <a:r>
                        <a:rPr kumimoji="0" lang="en-US" sz="2000" b="0" i="0" u="none" strike="noStrike" cap="none" normalizeH="0" baseline="0" dirty="0" smtClean="0">
                          <a:ln>
                            <a:noFill/>
                          </a:ln>
                          <a:solidFill>
                            <a:srgbClr val="000066"/>
                          </a:solidFill>
                          <a:effectLst/>
                          <a:latin typeface="Arial" charset="0"/>
                        </a:rPr>
                        <a:t>,S&gt;}</a:t>
                      </a:r>
                      <a:endParaRPr kumimoji="0" lang="en-CA" sz="2000" b="0" i="0" u="none" strike="noStrike" cap="none" normalizeH="0" baseline="0" dirty="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0066"/>
                          </a:solidFill>
                          <a:effectLst/>
                          <a:latin typeface="Arial" charset="0"/>
                        </a:rPr>
                        <a:t>{&lt;T</a:t>
                      </a:r>
                      <a:r>
                        <a:rPr kumimoji="0" lang="en-US" sz="2000" b="0" i="0" u="none" strike="noStrike" cap="none" normalizeH="0" baseline="-25000" smtClean="0">
                          <a:ln>
                            <a:noFill/>
                          </a:ln>
                          <a:solidFill>
                            <a:srgbClr val="000066"/>
                          </a:solidFill>
                          <a:effectLst/>
                          <a:latin typeface="Arial" charset="0"/>
                        </a:rPr>
                        <a:t>3</a:t>
                      </a:r>
                      <a:r>
                        <a:rPr kumimoji="0" lang="en-US" sz="2000" b="0" i="0" u="none" strike="noStrike" cap="none" normalizeH="0" baseline="0" smtClean="0">
                          <a:ln>
                            <a:noFill/>
                          </a:ln>
                          <a:solidFill>
                            <a:srgbClr val="000066"/>
                          </a:solidFill>
                          <a:effectLst/>
                          <a:latin typeface="Arial" charset="0"/>
                        </a:rPr>
                        <a:t>,X&gt;}</a:t>
                      </a:r>
                      <a:endParaRPr kumimoji="0" lang="en-CA" sz="2000" b="0" i="0" u="none" strike="noStrike" cap="none" normalizeH="0" baseline="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0066"/>
                          </a:solidFill>
                          <a:effectLst/>
                          <a:latin typeface="Arial" charset="0"/>
                        </a:rPr>
                        <a:t>Y</a:t>
                      </a:r>
                      <a:endParaRPr kumimoji="0" lang="en-CA" sz="2000" b="0" i="0" u="none" strike="noStrike" cap="none" normalizeH="0" baseline="0" smtClean="0">
                        <a:ln>
                          <a:noFill/>
                        </a:ln>
                        <a:solidFill>
                          <a:srgbClr val="000066"/>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66"/>
                          </a:solidFill>
                          <a:effectLst/>
                          <a:latin typeface="Arial" charset="0"/>
                        </a:rPr>
                        <a:t>{&lt;T</a:t>
                      </a:r>
                      <a:r>
                        <a:rPr kumimoji="0" lang="en-US" sz="2000" b="0" i="0" u="none" strike="noStrike" cap="none" normalizeH="0" baseline="-25000" dirty="0" smtClean="0">
                          <a:ln>
                            <a:noFill/>
                          </a:ln>
                          <a:solidFill>
                            <a:srgbClr val="000066"/>
                          </a:solidFill>
                          <a:effectLst/>
                          <a:latin typeface="Arial" charset="0"/>
                        </a:rPr>
                        <a:t>4</a:t>
                      </a:r>
                      <a:r>
                        <a:rPr kumimoji="0" lang="en-US" sz="2000" b="0" i="0" u="none" strike="noStrike" cap="none" normalizeH="0" baseline="0" dirty="0" smtClean="0">
                          <a:ln>
                            <a:noFill/>
                          </a:ln>
                          <a:solidFill>
                            <a:srgbClr val="000066"/>
                          </a:solidFill>
                          <a:effectLst/>
                          <a:latin typeface="Arial" charset="0"/>
                        </a:rPr>
                        <a:t>, X&gt;}</a:t>
                      </a:r>
                      <a:endParaRPr kumimoji="0" lang="en-CA" sz="2000" b="0" i="0" u="none" strike="noStrike" cap="none" normalizeH="0" baseline="0" dirty="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0066"/>
                          </a:solidFill>
                          <a:effectLst/>
                          <a:latin typeface="Arial" charset="0"/>
                        </a:rPr>
                        <a:t>{&lt;T</a:t>
                      </a:r>
                      <a:r>
                        <a:rPr kumimoji="0" lang="en-US" sz="2000" b="0" i="0" u="none" strike="noStrike" cap="none" normalizeH="0" baseline="-25000" dirty="0" smtClean="0">
                          <a:ln>
                            <a:noFill/>
                          </a:ln>
                          <a:solidFill>
                            <a:srgbClr val="000066"/>
                          </a:solidFill>
                          <a:effectLst/>
                          <a:latin typeface="Arial" charset="0"/>
                        </a:rPr>
                        <a:t>5</a:t>
                      </a:r>
                      <a:r>
                        <a:rPr kumimoji="0" lang="en-US" sz="2000" b="0" i="0" u="none" strike="noStrike" cap="none" normalizeH="0" baseline="0" dirty="0" smtClean="0">
                          <a:ln>
                            <a:noFill/>
                          </a:ln>
                          <a:solidFill>
                            <a:srgbClr val="000066"/>
                          </a:solidFill>
                          <a:effectLst/>
                          <a:latin typeface="Arial" charset="0"/>
                        </a:rPr>
                        <a:t>,X&gt;,&lt;T</a:t>
                      </a:r>
                      <a:r>
                        <a:rPr kumimoji="0" lang="en-US" sz="2000" b="0" i="0" u="none" strike="noStrike" cap="none" normalizeH="0" baseline="-25000" dirty="0" smtClean="0">
                          <a:ln>
                            <a:noFill/>
                          </a:ln>
                          <a:solidFill>
                            <a:srgbClr val="000066"/>
                          </a:solidFill>
                          <a:effectLst/>
                          <a:latin typeface="Arial" charset="0"/>
                        </a:rPr>
                        <a:t>6</a:t>
                      </a:r>
                      <a:r>
                        <a:rPr kumimoji="0" lang="en-US" sz="2000" b="0" i="0" u="none" strike="noStrike" cap="none" normalizeH="0" baseline="0" dirty="0" smtClean="0">
                          <a:ln>
                            <a:noFill/>
                          </a:ln>
                          <a:solidFill>
                            <a:srgbClr val="000066"/>
                          </a:solidFill>
                          <a:effectLst/>
                          <a:latin typeface="Arial" charset="0"/>
                        </a:rPr>
                        <a:t>,S&gt;}</a:t>
                      </a:r>
                      <a:endParaRPr kumimoji="0" lang="en-CA" sz="2000" b="0" i="0" u="none" strike="noStrike" cap="none" normalizeH="0" baseline="0" dirty="0" smtClean="0">
                        <a:ln>
                          <a:noFill/>
                        </a:ln>
                        <a:solidFill>
                          <a:srgbClr val="000066"/>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6884" name="TextBox 7"/>
          <p:cNvSpPr txBox="1">
            <a:spLocks noChangeArrowheads="1"/>
          </p:cNvSpPr>
          <p:nvPr/>
        </p:nvSpPr>
        <p:spPr bwMode="auto">
          <a:xfrm>
            <a:off x="304800" y="3276600"/>
            <a:ext cx="86106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solidFill>
                  <a:srgbClr val="006600"/>
                </a:solidFill>
              </a:rPr>
              <a:t>Lock</a:t>
            </a:r>
            <a:r>
              <a:rPr lang="en-US" altLang="en-US">
                <a:solidFill>
                  <a:srgbClr val="006600"/>
                </a:solidFill>
              </a:rPr>
              <a:t> </a:t>
            </a:r>
            <a:r>
              <a:rPr lang="en-CA" altLang="en-US">
                <a:solidFill>
                  <a:srgbClr val="006600"/>
                </a:solidFill>
              </a:rPr>
              <a:t>and unlock operations must be atomic, therefore the</a:t>
            </a:r>
            <a:r>
              <a:rPr lang="en-US" altLang="en-US">
                <a:solidFill>
                  <a:srgbClr val="006600"/>
                </a:solidFill>
              </a:rPr>
              <a:t> </a:t>
            </a:r>
            <a:r>
              <a:rPr lang="en-CA" altLang="en-US">
                <a:solidFill>
                  <a:srgbClr val="006600"/>
                </a:solidFill>
              </a:rPr>
              <a:t>access</a:t>
            </a:r>
            <a:r>
              <a:rPr lang="en-US" altLang="en-US">
                <a:solidFill>
                  <a:srgbClr val="006600"/>
                </a:solidFill>
              </a:rPr>
              <a:t> </a:t>
            </a:r>
            <a:r>
              <a:rPr lang="en-CA" altLang="en-US">
                <a:solidFill>
                  <a:srgbClr val="006600"/>
                </a:solidFill>
              </a:rPr>
              <a:t>to</a:t>
            </a:r>
            <a:r>
              <a:rPr lang="en-US" altLang="en-US">
                <a:solidFill>
                  <a:srgbClr val="006600"/>
                </a:solidFill>
              </a:rPr>
              <a:t> </a:t>
            </a:r>
            <a:r>
              <a:rPr lang="en-CA" altLang="en-US">
                <a:solidFill>
                  <a:srgbClr val="006600"/>
                </a:solidFill>
              </a:rPr>
              <a:t>the lock table probably uses semaphores. </a:t>
            </a:r>
          </a:p>
          <a:p>
            <a:pPr eaLnBrk="1" hangingPunct="1"/>
            <a:r>
              <a:rPr lang="en-CA" altLang="en-US">
                <a:solidFill>
                  <a:srgbClr val="006600"/>
                </a:solidFill>
              </a:rPr>
              <a:t>Sometimes the word “</a:t>
            </a:r>
            <a:r>
              <a:rPr lang="en-CA" altLang="en-US">
                <a:solidFill>
                  <a:srgbClr val="C00000"/>
                </a:solidFill>
              </a:rPr>
              <a:t>latch</a:t>
            </a:r>
            <a:r>
              <a:rPr lang="en-CA" altLang="en-US">
                <a:solidFill>
                  <a:srgbClr val="006600"/>
                </a:solidFill>
              </a:rPr>
              <a:t>” is used to talk about “locking” in-memory data structures, like the lock table and database pages in the buffer pool.</a:t>
            </a:r>
          </a:p>
          <a:p>
            <a:pPr eaLnBrk="1" hangingPunct="1"/>
            <a:r>
              <a:rPr lang="en-CA" altLang="en-US">
                <a:solidFill>
                  <a:srgbClr val="006600"/>
                </a:solidFill>
              </a:rPr>
              <a:t>Can assume in a big DB system that there are multiple threads, so the semaphores or latches are used to mediate access to these main-memory structures</a:t>
            </a:r>
            <a:endParaRPr lang="en-US" altLang="en-US">
              <a:solidFill>
                <a:srgbClr val="006600"/>
              </a:solidFill>
            </a:endParaRPr>
          </a:p>
          <a:p>
            <a:pPr eaLnBrk="1" hangingPunct="1"/>
            <a:r>
              <a:rPr lang="en-CA" altLang="en-US">
                <a:solidFill>
                  <a:srgbClr val="006600"/>
                </a:solidFill>
              </a:rPr>
              <a:t>Locking</a:t>
            </a:r>
            <a:r>
              <a:rPr lang="en-US" altLang="en-US">
                <a:solidFill>
                  <a:srgbClr val="006600"/>
                </a:solidFill>
              </a:rPr>
              <a:t> </a:t>
            </a:r>
            <a:r>
              <a:rPr lang="en-CA" altLang="en-US">
                <a:solidFill>
                  <a:srgbClr val="006600"/>
                </a:solidFill>
              </a:rPr>
              <a:t>and unlocking objects in the permanent database are done frequently and must be</a:t>
            </a:r>
            <a:r>
              <a:rPr lang="en-US" altLang="en-US">
                <a:solidFill>
                  <a:srgbClr val="006600"/>
                </a:solidFill>
              </a:rPr>
              <a:t> </a:t>
            </a:r>
            <a:r>
              <a:rPr lang="en-CA" altLang="en-US">
                <a:solidFill>
                  <a:srgbClr val="006600"/>
                </a:solidFill>
              </a:rPr>
              <a:t>fast, therefore the</a:t>
            </a:r>
            <a:r>
              <a:rPr lang="en-US" altLang="en-US">
                <a:solidFill>
                  <a:srgbClr val="006600"/>
                </a:solidFill>
              </a:rPr>
              <a:t> </a:t>
            </a:r>
            <a:r>
              <a:rPr lang="en-CA" altLang="en-US">
                <a:solidFill>
                  <a:srgbClr val="006600"/>
                </a:solidFill>
              </a:rPr>
              <a:t>lock table is probably kept in main memory, and is probably a hash</a:t>
            </a:r>
            <a:r>
              <a:rPr lang="en-US" altLang="en-US">
                <a:solidFill>
                  <a:srgbClr val="006600"/>
                </a:solidFill>
              </a:rPr>
              <a:t> </a:t>
            </a:r>
            <a:r>
              <a:rPr lang="en-CA" altLang="en-US">
                <a:solidFill>
                  <a:srgbClr val="006600"/>
                </a:solidFill>
              </a:rPr>
              <a:t>table. </a:t>
            </a:r>
          </a:p>
          <a:p>
            <a:pPr eaLnBrk="1" hangingPunct="1"/>
            <a:r>
              <a:rPr lang="en-CA" altLang="en-US">
                <a:solidFill>
                  <a:srgbClr val="006600"/>
                </a:solidFill>
              </a:rPr>
              <a:t>The permanent objects include data pages and index pages on the disc</a:t>
            </a:r>
            <a:endParaRPr lang="en-US" altLang="en-US"/>
          </a:p>
        </p:txBody>
      </p:sp>
      <p:sp>
        <p:nvSpPr>
          <p:cNvPr id="36885"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3211F8-5A33-47E6-AD91-FD44F13B44D6}" type="slidenum">
              <a:rPr lang="en-US" altLang="en-US">
                <a:latin typeface="Garamond" panose="02020404030301010803" pitchFamily="18" charset="0"/>
              </a:rPr>
              <a:pPr eaLnBrk="1" hangingPunct="1"/>
              <a:t>35</a:t>
            </a:fld>
            <a:endParaRPr lang="en-US" altLang="en-US">
              <a:latin typeface="Garamond" panose="02020404030301010803" pitchFamily="18" charset="0"/>
            </a:endParaRPr>
          </a:p>
        </p:txBody>
      </p:sp>
      <p:sp>
        <p:nvSpPr>
          <p:cNvPr id="37892" name="Rectangle 3"/>
          <p:cNvSpPr>
            <a:spLocks noGrp="1" noChangeArrowheads="1"/>
          </p:cNvSpPr>
          <p:nvPr>
            <p:ph type="body" idx="1"/>
          </p:nvPr>
        </p:nvSpPr>
        <p:spPr>
          <a:xfrm>
            <a:off x="304800" y="304800"/>
            <a:ext cx="8534400" cy="5715000"/>
          </a:xfrm>
        </p:spPr>
        <p:txBody>
          <a:bodyPr/>
          <a:lstStyle/>
          <a:p>
            <a:pPr marL="609600" indent="-609600" eaLnBrk="1" hangingPunct="1">
              <a:lnSpc>
                <a:spcPct val="90000"/>
              </a:lnSpc>
            </a:pPr>
            <a:r>
              <a:rPr lang="en-CA" altLang="en-US" sz="2600" smtClean="0"/>
              <a:t>The</a:t>
            </a:r>
            <a:r>
              <a:rPr lang="en-US" altLang="en-US" sz="2600" smtClean="0"/>
              <a:t> </a:t>
            </a:r>
            <a:r>
              <a:rPr lang="en-CA" altLang="en-US" sz="2600" smtClean="0"/>
              <a:t>Wait List is usually a FIFO queue:    </a:t>
            </a:r>
            <a:endParaRPr lang="en-US" altLang="en-US" sz="2600" smtClean="0"/>
          </a:p>
          <a:p>
            <a:pPr marL="609600" indent="-609600" eaLnBrk="1" hangingPunct="1">
              <a:lnSpc>
                <a:spcPct val="90000"/>
              </a:lnSpc>
              <a:buFont typeface="Wingdings" panose="05000000000000000000" pitchFamily="2" charset="2"/>
              <a:buNone/>
            </a:pPr>
            <a:r>
              <a:rPr lang="en-US" altLang="en-US" sz="2600" smtClean="0"/>
              <a:t>	</a:t>
            </a:r>
            <a:r>
              <a:rPr lang="en-CA" altLang="en-US" sz="2600" smtClean="0"/>
              <a:t>Suppose</a:t>
            </a:r>
            <a:r>
              <a:rPr lang="en-US" altLang="en-US" sz="2600" smtClean="0"/>
              <a:t> we don’t use a FIFO queue in the above </a:t>
            </a:r>
            <a:r>
              <a:rPr lang="en-CA" altLang="en-US" sz="2600" smtClean="0"/>
              <a:t>example</a:t>
            </a:r>
            <a:r>
              <a:rPr lang="en-US" altLang="en-US" sz="2600" smtClean="0"/>
              <a:t>:</a:t>
            </a:r>
          </a:p>
          <a:p>
            <a:pPr marL="609600" indent="-609600" eaLnBrk="1" hangingPunct="1">
              <a:lnSpc>
                <a:spcPct val="90000"/>
              </a:lnSpc>
              <a:buFont typeface="Wingdings" panose="05000000000000000000" pitchFamily="2" charset="2"/>
              <a:buNone/>
            </a:pPr>
            <a:r>
              <a:rPr lang="en-US" altLang="en-US" sz="2600" smtClean="0"/>
              <a:t>		</a:t>
            </a:r>
            <a:r>
              <a:rPr lang="en-CA" altLang="en-US" sz="2600" smtClean="0">
                <a:solidFill>
                  <a:srgbClr val="000066"/>
                </a:solidFill>
              </a:rPr>
              <a:t>T</a:t>
            </a:r>
            <a:r>
              <a:rPr lang="en-CA" altLang="en-US" sz="2600" baseline="-25000" smtClean="0">
                <a:solidFill>
                  <a:srgbClr val="000066"/>
                </a:solidFill>
              </a:rPr>
              <a:t>1</a:t>
            </a:r>
            <a:r>
              <a:rPr lang="en-US" altLang="en-US" sz="2600" smtClean="0">
                <a:solidFill>
                  <a:srgbClr val="000066"/>
                </a:solidFill>
              </a:rPr>
              <a:t> </a:t>
            </a:r>
            <a:r>
              <a:rPr lang="en-CA" altLang="en-US" sz="2600" smtClean="0">
                <a:solidFill>
                  <a:srgbClr val="000066"/>
                </a:solidFill>
              </a:rPr>
              <a:t>releases its S lock on X</a:t>
            </a:r>
            <a:r>
              <a:rPr lang="en-US" altLang="en-US" sz="2600" smtClean="0">
                <a:solidFill>
                  <a:srgbClr val="000066"/>
                </a:solidFill>
              </a:rPr>
              <a:t>, </a:t>
            </a:r>
            <a:r>
              <a:rPr lang="en-CA" altLang="en-US" sz="2600" smtClean="0">
                <a:solidFill>
                  <a:srgbClr val="000066"/>
                </a:solidFill>
              </a:rPr>
              <a:t>granted    </a:t>
            </a:r>
            <a:r>
              <a:rPr lang="en-US" altLang="en-US" sz="2600" smtClean="0">
                <a:solidFill>
                  <a:srgbClr val="000066"/>
                </a:solidFill>
              </a:rPr>
              <a:t>	</a:t>
            </a:r>
          </a:p>
          <a:p>
            <a:pPr marL="609600" indent="-609600" eaLnBrk="1" hangingPunct="1">
              <a:lnSpc>
                <a:spcPct val="90000"/>
              </a:lnSpc>
              <a:buFont typeface="Wingdings" panose="05000000000000000000" pitchFamily="2" charset="2"/>
              <a:buNone/>
            </a:pPr>
            <a:r>
              <a:rPr lang="en-US" altLang="en-US" sz="2600" smtClean="0">
                <a:solidFill>
                  <a:srgbClr val="000066"/>
                </a:solidFill>
              </a:rPr>
              <a:t>		</a:t>
            </a:r>
            <a:r>
              <a:rPr lang="en-CA" altLang="en-US" sz="2600" smtClean="0">
                <a:solidFill>
                  <a:srgbClr val="000066"/>
                </a:solidFill>
              </a:rPr>
              <a:t>T</a:t>
            </a:r>
            <a:r>
              <a:rPr lang="en-CA" altLang="en-US" sz="2600" baseline="-25000" smtClean="0">
                <a:solidFill>
                  <a:srgbClr val="000066"/>
                </a:solidFill>
              </a:rPr>
              <a:t>6</a:t>
            </a:r>
            <a:r>
              <a:rPr lang="en-US" altLang="en-US" sz="2600" smtClean="0">
                <a:solidFill>
                  <a:srgbClr val="000066"/>
                </a:solidFill>
              </a:rPr>
              <a:t> </a:t>
            </a:r>
            <a:r>
              <a:rPr lang="en-CA" altLang="en-US" sz="2600" smtClean="0">
                <a:solidFill>
                  <a:srgbClr val="000066"/>
                </a:solidFill>
              </a:rPr>
              <a:t>requests an S lock on X</a:t>
            </a:r>
            <a:r>
              <a:rPr lang="en-US" altLang="en-US" sz="2600" smtClean="0">
                <a:solidFill>
                  <a:srgbClr val="000066"/>
                </a:solidFill>
              </a:rPr>
              <a:t>, </a:t>
            </a:r>
            <a:r>
              <a:rPr lang="en-CA" altLang="en-US" sz="2600" smtClean="0">
                <a:solidFill>
                  <a:srgbClr val="000066"/>
                </a:solidFill>
              </a:rPr>
              <a:t>granted    </a:t>
            </a:r>
            <a:endParaRPr lang="en-US" altLang="en-US" sz="2600" smtClean="0">
              <a:solidFill>
                <a:srgbClr val="000066"/>
              </a:solidFill>
            </a:endParaRPr>
          </a:p>
          <a:p>
            <a:pPr marL="609600" indent="-609600" eaLnBrk="1" hangingPunct="1">
              <a:lnSpc>
                <a:spcPct val="90000"/>
              </a:lnSpc>
              <a:buFont typeface="Wingdings" panose="05000000000000000000" pitchFamily="2" charset="2"/>
              <a:buNone/>
            </a:pPr>
            <a:r>
              <a:rPr lang="en-US" altLang="en-US" sz="2600" smtClean="0">
                <a:solidFill>
                  <a:srgbClr val="000066"/>
                </a:solidFill>
              </a:rPr>
              <a:t>		</a:t>
            </a:r>
            <a:r>
              <a:rPr lang="en-CA" altLang="en-US" sz="2600" smtClean="0">
                <a:solidFill>
                  <a:srgbClr val="000066"/>
                </a:solidFill>
              </a:rPr>
              <a:t>T</a:t>
            </a:r>
            <a:r>
              <a:rPr lang="en-CA" altLang="en-US" sz="2600" baseline="-25000" smtClean="0">
                <a:solidFill>
                  <a:srgbClr val="000066"/>
                </a:solidFill>
              </a:rPr>
              <a:t>2</a:t>
            </a:r>
            <a:r>
              <a:rPr lang="en-US" altLang="en-US" sz="2600" smtClean="0">
                <a:solidFill>
                  <a:srgbClr val="000066"/>
                </a:solidFill>
              </a:rPr>
              <a:t> </a:t>
            </a:r>
            <a:r>
              <a:rPr lang="en-CA" altLang="en-US" sz="2600" smtClean="0">
                <a:solidFill>
                  <a:srgbClr val="000066"/>
                </a:solidFill>
              </a:rPr>
              <a:t>releases its S lock on X</a:t>
            </a:r>
            <a:r>
              <a:rPr lang="en-US" altLang="en-US" sz="2600" smtClean="0">
                <a:solidFill>
                  <a:srgbClr val="000066"/>
                </a:solidFill>
              </a:rPr>
              <a:t>,</a:t>
            </a:r>
            <a:r>
              <a:rPr lang="en-CA" altLang="en-US" sz="2600" smtClean="0">
                <a:solidFill>
                  <a:srgbClr val="000066"/>
                </a:solidFill>
              </a:rPr>
              <a:t> granted    </a:t>
            </a:r>
            <a:r>
              <a:rPr lang="en-US" altLang="en-US" sz="2600" smtClean="0">
                <a:solidFill>
                  <a:srgbClr val="000066"/>
                </a:solidFill>
              </a:rPr>
              <a:t>	</a:t>
            </a:r>
          </a:p>
          <a:p>
            <a:pPr marL="609600" indent="-609600" eaLnBrk="1" hangingPunct="1">
              <a:lnSpc>
                <a:spcPct val="90000"/>
              </a:lnSpc>
              <a:buFont typeface="Wingdings" panose="05000000000000000000" pitchFamily="2" charset="2"/>
              <a:buNone/>
            </a:pPr>
            <a:r>
              <a:rPr lang="en-US" altLang="en-US" sz="2600" smtClean="0">
                <a:solidFill>
                  <a:srgbClr val="000066"/>
                </a:solidFill>
              </a:rPr>
              <a:t>		</a:t>
            </a:r>
            <a:r>
              <a:rPr lang="en-CA" altLang="en-US" sz="2600" smtClean="0">
                <a:solidFill>
                  <a:srgbClr val="000066"/>
                </a:solidFill>
              </a:rPr>
              <a:t>T</a:t>
            </a:r>
            <a:r>
              <a:rPr lang="en-CA" altLang="en-US" sz="2600" baseline="-25000" smtClean="0">
                <a:solidFill>
                  <a:srgbClr val="000066"/>
                </a:solidFill>
              </a:rPr>
              <a:t>7</a:t>
            </a:r>
            <a:r>
              <a:rPr lang="en-US" altLang="en-US" sz="2600" baseline="-25000" smtClean="0">
                <a:solidFill>
                  <a:srgbClr val="000066"/>
                </a:solidFill>
              </a:rPr>
              <a:t> </a:t>
            </a:r>
            <a:r>
              <a:rPr lang="en-CA" altLang="en-US" sz="2600" smtClean="0">
                <a:solidFill>
                  <a:srgbClr val="000066"/>
                </a:solidFill>
              </a:rPr>
              <a:t>requests an S lock on X</a:t>
            </a:r>
            <a:r>
              <a:rPr lang="en-US" altLang="en-US" sz="2600" smtClean="0">
                <a:solidFill>
                  <a:srgbClr val="000066"/>
                </a:solidFill>
              </a:rPr>
              <a:t>,</a:t>
            </a:r>
            <a:r>
              <a:rPr lang="en-CA" altLang="en-US" sz="2600" smtClean="0">
                <a:solidFill>
                  <a:srgbClr val="000066"/>
                </a:solidFill>
              </a:rPr>
              <a:t> granted    </a:t>
            </a:r>
            <a:endParaRPr lang="en-US" altLang="en-US" sz="2600" smtClean="0">
              <a:solidFill>
                <a:srgbClr val="000066"/>
              </a:solidFill>
            </a:endParaRPr>
          </a:p>
          <a:p>
            <a:pPr marL="609600" indent="-609600" eaLnBrk="1" hangingPunct="1">
              <a:lnSpc>
                <a:spcPct val="90000"/>
              </a:lnSpc>
              <a:buFont typeface="Wingdings" panose="05000000000000000000" pitchFamily="2" charset="2"/>
              <a:buNone/>
            </a:pPr>
            <a:r>
              <a:rPr lang="en-US" altLang="en-US" sz="2600" smtClean="0"/>
              <a:t>	</a:t>
            </a:r>
          </a:p>
          <a:p>
            <a:pPr marL="609600" indent="-609600" eaLnBrk="1" hangingPunct="1">
              <a:lnSpc>
                <a:spcPct val="90000"/>
              </a:lnSpc>
              <a:buFont typeface="Wingdings" panose="05000000000000000000" pitchFamily="2" charset="2"/>
              <a:buNone/>
            </a:pPr>
            <a:r>
              <a:rPr lang="en-US" altLang="en-US" sz="2600" smtClean="0"/>
              <a:t>	</a:t>
            </a:r>
            <a:r>
              <a:rPr lang="en-CA" altLang="en-US" sz="2600" smtClean="0"/>
              <a:t>T3's</a:t>
            </a:r>
            <a:r>
              <a:rPr lang="en-US" altLang="en-US" sz="2600" smtClean="0"/>
              <a:t> </a:t>
            </a:r>
            <a:r>
              <a:rPr lang="en-CA" altLang="en-US" sz="2600" smtClean="0"/>
              <a:t>X lock is never granted.  This</a:t>
            </a:r>
            <a:r>
              <a:rPr lang="en-US" altLang="en-US" sz="2600" smtClean="0"/>
              <a:t> </a:t>
            </a:r>
            <a:r>
              <a:rPr lang="en-CA" altLang="en-US" sz="2600" smtClean="0"/>
              <a:t>is called </a:t>
            </a:r>
            <a:r>
              <a:rPr lang="en-CA" altLang="en-US" sz="2600" smtClean="0">
                <a:solidFill>
                  <a:srgbClr val="CC0000"/>
                </a:solidFill>
              </a:rPr>
              <a:t>starvation</a:t>
            </a:r>
            <a:r>
              <a:rPr lang="en-CA" altLang="en-US" sz="2600" smtClean="0"/>
              <a:t>.  Processing the lock requests</a:t>
            </a:r>
            <a:r>
              <a:rPr lang="en-US" altLang="en-US" sz="2600" smtClean="0"/>
              <a:t> </a:t>
            </a:r>
            <a:r>
              <a:rPr lang="en-CA" altLang="en-US" sz="2600" smtClean="0"/>
              <a:t>in FIFO order avoids</a:t>
            </a:r>
            <a:r>
              <a:rPr lang="en-US" altLang="en-US" sz="2600" smtClean="0"/>
              <a:t> </a:t>
            </a:r>
            <a:r>
              <a:rPr lang="en-CA" altLang="en-US" sz="2600" smtClean="0"/>
              <a:t>this starvation. </a:t>
            </a:r>
            <a:endParaRPr lang="en-US" altLang="en-US" sz="2600" smtClean="0"/>
          </a:p>
          <a:p>
            <a:pPr marL="609600" indent="-609600" eaLnBrk="1" hangingPunct="1">
              <a:lnSpc>
                <a:spcPct val="90000"/>
              </a:lnSpc>
            </a:pPr>
            <a:r>
              <a:rPr lang="en-CA" altLang="en-US" sz="2600" smtClean="0"/>
              <a:t>Deadlocks: A set</a:t>
            </a:r>
            <a:r>
              <a:rPr lang="en-US" altLang="en-US" sz="2600" smtClean="0"/>
              <a:t> </a:t>
            </a:r>
            <a:r>
              <a:rPr lang="en-CA" altLang="en-US" sz="2600" smtClean="0"/>
              <a:t>of transactions is </a:t>
            </a:r>
            <a:r>
              <a:rPr lang="en-CA" altLang="en-US" sz="2600" smtClean="0">
                <a:solidFill>
                  <a:srgbClr val="CC0000"/>
                </a:solidFill>
              </a:rPr>
              <a:t>deadlocked</a:t>
            </a:r>
            <a:r>
              <a:rPr lang="en-CA" altLang="en-US" sz="2600" smtClean="0"/>
              <a:t> if every transaction is</a:t>
            </a:r>
            <a:r>
              <a:rPr lang="en-US" altLang="en-US" sz="2600" smtClean="0"/>
              <a:t> </a:t>
            </a:r>
            <a:r>
              <a:rPr lang="en-CA" altLang="en-US" sz="2600" smtClean="0"/>
              <a:t>blocked and will remain so unless the system</a:t>
            </a:r>
            <a:r>
              <a:rPr lang="en-US" altLang="en-US" sz="2600" smtClean="0"/>
              <a:t> </a:t>
            </a:r>
            <a:r>
              <a:rPr lang="en-CA" altLang="en-US" sz="2600" smtClean="0"/>
              <a:t>intervenes.</a:t>
            </a:r>
          </a:p>
        </p:txBody>
      </p:sp>
      <p:sp>
        <p:nvSpPr>
          <p:cNvPr id="3789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228600"/>
            <a:ext cx="8229600" cy="1139825"/>
          </a:xfrm>
        </p:spPr>
        <p:txBody>
          <a:bodyPr/>
          <a:lstStyle/>
          <a:p>
            <a:r>
              <a:rPr lang="en-US" altLang="en-US" sz="3600" smtClean="0"/>
              <a:t>The SQL standard allows Degrees of Isolation</a:t>
            </a:r>
          </a:p>
        </p:txBody>
      </p:sp>
      <p:sp>
        <p:nvSpPr>
          <p:cNvPr id="3" name="Content Placeholder 2"/>
          <p:cNvSpPr>
            <a:spLocks noGrp="1"/>
          </p:cNvSpPr>
          <p:nvPr>
            <p:ph idx="1"/>
          </p:nvPr>
        </p:nvSpPr>
        <p:spPr>
          <a:xfrm>
            <a:off x="228600" y="1447800"/>
            <a:ext cx="8686800" cy="4530725"/>
          </a:xfrm>
        </p:spPr>
        <p:txBody>
          <a:bodyPr>
            <a:normAutofit fontScale="55000" lnSpcReduction="20000"/>
          </a:bodyPr>
          <a:lstStyle/>
          <a:p>
            <a:pPr>
              <a:lnSpc>
                <a:spcPct val="120000"/>
              </a:lnSpc>
              <a:defRPr/>
            </a:pPr>
            <a:r>
              <a:rPr lang="en-US" dirty="0" smtClean="0"/>
              <a:t>read uncommitted (only allowed for read-only transactions) – no locks are used at all</a:t>
            </a:r>
          </a:p>
          <a:p>
            <a:pPr>
              <a:lnSpc>
                <a:spcPct val="120000"/>
              </a:lnSpc>
              <a:defRPr/>
            </a:pPr>
            <a:r>
              <a:rPr lang="en-US" dirty="0" smtClean="0"/>
              <a:t>read committed</a:t>
            </a:r>
          </a:p>
          <a:p>
            <a:pPr>
              <a:lnSpc>
                <a:spcPct val="120000"/>
              </a:lnSpc>
              <a:defRPr/>
            </a:pPr>
            <a:r>
              <a:rPr lang="en-US" dirty="0" smtClean="0"/>
              <a:t>repeatable read</a:t>
            </a:r>
          </a:p>
          <a:p>
            <a:pPr>
              <a:lnSpc>
                <a:spcPct val="120000"/>
              </a:lnSpc>
              <a:defRPr/>
            </a:pPr>
            <a:r>
              <a:rPr lang="en-US" dirty="0" err="1" smtClean="0"/>
              <a:t>serializable</a:t>
            </a:r>
            <a:endParaRPr lang="en-US" dirty="0" smtClean="0"/>
          </a:p>
          <a:p>
            <a:pPr>
              <a:lnSpc>
                <a:spcPct val="120000"/>
              </a:lnSpc>
              <a:buFont typeface="Wingdings" panose="05000000000000000000" pitchFamily="2" charset="2"/>
              <a:buNone/>
              <a:defRPr/>
            </a:pPr>
            <a:endParaRPr lang="en-US" dirty="0" smtClean="0"/>
          </a:p>
          <a:p>
            <a:pPr>
              <a:lnSpc>
                <a:spcPct val="120000"/>
              </a:lnSpc>
              <a:buFont typeface="Wingdings" panose="05000000000000000000" pitchFamily="2" charset="2"/>
              <a:buNone/>
              <a:defRPr/>
            </a:pPr>
            <a:r>
              <a:rPr lang="en-US" dirty="0" smtClean="0">
                <a:solidFill>
                  <a:srgbClr val="C00000"/>
                </a:solidFill>
              </a:rPr>
              <a:t>Why? </a:t>
            </a:r>
          </a:p>
          <a:p>
            <a:pPr>
              <a:lnSpc>
                <a:spcPct val="120000"/>
              </a:lnSpc>
              <a:buFont typeface="Wingdings" panose="05000000000000000000" pitchFamily="2" charset="2"/>
              <a:buNone/>
              <a:defRPr/>
            </a:pPr>
            <a:r>
              <a:rPr lang="en-US" dirty="0" smtClean="0"/>
              <a:t>for long-running transactions, say doing a statistical summary, don’t want to other transactions to wait for the long transaction to release read locks so they can get a write lock.</a:t>
            </a:r>
          </a:p>
          <a:p>
            <a:pPr>
              <a:lnSpc>
                <a:spcPct val="120000"/>
              </a:lnSpc>
              <a:buFont typeface="Wingdings" panose="05000000000000000000" pitchFamily="2" charset="2"/>
              <a:buNone/>
              <a:defRPr/>
            </a:pPr>
            <a:endParaRPr lang="en-US" dirty="0" smtClean="0"/>
          </a:p>
          <a:p>
            <a:pPr eaLnBrk="1" hangingPunct="1">
              <a:lnSpc>
                <a:spcPct val="110000"/>
              </a:lnSpc>
              <a:buFont typeface="Wingdings" panose="05000000000000000000" pitchFamily="2" charset="2"/>
              <a:buNone/>
              <a:defRPr/>
            </a:pPr>
            <a:r>
              <a:rPr lang="en-US" sz="3200" dirty="0" smtClean="0"/>
              <a:t>see the DB2 manual page on this at: </a:t>
            </a:r>
            <a:r>
              <a:rPr lang="en-US" sz="3200" dirty="0" smtClean="0">
                <a:hlinkClick r:id="rId2"/>
              </a:rPr>
              <a:t>http://publib.boulder.ibm.com/infocenter/db2luw/v9r5/index.jsp</a:t>
            </a:r>
            <a:endParaRPr lang="en-US" sz="3200" dirty="0" smtClean="0"/>
          </a:p>
          <a:p>
            <a:pPr eaLnBrk="1" hangingPunct="1">
              <a:lnSpc>
                <a:spcPct val="110000"/>
              </a:lnSpc>
              <a:buFont typeface="Wingdings" panose="05000000000000000000" pitchFamily="2" charset="2"/>
              <a:buNone/>
              <a:defRPr/>
            </a:pPr>
            <a:r>
              <a:rPr lang="en-US" sz="3200" dirty="0" smtClean="0"/>
              <a:t>	and search for “degrees of isolation”</a:t>
            </a:r>
            <a:endParaRPr lang="en-US" dirty="0"/>
          </a:p>
        </p:txBody>
      </p:sp>
      <p:sp>
        <p:nvSpPr>
          <p:cNvPr id="389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89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B7713D-14F1-4B3C-87F1-32C91CCF0935}" type="slidenum">
              <a:rPr lang="en-US" altLang="en-US">
                <a:latin typeface="Garamond" panose="02020404030301010803" pitchFamily="18" charset="0"/>
              </a:rPr>
              <a:pPr eaLnBrk="1" hangingPunct="1"/>
              <a:t>36</a:t>
            </a:fld>
            <a:endParaRPr lang="en-US" altLang="en-US">
              <a:latin typeface="Garamond" panose="02020404030301010803" pitchFamily="18" charset="0"/>
            </a:endParaRPr>
          </a:p>
        </p:txBody>
      </p:sp>
      <p:sp>
        <p:nvSpPr>
          <p:cNvPr id="3891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440EC6-84C4-4F20-9C3A-3BDD13DCA140}" type="slidenum">
              <a:rPr lang="en-US" altLang="en-US">
                <a:latin typeface="Garamond" panose="02020404030301010803" pitchFamily="18" charset="0"/>
              </a:rPr>
              <a:pPr eaLnBrk="1" hangingPunct="1"/>
              <a:t>37</a:t>
            </a:fld>
            <a:endParaRPr lang="en-US" altLang="en-US">
              <a:latin typeface="Garamond" panose="02020404030301010803" pitchFamily="18" charset="0"/>
            </a:endParaRPr>
          </a:p>
        </p:txBody>
      </p:sp>
      <p:sp>
        <p:nvSpPr>
          <p:cNvPr id="39940" name="Rectangle 2"/>
          <p:cNvSpPr>
            <a:spLocks noGrp="1" noChangeArrowheads="1"/>
          </p:cNvSpPr>
          <p:nvPr>
            <p:ph type="title"/>
          </p:nvPr>
        </p:nvSpPr>
        <p:spPr>
          <a:xfrm>
            <a:off x="381000" y="228600"/>
            <a:ext cx="8229600" cy="1139825"/>
          </a:xfrm>
        </p:spPr>
        <p:txBody>
          <a:bodyPr/>
          <a:lstStyle/>
          <a:p>
            <a:pPr eaLnBrk="1" hangingPunct="1"/>
            <a:r>
              <a:rPr lang="en-US" altLang="en-US" smtClean="0"/>
              <a:t>Phantoms</a:t>
            </a:r>
          </a:p>
        </p:txBody>
      </p:sp>
      <p:sp>
        <p:nvSpPr>
          <p:cNvPr id="39942" name="Rectangle 3"/>
          <p:cNvSpPr>
            <a:spLocks noGrp="1" noChangeArrowheads="1"/>
          </p:cNvSpPr>
          <p:nvPr>
            <p:ph type="body" idx="1"/>
          </p:nvPr>
        </p:nvSpPr>
        <p:spPr>
          <a:xfrm>
            <a:off x="228600" y="1143000"/>
            <a:ext cx="8686800" cy="4911725"/>
          </a:xfrm>
        </p:spPr>
        <p:txBody>
          <a:bodyPr>
            <a:normAutofit fontScale="77500" lnSpcReduction="20000"/>
          </a:bodyPr>
          <a:lstStyle/>
          <a:p>
            <a:pPr eaLnBrk="1" hangingPunct="1">
              <a:lnSpc>
                <a:spcPct val="110000"/>
              </a:lnSpc>
              <a:defRPr/>
            </a:pPr>
            <a:r>
              <a:rPr lang="en-US" sz="2600" dirty="0" smtClean="0"/>
              <a:t>Phantoms are talked about with the read uncommitted isolation level – since no locks are used, insertions made by another transaction (or updates) might be seen if a data item is re-read. </a:t>
            </a:r>
          </a:p>
          <a:p>
            <a:pPr eaLnBrk="1" hangingPunct="1">
              <a:lnSpc>
                <a:spcPct val="110000"/>
              </a:lnSpc>
              <a:defRPr/>
            </a:pPr>
            <a:r>
              <a:rPr lang="en-US" sz="2600" dirty="0" smtClean="0"/>
              <a:t>Also, the read-only transaction may see data that is never committed.</a:t>
            </a:r>
          </a:p>
          <a:p>
            <a:pPr eaLnBrk="1" hangingPunct="1">
              <a:lnSpc>
                <a:spcPct val="110000"/>
              </a:lnSpc>
              <a:defRPr/>
            </a:pPr>
            <a:endParaRPr lang="en-US" sz="2600" dirty="0" smtClean="0"/>
          </a:p>
          <a:p>
            <a:pPr eaLnBrk="1" hangingPunct="1">
              <a:lnSpc>
                <a:spcPct val="110000"/>
              </a:lnSpc>
              <a:defRPr/>
            </a:pPr>
            <a:r>
              <a:rPr lang="en-US" sz="2600" dirty="0" smtClean="0"/>
              <a:t>When records are being inserted or deleted, for part of the time the lock needed would be locking a record which is not actually there.</a:t>
            </a:r>
          </a:p>
          <a:p>
            <a:pPr eaLnBrk="1" hangingPunct="1">
              <a:lnSpc>
                <a:spcPct val="110000"/>
              </a:lnSpc>
              <a:defRPr/>
            </a:pPr>
            <a:r>
              <a:rPr lang="en-US" sz="2600" dirty="0" smtClean="0"/>
              <a:t>One solution to this is </a:t>
            </a:r>
            <a:r>
              <a:rPr lang="en-US" sz="2600" dirty="0" smtClean="0">
                <a:solidFill>
                  <a:srgbClr val="C00000"/>
                </a:solidFill>
              </a:rPr>
              <a:t>predicate locks</a:t>
            </a:r>
            <a:r>
              <a:rPr lang="en-US" sz="2600" dirty="0" smtClean="0"/>
              <a:t>: lock all rows of a table for which a predicate is true. These locks work but are very expensive to check.</a:t>
            </a:r>
          </a:p>
          <a:p>
            <a:pPr eaLnBrk="1" hangingPunct="1">
              <a:lnSpc>
                <a:spcPct val="110000"/>
              </a:lnSpc>
              <a:defRPr/>
            </a:pPr>
            <a:r>
              <a:rPr lang="en-US" sz="2600" dirty="0" smtClean="0"/>
              <a:t>For an index, if you are going to insert a row with a new key value, you can lock the index pages (which are permanent DB objects) with a range, say [existing key, next existing key) which is a special predicate lock called a </a:t>
            </a:r>
            <a:r>
              <a:rPr lang="en-US" sz="2600" dirty="0" smtClean="0">
                <a:solidFill>
                  <a:srgbClr val="C00000"/>
                </a:solidFill>
              </a:rPr>
              <a:t>key-range lock</a:t>
            </a:r>
          </a:p>
          <a:p>
            <a:pPr eaLnBrk="1" hangingPunct="1">
              <a:lnSpc>
                <a:spcPct val="110000"/>
              </a:lnSpc>
              <a:defRPr/>
            </a:pPr>
            <a:r>
              <a:rPr lang="en-US" sz="2600" dirty="0" smtClean="0"/>
              <a:t>A solution usually used is based on locking parts of the database in different sizes of granules</a:t>
            </a:r>
          </a:p>
          <a:p>
            <a:pPr eaLnBrk="1" hangingPunct="1">
              <a:lnSpc>
                <a:spcPct val="110000"/>
              </a:lnSpc>
              <a:defRPr/>
            </a:pPr>
            <a:r>
              <a:rPr lang="en-US" sz="2600" dirty="0" smtClean="0"/>
              <a:t>Even the RR of DB2 is susceptible to phantoms</a:t>
            </a:r>
          </a:p>
        </p:txBody>
      </p:sp>
      <p:sp>
        <p:nvSpPr>
          <p:cNvPr id="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Table from the O’Neil</a:t>
            </a:r>
            <a:r>
              <a:rPr lang="en-US" altLang="en-US" baseline="30000" smtClean="0"/>
              <a:t>2</a:t>
            </a:r>
            <a:r>
              <a:rPr lang="en-US" altLang="en-US" smtClean="0"/>
              <a:t> book</a:t>
            </a:r>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09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51DE5D-1870-4653-9996-F7E901D1A8FF}" type="slidenum">
              <a:rPr lang="en-US" altLang="en-US">
                <a:latin typeface="Garamond" panose="02020404030301010803" pitchFamily="18" charset="0"/>
              </a:rPr>
              <a:pPr eaLnBrk="1" hangingPunct="1"/>
              <a:t>38</a:t>
            </a:fld>
            <a:endParaRPr lang="en-US" altLang="en-US">
              <a:latin typeface="Garamond" panose="02020404030301010803" pitchFamily="18" charset="0"/>
            </a:endParaRPr>
          </a:p>
        </p:txBody>
      </p:sp>
      <p:graphicFrame>
        <p:nvGraphicFramePr>
          <p:cNvPr id="7" name="Table 6"/>
          <p:cNvGraphicFramePr>
            <a:graphicFrameLocks noGrp="1"/>
          </p:cNvGraphicFramePr>
          <p:nvPr/>
        </p:nvGraphicFramePr>
        <p:xfrm>
          <a:off x="304800" y="1447800"/>
          <a:ext cx="8534400" cy="3651373"/>
        </p:xfrm>
        <a:graphic>
          <a:graphicData uri="http://schemas.openxmlformats.org/drawingml/2006/table">
            <a:tbl>
              <a:tblPr firstRow="1" bandRow="1">
                <a:tableStyleId>{5C22544A-7EE6-4342-B048-85BDC9FD1C3A}</a:tableStyleId>
              </a:tblPr>
              <a:tblGrid>
                <a:gridCol w="2133600"/>
                <a:gridCol w="1828800"/>
                <a:gridCol w="1828800"/>
                <a:gridCol w="2743200"/>
              </a:tblGrid>
              <a:tr h="857805">
                <a:tc>
                  <a:txBody>
                    <a:bodyPr/>
                    <a:lstStyle/>
                    <a:p>
                      <a:endParaRPr lang="en-US" sz="1400" dirty="0"/>
                    </a:p>
                  </a:txBody>
                  <a:tcPr marT="45711" marB="45711"/>
                </a:tc>
                <a:tc>
                  <a:txBody>
                    <a:bodyPr/>
                    <a:lstStyle/>
                    <a:p>
                      <a:r>
                        <a:rPr lang="en-US" sz="1400" dirty="0" smtClean="0"/>
                        <a:t>Write Locks on Rows of a Table are long-term</a:t>
                      </a:r>
                      <a:endParaRPr lang="en-US" sz="1400" dirty="0"/>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 Locks on Rows of a Table are long-term</a:t>
                      </a:r>
                      <a:endParaRPr lang="en-US" sz="1400" dirty="0"/>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 and Write Locks on predicates are long-term</a:t>
                      </a:r>
                    </a:p>
                    <a:p>
                      <a:endParaRPr lang="en-US" sz="1400" dirty="0"/>
                    </a:p>
                  </a:txBody>
                  <a:tcPr marT="45711" marB="45711"/>
                </a:tc>
              </a:tr>
              <a:tr h="731379">
                <a:tc>
                  <a:txBody>
                    <a:bodyPr/>
                    <a:lstStyle/>
                    <a:p>
                      <a:r>
                        <a:rPr lang="en-US" sz="1400" dirty="0" smtClean="0"/>
                        <a:t>Read Uncommitted</a:t>
                      </a:r>
                    </a:p>
                    <a:p>
                      <a:r>
                        <a:rPr lang="en-US" sz="1400" dirty="0" smtClean="0"/>
                        <a:t>(RU in DB2)</a:t>
                      </a:r>
                      <a:endParaRPr lang="en-US" sz="1400" dirty="0"/>
                    </a:p>
                  </a:txBody>
                  <a:tcPr marT="45711" marB="45711"/>
                </a:tc>
                <a:tc>
                  <a:txBody>
                    <a:bodyPr/>
                    <a:lstStyle/>
                    <a:p>
                      <a:r>
                        <a:rPr lang="en-US" sz="1400" dirty="0" smtClean="0"/>
                        <a:t>No (should only be used for read-only transactions)</a:t>
                      </a:r>
                      <a:endParaRPr lang="en-US" sz="1400" dirty="0"/>
                    </a:p>
                  </a:txBody>
                  <a:tcPr marT="45711" marB="45711"/>
                </a:tc>
                <a:tc>
                  <a:txBody>
                    <a:bodyPr/>
                    <a:lstStyle/>
                    <a:p>
                      <a:r>
                        <a:rPr lang="en-US" sz="1400" dirty="0" smtClean="0"/>
                        <a:t>No read locks</a:t>
                      </a:r>
                      <a:r>
                        <a:rPr lang="en-US" sz="1400" baseline="0" dirty="0" smtClean="0"/>
                        <a:t> at all</a:t>
                      </a:r>
                      <a:endParaRPr lang="en-US" sz="1400" dirty="0"/>
                    </a:p>
                  </a:txBody>
                  <a:tcPr marT="45711" marB="45711"/>
                </a:tc>
                <a:tc>
                  <a:txBody>
                    <a:bodyPr/>
                    <a:lstStyle/>
                    <a:p>
                      <a:r>
                        <a:rPr lang="en-US" sz="1400" dirty="0" smtClean="0"/>
                        <a:t>No</a:t>
                      </a:r>
                      <a:r>
                        <a:rPr lang="en-US" sz="1400" baseline="0" dirty="0" smtClean="0"/>
                        <a:t> predicate locks at all</a:t>
                      </a:r>
                      <a:endParaRPr lang="en-US" sz="1400" dirty="0"/>
                    </a:p>
                  </a:txBody>
                  <a:tcPr marT="45711" marB="45711"/>
                </a:tc>
              </a:tr>
              <a:tr h="620188">
                <a:tc>
                  <a:txBody>
                    <a:bodyPr/>
                    <a:lstStyle/>
                    <a:p>
                      <a:r>
                        <a:rPr lang="en-US" sz="1400" dirty="0" smtClean="0"/>
                        <a:t>Read</a:t>
                      </a:r>
                      <a:r>
                        <a:rPr lang="en-US" sz="1400" baseline="0" dirty="0" smtClean="0"/>
                        <a:t> Committed</a:t>
                      </a:r>
                    </a:p>
                    <a:p>
                      <a:r>
                        <a:rPr lang="en-US" sz="1400" baseline="0" dirty="0" smtClean="0"/>
                        <a:t>(like CS in DB2)</a:t>
                      </a:r>
                      <a:endParaRPr lang="en-US" sz="1400" dirty="0"/>
                    </a:p>
                  </a:txBody>
                  <a:tcPr marT="45711" marB="45711"/>
                </a:tc>
                <a:tc>
                  <a:txBody>
                    <a:bodyPr/>
                    <a:lstStyle/>
                    <a:p>
                      <a:r>
                        <a:rPr lang="en-US" sz="1400" dirty="0" smtClean="0"/>
                        <a:t>Yes</a:t>
                      </a:r>
                      <a:endParaRPr lang="en-US" sz="1400" dirty="0"/>
                    </a:p>
                  </a:txBody>
                  <a:tcPr marT="45711" marB="45711"/>
                </a:tc>
                <a:tc>
                  <a:txBody>
                    <a:bodyPr/>
                    <a:lstStyle/>
                    <a:p>
                      <a:r>
                        <a:rPr lang="en-US" sz="1400" dirty="0" smtClean="0"/>
                        <a:t>No</a:t>
                      </a:r>
                      <a:endParaRPr lang="en-US" sz="1400" dirty="0"/>
                    </a:p>
                  </a:txBody>
                  <a:tcPr marT="45711" marB="45711"/>
                </a:tc>
                <a:tc>
                  <a:txBody>
                    <a:bodyPr/>
                    <a:lstStyle/>
                    <a:p>
                      <a:r>
                        <a:rPr lang="en-US" sz="1400" dirty="0" smtClean="0"/>
                        <a:t>Short-term read predicate locks, </a:t>
                      </a:r>
                    </a:p>
                    <a:p>
                      <a:r>
                        <a:rPr lang="en-US" sz="1400" dirty="0" smtClean="0"/>
                        <a:t>Long-term write predicate locks</a:t>
                      </a:r>
                      <a:endParaRPr lang="en-US" sz="1400" dirty="0"/>
                    </a:p>
                  </a:txBody>
                  <a:tcPr marT="45711" marB="45711"/>
                </a:tc>
              </a:tr>
              <a:tr h="761853">
                <a:tc>
                  <a:txBody>
                    <a:bodyPr/>
                    <a:lstStyle/>
                    <a:p>
                      <a:r>
                        <a:rPr lang="en-US" sz="1400" dirty="0" smtClean="0"/>
                        <a:t>Repeatable</a:t>
                      </a:r>
                      <a:r>
                        <a:rPr lang="en-US" sz="1400" baseline="0" dirty="0" smtClean="0"/>
                        <a:t> Read</a:t>
                      </a:r>
                    </a:p>
                    <a:p>
                      <a:r>
                        <a:rPr lang="en-US" sz="1400" baseline="0" dirty="0" smtClean="0"/>
                        <a:t>(RR in DB2)</a:t>
                      </a:r>
                      <a:endParaRPr lang="en-US" sz="1400" dirty="0"/>
                    </a:p>
                  </a:txBody>
                  <a:tcPr marT="45711" marB="45711"/>
                </a:tc>
                <a:tc>
                  <a:txBody>
                    <a:bodyPr/>
                    <a:lstStyle/>
                    <a:p>
                      <a:r>
                        <a:rPr lang="en-US" sz="1400" dirty="0" smtClean="0"/>
                        <a:t>Yes</a:t>
                      </a:r>
                      <a:endParaRPr lang="en-US" sz="1400" dirty="0"/>
                    </a:p>
                  </a:txBody>
                  <a:tcPr marT="45711" marB="45711"/>
                </a:tc>
                <a:tc>
                  <a:txBody>
                    <a:bodyPr/>
                    <a:lstStyle/>
                    <a:p>
                      <a:r>
                        <a:rPr lang="en-US" sz="1400" dirty="0" smtClean="0"/>
                        <a:t>Yes</a:t>
                      </a:r>
                      <a:endParaRPr lang="en-US" sz="1400" dirty="0"/>
                    </a:p>
                  </a:txBody>
                  <a:tcPr marT="45711" marB="45711"/>
                </a:tc>
                <a:tc>
                  <a:txBody>
                    <a:bodyPr/>
                    <a:lstStyle/>
                    <a:p>
                      <a:r>
                        <a:rPr lang="en-US" sz="1400" dirty="0" smtClean="0"/>
                        <a:t>Short-term read predicate locks, </a:t>
                      </a:r>
                    </a:p>
                    <a:p>
                      <a:r>
                        <a:rPr lang="en-US" sz="1400" dirty="0" smtClean="0"/>
                        <a:t>Long-term write predicate locks</a:t>
                      </a:r>
                      <a:endParaRPr lang="en-US" sz="1400" dirty="0"/>
                    </a:p>
                  </a:txBody>
                  <a:tcPr marT="45711" marB="45711"/>
                </a:tc>
              </a:tr>
              <a:tr h="680025">
                <a:tc>
                  <a:txBody>
                    <a:bodyPr/>
                    <a:lstStyle/>
                    <a:p>
                      <a:r>
                        <a:rPr lang="en-US" sz="1400" dirty="0" err="1" smtClean="0"/>
                        <a:t>Serializable</a:t>
                      </a:r>
                      <a:endParaRPr lang="en-US" sz="1400" dirty="0" smtClean="0"/>
                    </a:p>
                    <a:p>
                      <a:r>
                        <a:rPr lang="en-US" sz="1400" dirty="0" smtClean="0"/>
                        <a:t>? in DB2</a:t>
                      </a:r>
                      <a:endParaRPr lang="en-US" sz="1400" dirty="0"/>
                    </a:p>
                  </a:txBody>
                  <a:tcPr marT="45711" marB="45711"/>
                </a:tc>
                <a:tc>
                  <a:txBody>
                    <a:bodyPr/>
                    <a:lstStyle/>
                    <a:p>
                      <a:r>
                        <a:rPr lang="en-US" sz="1400" dirty="0" smtClean="0"/>
                        <a:t>Yes</a:t>
                      </a:r>
                      <a:endParaRPr lang="en-US" sz="1400" dirty="0"/>
                    </a:p>
                  </a:txBody>
                  <a:tcPr marT="45711" marB="45711"/>
                </a:tc>
                <a:tc>
                  <a:txBody>
                    <a:bodyPr/>
                    <a:lstStyle/>
                    <a:p>
                      <a:r>
                        <a:rPr lang="en-US" sz="1400" dirty="0" smtClean="0"/>
                        <a:t>Yes</a:t>
                      </a:r>
                      <a:endParaRPr lang="en-US" sz="1400" dirty="0"/>
                    </a:p>
                  </a:txBody>
                  <a:tcPr marT="45711" marB="45711"/>
                </a:tc>
                <a:tc>
                  <a:txBody>
                    <a:bodyPr/>
                    <a:lstStyle/>
                    <a:p>
                      <a:r>
                        <a:rPr lang="en-US" sz="1400" dirty="0" smtClean="0"/>
                        <a:t>Long-term Read and Write predicate</a:t>
                      </a:r>
                      <a:r>
                        <a:rPr lang="en-US" sz="1400" baseline="0" dirty="0" smtClean="0"/>
                        <a:t> locks</a:t>
                      </a:r>
                      <a:endParaRPr lang="en-US" sz="1400" dirty="0"/>
                    </a:p>
                  </a:txBody>
                  <a:tcPr marT="45711" marB="45711"/>
                </a:tc>
              </a:tr>
            </a:tbl>
          </a:graphicData>
        </a:graphic>
      </p:graphicFrame>
      <p:sp>
        <p:nvSpPr>
          <p:cNvPr id="40997" name="TextBox 7"/>
          <p:cNvSpPr txBox="1">
            <a:spLocks noChangeArrowheads="1"/>
          </p:cNvSpPr>
          <p:nvPr/>
        </p:nvSpPr>
        <p:spPr bwMode="auto">
          <a:xfrm>
            <a:off x="381000" y="5345113"/>
            <a:ext cx="557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by “long-term”, they mean held until the commit point</a:t>
            </a:r>
          </a:p>
        </p:txBody>
      </p:sp>
      <p:sp>
        <p:nvSpPr>
          <p:cNvPr id="40998"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1000" y="228600"/>
            <a:ext cx="8763000" cy="1139825"/>
          </a:xfrm>
        </p:spPr>
        <p:txBody>
          <a:bodyPr/>
          <a:lstStyle/>
          <a:p>
            <a:r>
              <a:rPr lang="en-US" altLang="en-US" smtClean="0"/>
              <a:t>An example with Read Committed</a:t>
            </a:r>
          </a:p>
        </p:txBody>
      </p:sp>
      <p:sp>
        <p:nvSpPr>
          <p:cNvPr id="3" name="Content Placeholder 2"/>
          <p:cNvSpPr>
            <a:spLocks noGrp="1"/>
          </p:cNvSpPr>
          <p:nvPr>
            <p:ph idx="1"/>
          </p:nvPr>
        </p:nvSpPr>
        <p:spPr>
          <a:xfrm>
            <a:off x="381000" y="1143000"/>
            <a:ext cx="8458200" cy="5064125"/>
          </a:xfrm>
        </p:spPr>
        <p:txBody>
          <a:bodyPr>
            <a:normAutofit fontScale="62500" lnSpcReduction="20000"/>
          </a:bodyPr>
          <a:lstStyle/>
          <a:p>
            <a:pPr>
              <a:lnSpc>
                <a:spcPct val="120000"/>
              </a:lnSpc>
              <a:defRPr/>
            </a:pPr>
            <a:r>
              <a:rPr lang="en-US" dirty="0" smtClean="0"/>
              <a:t>T1 gets a short term read lock on Bal, and reads 100</a:t>
            </a:r>
          </a:p>
          <a:p>
            <a:pPr>
              <a:lnSpc>
                <a:spcPct val="120000"/>
              </a:lnSpc>
              <a:defRPr/>
            </a:pPr>
            <a:r>
              <a:rPr lang="en-US" dirty="0" smtClean="0"/>
              <a:t>T2 gets a short term read lock on Bal, and reads 100</a:t>
            </a:r>
          </a:p>
          <a:p>
            <a:pPr>
              <a:lnSpc>
                <a:spcPct val="120000"/>
              </a:lnSpc>
              <a:defRPr/>
            </a:pPr>
            <a:r>
              <a:rPr lang="en-US" dirty="0" smtClean="0"/>
              <a:t>T1 sets a long term write lock on Bal, and adds 40, writing out a new value of 140 </a:t>
            </a:r>
          </a:p>
          <a:p>
            <a:pPr>
              <a:lnSpc>
                <a:spcPct val="120000"/>
              </a:lnSpc>
              <a:defRPr/>
            </a:pPr>
            <a:r>
              <a:rPr lang="en-US" dirty="0" smtClean="0"/>
              <a:t>(T2 can’t do anything until T1 commits because it can’t get any lock)</a:t>
            </a:r>
          </a:p>
          <a:p>
            <a:pPr>
              <a:lnSpc>
                <a:spcPct val="120000"/>
              </a:lnSpc>
              <a:defRPr/>
            </a:pPr>
            <a:r>
              <a:rPr lang="en-US" dirty="0" smtClean="0"/>
              <a:t>T1 commits</a:t>
            </a:r>
          </a:p>
          <a:p>
            <a:pPr>
              <a:lnSpc>
                <a:spcPct val="120000"/>
              </a:lnSpc>
              <a:defRPr/>
            </a:pPr>
            <a:r>
              <a:rPr lang="en-US" dirty="0" smtClean="0"/>
              <a:t>T2 gets a long term write lock on Bal, and adds 50, writing out a new value of 150 </a:t>
            </a:r>
          </a:p>
          <a:p>
            <a:pPr>
              <a:lnSpc>
                <a:spcPct val="120000"/>
              </a:lnSpc>
              <a:defRPr/>
            </a:pPr>
            <a:r>
              <a:rPr lang="en-US" dirty="0" smtClean="0"/>
              <a:t>T2 commits</a:t>
            </a:r>
          </a:p>
          <a:p>
            <a:pPr>
              <a:lnSpc>
                <a:spcPct val="120000"/>
              </a:lnSpc>
              <a:buFont typeface="Wingdings" panose="05000000000000000000" pitchFamily="2" charset="2"/>
              <a:buNone/>
              <a:defRPr/>
            </a:pPr>
            <a:endParaRPr lang="en-US" dirty="0" smtClean="0"/>
          </a:p>
          <a:p>
            <a:pPr>
              <a:lnSpc>
                <a:spcPct val="120000"/>
              </a:lnSpc>
              <a:buFont typeface="Wingdings" panose="05000000000000000000" pitchFamily="2" charset="2"/>
              <a:buNone/>
              <a:defRPr/>
            </a:pPr>
            <a:r>
              <a:rPr lang="en-US" dirty="0" smtClean="0">
                <a:solidFill>
                  <a:srgbClr val="FF0000"/>
                </a:solidFill>
              </a:rPr>
              <a:t>this is a lost update! </a:t>
            </a:r>
            <a:r>
              <a:rPr lang="en-US" dirty="0" smtClean="0"/>
              <a:t> </a:t>
            </a:r>
          </a:p>
          <a:p>
            <a:pPr>
              <a:lnSpc>
                <a:spcPct val="120000"/>
              </a:lnSpc>
              <a:buFont typeface="Wingdings" panose="05000000000000000000" pitchFamily="2" charset="2"/>
              <a:buNone/>
              <a:defRPr/>
            </a:pPr>
            <a:r>
              <a:rPr lang="en-US" dirty="0" smtClean="0"/>
              <a:t>(Note in this example, both T1 and T2 are using Read Committed protocols.)</a:t>
            </a:r>
          </a:p>
          <a:p>
            <a:pPr>
              <a:lnSpc>
                <a:spcPct val="120000"/>
              </a:lnSpc>
              <a:buFont typeface="Wingdings" panose="05000000000000000000" pitchFamily="2" charset="2"/>
              <a:buNone/>
              <a:defRPr/>
            </a:pPr>
            <a:endParaRPr lang="en-US" dirty="0" smtClean="0"/>
          </a:p>
          <a:p>
            <a:pPr>
              <a:lnSpc>
                <a:spcPct val="120000"/>
              </a:lnSpc>
              <a:buFont typeface="Wingdings" panose="05000000000000000000" pitchFamily="2" charset="2"/>
              <a:buNone/>
              <a:defRPr/>
            </a:pPr>
            <a:r>
              <a:rPr lang="en-US" dirty="0" smtClean="0"/>
              <a:t>Apparently DB2’s Cursor Stability is slightly stronger than this.</a:t>
            </a:r>
            <a:endParaRPr lang="en-US" dirty="0"/>
          </a:p>
        </p:txBody>
      </p:sp>
      <p:sp>
        <p:nvSpPr>
          <p:cNvPr id="419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19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9D979D-C04E-4460-B11D-DB76E2350BAF}" type="slidenum">
              <a:rPr lang="en-US" altLang="en-US">
                <a:latin typeface="Garamond" panose="02020404030301010803" pitchFamily="18" charset="0"/>
              </a:rPr>
              <a:pPr eaLnBrk="1" hangingPunct="1"/>
              <a:t>39</a:t>
            </a:fld>
            <a:endParaRPr lang="en-US" altLang="en-US">
              <a:latin typeface="Garamond" panose="02020404030301010803" pitchFamily="18" charset="0"/>
            </a:endParaRPr>
          </a:p>
        </p:txBody>
      </p:sp>
      <p:sp>
        <p:nvSpPr>
          <p:cNvPr id="4199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D1134E-FE06-452D-9786-3FD769E57F50}" type="slidenum">
              <a:rPr lang="en-US" altLang="en-US">
                <a:latin typeface="Garamond" panose="02020404030301010803" pitchFamily="18" charset="0"/>
              </a:rPr>
              <a:pPr eaLnBrk="1" hangingPunct="1"/>
              <a:t>4</a:t>
            </a:fld>
            <a:endParaRPr lang="en-US" altLang="en-US">
              <a:latin typeface="Garamond" panose="02020404030301010803" pitchFamily="18" charset="0"/>
            </a:endParaRPr>
          </a:p>
        </p:txBody>
      </p:sp>
      <p:sp>
        <p:nvSpPr>
          <p:cNvPr id="6148" name="Rectangle 2"/>
          <p:cNvSpPr>
            <a:spLocks noGrp="1" noChangeArrowheads="1"/>
          </p:cNvSpPr>
          <p:nvPr>
            <p:ph type="title"/>
          </p:nvPr>
        </p:nvSpPr>
        <p:spPr/>
        <p:txBody>
          <a:bodyPr/>
          <a:lstStyle/>
          <a:p>
            <a:pPr eaLnBrk="1" hangingPunct="1"/>
            <a:r>
              <a:rPr lang="en-US" altLang="en-US" smtClean="0"/>
              <a:t> </a:t>
            </a:r>
            <a:endParaRPr lang="en-CA" altLang="en-US" smtClean="0"/>
          </a:p>
        </p:txBody>
      </p:sp>
      <p:sp>
        <p:nvSpPr>
          <p:cNvPr id="6149" name="Rectangle 3"/>
          <p:cNvSpPr>
            <a:spLocks noGrp="1" noChangeArrowheads="1"/>
          </p:cNvSpPr>
          <p:nvPr>
            <p:ph type="body" idx="1"/>
          </p:nvPr>
        </p:nvSpPr>
        <p:spPr>
          <a:xfrm>
            <a:off x="381000" y="304800"/>
            <a:ext cx="8458200" cy="5715000"/>
          </a:xfrm>
        </p:spPr>
        <p:txBody>
          <a:bodyPr/>
          <a:lstStyle/>
          <a:p>
            <a:pPr eaLnBrk="1" hangingPunct="1"/>
            <a:r>
              <a:rPr lang="en-CA" altLang="en-US" sz="2100" smtClean="0"/>
              <a:t>The notions of</a:t>
            </a:r>
            <a:r>
              <a:rPr lang="en-US" altLang="en-US" sz="2100" smtClean="0"/>
              <a:t> </a:t>
            </a:r>
            <a:r>
              <a:rPr lang="en-CA" altLang="en-US" sz="2100" smtClean="0"/>
              <a:t>query and update are not as strong as</a:t>
            </a:r>
            <a:r>
              <a:rPr lang="en-US" altLang="en-US" sz="2100" smtClean="0"/>
              <a:t> </a:t>
            </a:r>
            <a:r>
              <a:rPr lang="en-CA" altLang="en-US" sz="2100" smtClean="0"/>
              <a:t>the notion of</a:t>
            </a:r>
            <a:r>
              <a:rPr lang="en-US" altLang="en-US" sz="2100" smtClean="0"/>
              <a:t> </a:t>
            </a:r>
            <a:r>
              <a:rPr lang="en-CA" altLang="en-US" sz="2100" smtClean="0"/>
              <a:t>transaction.</a:t>
            </a:r>
            <a:endParaRPr lang="en-US" altLang="en-US" sz="2100" smtClean="0"/>
          </a:p>
          <a:p>
            <a:pPr eaLnBrk="1" hangingPunct="1">
              <a:buFont typeface="Wingdings" panose="05000000000000000000" pitchFamily="2" charset="2"/>
              <a:buNone/>
            </a:pPr>
            <a:r>
              <a:rPr lang="en-CA" altLang="en-US" sz="2600" b="1" smtClean="0"/>
              <a:t>How do queries</a:t>
            </a:r>
            <a:r>
              <a:rPr lang="en-US" altLang="en-US" sz="2600" b="1" smtClean="0"/>
              <a:t> </a:t>
            </a:r>
            <a:r>
              <a:rPr lang="en-CA" altLang="en-US" sz="2600" b="1" smtClean="0"/>
              <a:t>become transactions?</a:t>
            </a:r>
            <a:endParaRPr lang="en-US" altLang="en-US" sz="2600" b="1" smtClean="0"/>
          </a:p>
          <a:p>
            <a:pPr eaLnBrk="1" hangingPunct="1"/>
            <a:r>
              <a:rPr lang="en-CA" altLang="en-US" sz="2100" smtClean="0"/>
              <a:t>Some systems require, in</a:t>
            </a:r>
            <a:r>
              <a:rPr lang="en-US" altLang="en-US" sz="2100" smtClean="0"/>
              <a:t> </a:t>
            </a:r>
            <a:r>
              <a:rPr lang="en-CA" altLang="en-US" sz="2100" smtClean="0"/>
              <a:t>the code,           </a:t>
            </a:r>
            <a:r>
              <a:rPr lang="en-US" altLang="en-US" sz="2100" smtClean="0"/>
              <a:t>	</a:t>
            </a:r>
          </a:p>
          <a:p>
            <a:pPr eaLnBrk="1" hangingPunct="1">
              <a:buFont typeface="Wingdings" panose="05000000000000000000" pitchFamily="2" charset="2"/>
              <a:buNone/>
            </a:pPr>
            <a:r>
              <a:rPr lang="en-US" altLang="en-US" sz="2100" smtClean="0"/>
              <a:t>		</a:t>
            </a:r>
            <a:r>
              <a:rPr lang="en-CA" altLang="en-US" sz="2100" smtClean="0"/>
              <a:t>begin transaction     .  .  .           </a:t>
            </a:r>
            <a:endParaRPr lang="en-US" altLang="en-US" sz="2100" smtClean="0"/>
          </a:p>
          <a:p>
            <a:pPr eaLnBrk="1" hangingPunct="1">
              <a:buFont typeface="Wingdings" panose="05000000000000000000" pitchFamily="2" charset="2"/>
              <a:buNone/>
            </a:pPr>
            <a:r>
              <a:rPr lang="en-US" altLang="en-US" sz="2100" smtClean="0"/>
              <a:t>		</a:t>
            </a:r>
            <a:r>
              <a:rPr lang="en-CA" altLang="en-US" sz="2100" smtClean="0"/>
              <a:t>end transaction    </a:t>
            </a:r>
            <a:endParaRPr lang="en-US" altLang="en-US" sz="2100" smtClean="0"/>
          </a:p>
          <a:p>
            <a:pPr eaLnBrk="1" hangingPunct="1">
              <a:buFont typeface="Wingdings" panose="05000000000000000000" pitchFamily="2" charset="2"/>
              <a:buNone/>
            </a:pPr>
            <a:r>
              <a:rPr lang="en-US" altLang="en-US" sz="2100" smtClean="0"/>
              <a:t>	</a:t>
            </a:r>
            <a:r>
              <a:rPr lang="en-CA" altLang="en-US" sz="2100" smtClean="0"/>
              <a:t>to</a:t>
            </a:r>
            <a:r>
              <a:rPr lang="en-US" altLang="en-US" sz="2100" smtClean="0"/>
              <a:t> </a:t>
            </a:r>
            <a:r>
              <a:rPr lang="en-CA" altLang="en-US" sz="2100" smtClean="0"/>
              <a:t>delimit a transaction</a:t>
            </a:r>
            <a:endParaRPr lang="en-US" altLang="en-US" sz="2100" smtClean="0"/>
          </a:p>
          <a:p>
            <a:pPr eaLnBrk="1" hangingPunct="1"/>
            <a:r>
              <a:rPr lang="en-US" altLang="en-US" sz="2100" smtClean="0"/>
              <a:t>Can r</a:t>
            </a:r>
            <a:r>
              <a:rPr lang="en-CA" altLang="en-US" sz="2100" smtClean="0"/>
              <a:t>egard a single execution</a:t>
            </a:r>
            <a:r>
              <a:rPr lang="en-US" altLang="en-US" sz="2100" smtClean="0"/>
              <a:t> </a:t>
            </a:r>
            <a:r>
              <a:rPr lang="en-CA" altLang="en-US" sz="2100" smtClean="0"/>
              <a:t>of a program with database access as a transaction</a:t>
            </a:r>
            <a:endParaRPr lang="en-US" altLang="en-US" sz="2100" smtClean="0"/>
          </a:p>
          <a:p>
            <a:pPr eaLnBrk="1" hangingPunct="1"/>
            <a:r>
              <a:rPr lang="en-CA" altLang="en-US" sz="2100" smtClean="0"/>
              <a:t>or every SQL</a:t>
            </a:r>
            <a:r>
              <a:rPr lang="en-US" altLang="en-US" sz="2100" smtClean="0"/>
              <a:t> </a:t>
            </a:r>
            <a:r>
              <a:rPr lang="en-CA" altLang="en-US" sz="2100" smtClean="0"/>
              <a:t>statement is a transaction by default.</a:t>
            </a:r>
          </a:p>
          <a:p>
            <a:pPr eaLnBrk="1" hangingPunct="1"/>
            <a:r>
              <a:rPr lang="en-CA" altLang="en-US" sz="2100" smtClean="0"/>
              <a:t>The execution of</a:t>
            </a:r>
            <a:r>
              <a:rPr lang="en-US" altLang="en-US" sz="2100" smtClean="0"/>
              <a:t> </a:t>
            </a:r>
            <a:r>
              <a:rPr lang="en-CA" altLang="en-US" sz="2100" smtClean="0"/>
              <a:t>a transaction ends with either commit or abort.</a:t>
            </a:r>
          </a:p>
        </p:txBody>
      </p:sp>
      <p:sp>
        <p:nvSpPr>
          <p:cNvPr id="615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228600"/>
            <a:ext cx="8229600" cy="1139825"/>
          </a:xfrm>
        </p:spPr>
        <p:txBody>
          <a:bodyPr/>
          <a:lstStyle/>
          <a:p>
            <a:r>
              <a:rPr lang="en-US" altLang="en-US" smtClean="0"/>
              <a:t>Aside on JDBC</a:t>
            </a:r>
          </a:p>
        </p:txBody>
      </p:sp>
      <p:sp>
        <p:nvSpPr>
          <p:cNvPr id="40963" name="Content Placeholder 2"/>
          <p:cNvSpPr>
            <a:spLocks noGrp="1"/>
          </p:cNvSpPr>
          <p:nvPr>
            <p:ph idx="1"/>
          </p:nvPr>
        </p:nvSpPr>
        <p:spPr>
          <a:xfrm>
            <a:off x="304800" y="1066800"/>
            <a:ext cx="8686800" cy="4911725"/>
          </a:xfrm>
        </p:spPr>
        <p:txBody>
          <a:bodyPr>
            <a:normAutofit fontScale="92500" lnSpcReduction="20000"/>
          </a:bodyPr>
          <a:lstStyle/>
          <a:p>
            <a:pPr>
              <a:defRPr/>
            </a:pPr>
            <a:r>
              <a:rPr lang="en-US" dirty="0" smtClean="0"/>
              <a:t>Look at the Connection interface in </a:t>
            </a:r>
            <a:r>
              <a:rPr lang="en-US" dirty="0" smtClean="0">
                <a:hlinkClick r:id="rId2"/>
              </a:rPr>
              <a:t>http://docs.oracle.com/javase/8/docs/api/</a:t>
            </a:r>
            <a:endParaRPr lang="en-US" dirty="0" smtClean="0"/>
          </a:p>
          <a:p>
            <a:pPr>
              <a:buFont typeface="Wingdings" panose="05000000000000000000" pitchFamily="2" charset="2"/>
              <a:buNone/>
              <a:defRPr/>
            </a:pPr>
            <a:r>
              <a:rPr lang="en-US" dirty="0" smtClean="0"/>
              <a:t>	under java.sql</a:t>
            </a:r>
          </a:p>
          <a:p>
            <a:pPr>
              <a:defRPr/>
            </a:pPr>
            <a:r>
              <a:rPr lang="en-US" dirty="0" smtClean="0"/>
              <a:t>the CONNECTION interface has fields for:</a:t>
            </a:r>
          </a:p>
          <a:p>
            <a:pPr lvl="1">
              <a:defRPr/>
            </a:pPr>
            <a:r>
              <a:rPr lang="en-US" dirty="0" smtClean="0"/>
              <a:t>TRANSACTION_NONE</a:t>
            </a:r>
          </a:p>
          <a:p>
            <a:pPr lvl="1">
              <a:defRPr/>
            </a:pPr>
            <a:r>
              <a:rPr lang="en-US" dirty="0" smtClean="0"/>
              <a:t>TRANSACTION_READ_COMMITTED</a:t>
            </a:r>
          </a:p>
          <a:p>
            <a:pPr lvl="1">
              <a:defRPr/>
            </a:pPr>
            <a:r>
              <a:rPr lang="en-US" dirty="0" smtClean="0"/>
              <a:t>TRANSACTION_READ_UNCOMMITTED</a:t>
            </a:r>
          </a:p>
          <a:p>
            <a:pPr lvl="1">
              <a:defRPr/>
            </a:pPr>
            <a:r>
              <a:rPr lang="en-US" dirty="0" smtClean="0"/>
              <a:t>TRANSACTION_REPEATABLE_READ</a:t>
            </a:r>
          </a:p>
          <a:p>
            <a:pPr lvl="1">
              <a:defRPr/>
            </a:pPr>
            <a:r>
              <a:rPr lang="en-US" dirty="0" smtClean="0"/>
              <a:t>TRANSACTION_SERIALIZABLE which is supposed to get rid of the phantom problem</a:t>
            </a:r>
          </a:p>
          <a:p>
            <a:pPr>
              <a:defRPr/>
            </a:pPr>
            <a:r>
              <a:rPr lang="en-US" dirty="0" smtClean="0"/>
              <a:t>which can be set with a </a:t>
            </a:r>
            <a:r>
              <a:rPr lang="en-US" dirty="0" err="1" smtClean="0"/>
              <a:t>setTransactionIsolation</a:t>
            </a:r>
            <a:r>
              <a:rPr lang="en-US" dirty="0" smtClean="0"/>
              <a:t> method</a:t>
            </a:r>
          </a:p>
          <a:p>
            <a:pPr lvl="1">
              <a:defRPr/>
            </a:pPr>
            <a:endParaRPr lang="en-US" dirty="0" smtClean="0"/>
          </a:p>
        </p:txBody>
      </p:sp>
      <p:sp>
        <p:nvSpPr>
          <p:cNvPr id="430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30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0B6559-4DB4-4102-8BB5-136B9FE11597}" type="slidenum">
              <a:rPr lang="en-US" altLang="en-US">
                <a:latin typeface="Garamond" panose="02020404030301010803" pitchFamily="18" charset="0"/>
              </a:rPr>
              <a:pPr eaLnBrk="1" hangingPunct="1"/>
              <a:t>40</a:t>
            </a:fld>
            <a:endParaRPr lang="en-US" altLang="en-US">
              <a:latin typeface="Garamond" panose="02020404030301010803" pitchFamily="18" charset="0"/>
            </a:endParaRPr>
          </a:p>
        </p:txBody>
      </p:sp>
      <p:sp>
        <p:nvSpPr>
          <p:cNvPr id="4301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F029B1-4046-4C8E-98E0-4BED0DFBD2DB}" type="slidenum">
              <a:rPr lang="en-US" altLang="en-US">
                <a:latin typeface="Garamond" panose="02020404030301010803" pitchFamily="18" charset="0"/>
              </a:rPr>
              <a:pPr eaLnBrk="1" hangingPunct="1"/>
              <a:t>41</a:t>
            </a:fld>
            <a:endParaRPr lang="en-US" altLang="en-US">
              <a:latin typeface="Garamond" panose="02020404030301010803" pitchFamily="18" charset="0"/>
            </a:endParaRPr>
          </a:p>
        </p:txBody>
      </p:sp>
      <p:sp>
        <p:nvSpPr>
          <p:cNvPr id="44036" name="Rectangle 2"/>
          <p:cNvSpPr>
            <a:spLocks noGrp="1" noChangeArrowheads="1"/>
          </p:cNvSpPr>
          <p:nvPr>
            <p:ph type="title"/>
          </p:nvPr>
        </p:nvSpPr>
        <p:spPr>
          <a:xfrm>
            <a:off x="381000" y="152400"/>
            <a:ext cx="8229600" cy="990600"/>
          </a:xfrm>
        </p:spPr>
        <p:txBody>
          <a:bodyPr/>
          <a:lstStyle/>
          <a:p>
            <a:pPr eaLnBrk="1" hangingPunct="1"/>
            <a:r>
              <a:rPr lang="en-US" altLang="en-US" sz="3600" smtClean="0"/>
              <a:t>Multiple Granularity Locking </a:t>
            </a:r>
            <a:br>
              <a:rPr lang="en-US" altLang="en-US" sz="3600" smtClean="0"/>
            </a:br>
            <a:r>
              <a:rPr lang="en-US" altLang="en-US" sz="2800" smtClean="0"/>
              <a:t>(a way to handle phantoms)</a:t>
            </a:r>
            <a:endParaRPr lang="en-US" altLang="en-US" sz="3600" smtClean="0"/>
          </a:p>
        </p:txBody>
      </p:sp>
      <p:sp>
        <p:nvSpPr>
          <p:cNvPr id="44037" name="Rectangle 3"/>
          <p:cNvSpPr>
            <a:spLocks noGrp="1" noChangeArrowheads="1"/>
          </p:cNvSpPr>
          <p:nvPr>
            <p:ph type="body" idx="1"/>
          </p:nvPr>
        </p:nvSpPr>
        <p:spPr>
          <a:xfrm>
            <a:off x="381000" y="1219200"/>
            <a:ext cx="8305800" cy="4911725"/>
          </a:xfrm>
        </p:spPr>
        <p:txBody>
          <a:bodyPr/>
          <a:lstStyle/>
          <a:p>
            <a:pPr eaLnBrk="1" hangingPunct="1"/>
            <a:r>
              <a:rPr lang="en-US" altLang="en-US" sz="2800" smtClean="0"/>
              <a:t>Assume a tree of granules (can also be a directed acyclic graph).</a:t>
            </a:r>
          </a:p>
          <a:p>
            <a:pPr algn="ctr" eaLnBrk="1" hangingPunct="1">
              <a:buFont typeface="Wingdings" panose="05000000000000000000" pitchFamily="2" charset="2"/>
              <a:buNone/>
            </a:pPr>
            <a:r>
              <a:rPr lang="en-US" altLang="en-US" smtClean="0">
                <a:solidFill>
                  <a:schemeClr val="tx1"/>
                </a:solidFill>
              </a:rPr>
              <a:t>Database</a:t>
            </a:r>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r>
              <a:rPr lang="en-US" altLang="en-US" smtClean="0">
                <a:solidFill>
                  <a:schemeClr val="tx1"/>
                </a:solidFill>
              </a:rPr>
              <a:t>Relation</a:t>
            </a:r>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r>
              <a:rPr lang="en-US" altLang="en-US" smtClean="0">
                <a:solidFill>
                  <a:schemeClr val="tx1"/>
                </a:solidFill>
              </a:rPr>
              <a:t>PageA       PageB</a:t>
            </a:r>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r>
              <a:rPr lang="en-US" altLang="en-US" smtClean="0">
                <a:solidFill>
                  <a:schemeClr val="tx1"/>
                </a:solidFill>
              </a:rPr>
              <a:t>Tuple .....            .........</a:t>
            </a:r>
          </a:p>
          <a:p>
            <a:pPr algn="ctr" eaLnBrk="1" hangingPunct="1">
              <a:buFont typeface="Wingdings" panose="05000000000000000000" pitchFamily="2" charset="2"/>
              <a:buNone/>
            </a:pPr>
            <a:endParaRPr lang="en-US" altLang="en-US" smtClean="0"/>
          </a:p>
          <a:p>
            <a:pPr algn="ctr" eaLnBrk="1" hangingPunct="1">
              <a:buFont typeface="Wingdings" panose="05000000000000000000" pitchFamily="2" charset="2"/>
              <a:buNone/>
            </a:pPr>
            <a:endParaRPr lang="en-US" altLang="en-US" smtClean="0"/>
          </a:p>
        </p:txBody>
      </p:sp>
      <p:cxnSp>
        <p:nvCxnSpPr>
          <p:cNvPr id="9" name="Straight Connector 8"/>
          <p:cNvCxnSpPr/>
          <p:nvPr/>
        </p:nvCxnSpPr>
        <p:spPr>
          <a:xfrm rot="5400000">
            <a:off x="4191001" y="3046412"/>
            <a:ext cx="609600" cy="317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581400" y="3886200"/>
            <a:ext cx="685800" cy="5334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4724400" y="3810000"/>
            <a:ext cx="685800" cy="6858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933700" y="4991100"/>
            <a:ext cx="685800" cy="457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953794" y="5180806"/>
            <a:ext cx="838200" cy="2301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44043"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326CC9-0B8A-4218-95AC-685B4145D322}" type="slidenum">
              <a:rPr lang="en-US" altLang="en-US">
                <a:latin typeface="Garamond" panose="02020404030301010803" pitchFamily="18" charset="0"/>
              </a:rPr>
              <a:pPr eaLnBrk="1" hangingPunct="1"/>
              <a:t>42</a:t>
            </a:fld>
            <a:endParaRPr lang="en-US" altLang="en-US">
              <a:latin typeface="Garamond" panose="02020404030301010803" pitchFamily="18" charset="0"/>
            </a:endParaRPr>
          </a:p>
        </p:txBody>
      </p:sp>
      <p:sp>
        <p:nvSpPr>
          <p:cNvPr id="45060" name="Rectangle 2"/>
          <p:cNvSpPr>
            <a:spLocks noGrp="1" noChangeArrowheads="1"/>
          </p:cNvSpPr>
          <p:nvPr>
            <p:ph type="title"/>
          </p:nvPr>
        </p:nvSpPr>
        <p:spPr>
          <a:xfrm>
            <a:off x="381000" y="228600"/>
            <a:ext cx="8229600" cy="1139825"/>
          </a:xfrm>
        </p:spPr>
        <p:txBody>
          <a:bodyPr/>
          <a:lstStyle/>
          <a:p>
            <a:pPr eaLnBrk="1" hangingPunct="1"/>
            <a:r>
              <a:rPr lang="en-US" altLang="en-US" smtClean="0"/>
              <a:t>Basic Protocol</a:t>
            </a:r>
          </a:p>
        </p:txBody>
      </p:sp>
      <p:sp>
        <p:nvSpPr>
          <p:cNvPr id="45061" name="Rectangle 3"/>
          <p:cNvSpPr>
            <a:spLocks noGrp="1" noChangeArrowheads="1"/>
          </p:cNvSpPr>
          <p:nvPr>
            <p:ph type="body" idx="1"/>
          </p:nvPr>
        </p:nvSpPr>
        <p:spPr>
          <a:xfrm>
            <a:off x="304800" y="1104900"/>
            <a:ext cx="8534400" cy="4648200"/>
          </a:xfrm>
        </p:spPr>
        <p:txBody>
          <a:bodyPr/>
          <a:lstStyle/>
          <a:p>
            <a:pPr eaLnBrk="1" hangingPunct="1"/>
            <a:r>
              <a:rPr lang="en-US" altLang="en-US" sz="2600" smtClean="0"/>
              <a:t>acquire locks from root to leaf</a:t>
            </a:r>
          </a:p>
          <a:p>
            <a:pPr eaLnBrk="1" hangingPunct="1"/>
            <a:r>
              <a:rPr lang="en-US" altLang="en-US" sz="2600" smtClean="0"/>
              <a:t>release locks from leaf to root.</a:t>
            </a:r>
          </a:p>
          <a:p>
            <a:pPr eaLnBrk="1" hangingPunct="1"/>
            <a:r>
              <a:rPr lang="en-US" altLang="en-US" sz="2600" smtClean="0"/>
              <a:t>As well as</a:t>
            </a:r>
            <a:r>
              <a:rPr lang="en-US" altLang="en-US" sz="2600" smtClean="0">
                <a:solidFill>
                  <a:srgbClr val="000080"/>
                </a:solidFill>
              </a:rPr>
              <a:t> </a:t>
            </a:r>
            <a:r>
              <a:rPr lang="en-US" altLang="en-US" sz="2600" smtClean="0">
                <a:solidFill>
                  <a:srgbClr val="CC0000"/>
                </a:solidFill>
              </a:rPr>
              <a:t>S</a:t>
            </a:r>
            <a:r>
              <a:rPr lang="en-US" altLang="en-US" sz="2600" smtClean="0">
                <a:solidFill>
                  <a:srgbClr val="000080"/>
                </a:solidFill>
              </a:rPr>
              <a:t> </a:t>
            </a:r>
            <a:r>
              <a:rPr lang="en-US" altLang="en-US" sz="2600" smtClean="0"/>
              <a:t>(shared or read) locks, and</a:t>
            </a:r>
            <a:r>
              <a:rPr lang="en-US" altLang="en-US" sz="2600" smtClean="0">
                <a:solidFill>
                  <a:srgbClr val="000080"/>
                </a:solidFill>
              </a:rPr>
              <a:t> </a:t>
            </a:r>
            <a:r>
              <a:rPr lang="en-US" altLang="en-US" sz="2600" smtClean="0">
                <a:solidFill>
                  <a:srgbClr val="CC0000"/>
                </a:solidFill>
              </a:rPr>
              <a:t>X</a:t>
            </a:r>
            <a:r>
              <a:rPr lang="en-US" altLang="en-US" sz="2600" smtClean="0">
                <a:solidFill>
                  <a:srgbClr val="000080"/>
                </a:solidFill>
              </a:rPr>
              <a:t> </a:t>
            </a:r>
            <a:r>
              <a:rPr lang="en-US" altLang="en-US" sz="2600" smtClean="0"/>
              <a:t>(exclusive or write) locks, there are also intent locks</a:t>
            </a:r>
          </a:p>
          <a:p>
            <a:pPr eaLnBrk="1" hangingPunct="1"/>
            <a:r>
              <a:rPr lang="en-US" altLang="en-US" sz="2600" smtClean="0"/>
              <a:t>Intent Locks say that you intend to do something at a finer granularity</a:t>
            </a:r>
          </a:p>
          <a:p>
            <a:pPr eaLnBrk="1" hangingPunct="1">
              <a:buFont typeface="Wingdings" panose="05000000000000000000" pitchFamily="2" charset="2"/>
              <a:buNone/>
            </a:pPr>
            <a:r>
              <a:rPr lang="en-US" altLang="en-US" sz="2600" smtClean="0">
                <a:solidFill>
                  <a:srgbClr val="CC0000"/>
                </a:solidFill>
              </a:rPr>
              <a:t>IS</a:t>
            </a:r>
            <a:r>
              <a:rPr lang="en-US" altLang="en-US" sz="2600" smtClean="0"/>
              <a:t>: intend to get S locks at finer granularity</a:t>
            </a:r>
          </a:p>
          <a:p>
            <a:pPr eaLnBrk="1" hangingPunct="1">
              <a:buFont typeface="Wingdings" panose="05000000000000000000" pitchFamily="2" charset="2"/>
              <a:buNone/>
            </a:pPr>
            <a:r>
              <a:rPr lang="en-US" altLang="en-US" sz="2600" smtClean="0">
                <a:solidFill>
                  <a:srgbClr val="CC0000"/>
                </a:solidFill>
              </a:rPr>
              <a:t>IX</a:t>
            </a:r>
            <a:r>
              <a:rPr lang="en-US" altLang="en-US" sz="2600" smtClean="0"/>
              <a:t>: intend to get S or X locks at finer granularity</a:t>
            </a:r>
          </a:p>
          <a:p>
            <a:pPr eaLnBrk="1" hangingPunct="1">
              <a:buFont typeface="Wingdings" panose="05000000000000000000" pitchFamily="2" charset="2"/>
              <a:buNone/>
            </a:pPr>
            <a:r>
              <a:rPr lang="en-US" altLang="en-US" sz="2600" smtClean="0">
                <a:solidFill>
                  <a:srgbClr val="CC0000"/>
                </a:solidFill>
              </a:rPr>
              <a:t>SIX</a:t>
            </a:r>
            <a:r>
              <a:rPr lang="en-US" altLang="en-US" sz="2600" smtClean="0"/>
              <a:t>: shared, intent exclusive: shared at this level, intend to set X locks at finer granularity</a:t>
            </a:r>
          </a:p>
        </p:txBody>
      </p:sp>
      <p:sp>
        <p:nvSpPr>
          <p:cNvPr id="4506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6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6B2339-F4A2-4B52-8152-87E496952D56}" type="slidenum">
              <a:rPr lang="en-US" altLang="en-US">
                <a:latin typeface="Garamond" panose="02020404030301010803" pitchFamily="18" charset="0"/>
              </a:rPr>
              <a:pPr eaLnBrk="1" hangingPunct="1"/>
              <a:t>43</a:t>
            </a:fld>
            <a:endParaRPr lang="en-US" altLang="en-US">
              <a:latin typeface="Garamond" panose="02020404030301010803" pitchFamily="18" charset="0"/>
            </a:endParaRPr>
          </a:p>
        </p:txBody>
      </p:sp>
      <p:sp>
        <p:nvSpPr>
          <p:cNvPr id="46084" name="Rectangle 2"/>
          <p:cNvSpPr>
            <a:spLocks noGrp="1" noChangeArrowheads="1"/>
          </p:cNvSpPr>
          <p:nvPr>
            <p:ph type="title"/>
          </p:nvPr>
        </p:nvSpPr>
        <p:spPr>
          <a:xfrm>
            <a:off x="381000" y="152400"/>
            <a:ext cx="8229600" cy="1139825"/>
          </a:xfrm>
        </p:spPr>
        <p:txBody>
          <a:bodyPr/>
          <a:lstStyle/>
          <a:p>
            <a:pPr eaLnBrk="1" hangingPunct="1"/>
            <a:r>
              <a:rPr lang="en-US" altLang="en-US" smtClean="0"/>
              <a:t>Lock Compatibility Matrix for</a:t>
            </a:r>
            <a:r>
              <a:rPr lang="en-US" altLang="en-US" smtClean="0">
                <a:solidFill>
                  <a:srgbClr val="000080"/>
                </a:solidFill>
              </a:rPr>
              <a:t> </a:t>
            </a:r>
            <a:r>
              <a:rPr lang="en-US" altLang="en-US" smtClean="0">
                <a:solidFill>
                  <a:srgbClr val="CC0000"/>
                </a:solidFill>
              </a:rPr>
              <a:t>a</a:t>
            </a:r>
            <a:r>
              <a:rPr lang="en-US" altLang="en-US" smtClean="0">
                <a:solidFill>
                  <a:srgbClr val="000080"/>
                </a:solidFill>
              </a:rPr>
              <a:t> </a:t>
            </a:r>
            <a:r>
              <a:rPr lang="en-US" altLang="en-US" smtClean="0">
                <a:solidFill>
                  <a:srgbClr val="CC0000"/>
                </a:solidFill>
              </a:rPr>
              <a:t>single node</a:t>
            </a:r>
          </a:p>
        </p:txBody>
      </p:sp>
      <p:graphicFrame>
        <p:nvGraphicFramePr>
          <p:cNvPr id="43326" name="Group 318"/>
          <p:cNvGraphicFramePr>
            <a:graphicFrameLocks noGrp="1"/>
          </p:cNvGraphicFramePr>
          <p:nvPr/>
        </p:nvGraphicFramePr>
        <p:xfrm>
          <a:off x="762000" y="2133600"/>
          <a:ext cx="7239000" cy="4064001"/>
        </p:xfrm>
        <a:graphic>
          <a:graphicData uri="http://schemas.openxmlformats.org/drawingml/2006/table">
            <a:tbl>
              <a:tblPr/>
              <a:tblGrid>
                <a:gridCol w="1905000"/>
                <a:gridCol w="1181100"/>
                <a:gridCol w="533400"/>
                <a:gridCol w="685800"/>
                <a:gridCol w="419100"/>
                <a:gridCol w="723900"/>
                <a:gridCol w="1371600"/>
                <a:gridCol w="419100"/>
              </a:tblGrid>
              <a:tr h="5810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Requested</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SIX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Update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X</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IS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IX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SIX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Update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rgbClr val="005000"/>
                          </a:solidFill>
                          <a:effectLst/>
                          <a:latin typeface="Arial" charset="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6155" name="Text Box 124"/>
          <p:cNvSpPr txBox="1">
            <a:spLocks noChangeArrowheads="1"/>
          </p:cNvSpPr>
          <p:nvPr/>
        </p:nvSpPr>
        <p:spPr bwMode="auto">
          <a:xfrm>
            <a:off x="2667000" y="14478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800">
                <a:solidFill>
                  <a:srgbClr val="005000"/>
                </a:solidFill>
                <a:latin typeface="Trebuchet MS" panose="020B0603020202020204" pitchFamily="34" charset="0"/>
              </a:rPr>
              <a:t>Already granted to another Transaction</a:t>
            </a:r>
          </a:p>
        </p:txBody>
      </p:sp>
      <p:sp>
        <p:nvSpPr>
          <p:cNvPr id="46156"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87B64-BC8E-438B-847B-10764B2E1580}" type="slidenum">
              <a:rPr lang="en-US" altLang="en-US">
                <a:latin typeface="Garamond" panose="02020404030301010803" pitchFamily="18" charset="0"/>
              </a:rPr>
              <a:pPr eaLnBrk="1" hangingPunct="1"/>
              <a:t>44</a:t>
            </a:fld>
            <a:endParaRPr lang="en-US" altLang="en-US">
              <a:latin typeface="Garamond" panose="02020404030301010803" pitchFamily="18" charset="0"/>
            </a:endParaRPr>
          </a:p>
        </p:txBody>
      </p:sp>
      <p:sp>
        <p:nvSpPr>
          <p:cNvPr id="47108" name="Rectangle 2"/>
          <p:cNvSpPr>
            <a:spLocks noGrp="1" noChangeArrowheads="1"/>
          </p:cNvSpPr>
          <p:nvPr>
            <p:ph type="title"/>
          </p:nvPr>
        </p:nvSpPr>
        <p:spPr>
          <a:xfrm>
            <a:off x="381000" y="228600"/>
            <a:ext cx="8686800" cy="836613"/>
          </a:xfrm>
        </p:spPr>
        <p:txBody>
          <a:bodyPr/>
          <a:lstStyle/>
          <a:p>
            <a:pPr eaLnBrk="1" hangingPunct="1"/>
            <a:r>
              <a:rPr lang="en-US" altLang="en-US" sz="3800" b="1" smtClean="0"/>
              <a:t>The following rules must be followed</a:t>
            </a:r>
          </a:p>
        </p:txBody>
      </p:sp>
      <p:sp>
        <p:nvSpPr>
          <p:cNvPr id="47109" name="Rectangle 3"/>
          <p:cNvSpPr>
            <a:spLocks noGrp="1" noChangeArrowheads="1"/>
          </p:cNvSpPr>
          <p:nvPr>
            <p:ph type="body" idx="1"/>
          </p:nvPr>
        </p:nvSpPr>
        <p:spPr>
          <a:xfrm>
            <a:off x="228600" y="1066800"/>
            <a:ext cx="8534400" cy="4800600"/>
          </a:xfrm>
        </p:spPr>
        <p:txBody>
          <a:bodyPr/>
          <a:lstStyle/>
          <a:p>
            <a:pPr marL="609600" indent="-609600" eaLnBrk="1" hangingPunct="1">
              <a:lnSpc>
                <a:spcPct val="90000"/>
              </a:lnSpc>
              <a:buFontTx/>
              <a:buAutoNum type="arabicPeriod"/>
            </a:pPr>
            <a:r>
              <a:rPr lang="en-US" altLang="en-US" sz="2600" smtClean="0"/>
              <a:t>To acquire an S lock or an IS lock on a non-root granule, one parent</a:t>
            </a:r>
            <a:r>
              <a:rPr lang="en-US" altLang="en-US" sz="3400" smtClean="0">
                <a:solidFill>
                  <a:srgbClr val="CC0000"/>
                </a:solidFill>
              </a:rPr>
              <a:t>*</a:t>
            </a:r>
            <a:r>
              <a:rPr lang="en-US" altLang="en-US" sz="2600" smtClean="0">
                <a:solidFill>
                  <a:srgbClr val="000080"/>
                </a:solidFill>
              </a:rPr>
              <a:t> </a:t>
            </a:r>
            <a:r>
              <a:rPr lang="en-US" altLang="en-US" sz="2600" smtClean="0"/>
              <a:t>must be locked in IS mode or higher (IS, IX,SIX, U or X) by this transaction.</a:t>
            </a:r>
          </a:p>
          <a:p>
            <a:pPr marL="609600" indent="-609600" eaLnBrk="1" hangingPunct="1">
              <a:lnSpc>
                <a:spcPct val="90000"/>
              </a:lnSpc>
              <a:buFontTx/>
              <a:buAutoNum type="arabicPeriod"/>
            </a:pPr>
            <a:r>
              <a:rPr lang="en-US" altLang="en-US" sz="2600" smtClean="0"/>
              <a:t>To acquire an X, U, SIX or IX lock on a non-root granule, all parents</a:t>
            </a:r>
            <a:r>
              <a:rPr lang="en-US" altLang="en-US" sz="3400" smtClean="0">
                <a:solidFill>
                  <a:srgbClr val="CC0000"/>
                </a:solidFill>
              </a:rPr>
              <a:t>*</a:t>
            </a:r>
            <a:r>
              <a:rPr lang="en-US" altLang="en-US" sz="2600" smtClean="0">
                <a:solidFill>
                  <a:srgbClr val="000080"/>
                </a:solidFill>
              </a:rPr>
              <a:t> </a:t>
            </a:r>
            <a:r>
              <a:rPr lang="en-US" altLang="en-US" sz="2600" smtClean="0"/>
              <a:t>must be locked in IX mode or higher (IX,SIX, U or X) by this transaction. </a:t>
            </a:r>
          </a:p>
          <a:p>
            <a:pPr marL="609600" indent="-609600" eaLnBrk="1" hangingPunct="1">
              <a:lnSpc>
                <a:spcPct val="90000"/>
              </a:lnSpc>
              <a:buFontTx/>
              <a:buAutoNum type="arabicPeriod"/>
            </a:pPr>
            <a:r>
              <a:rPr lang="en-US" altLang="en-US" sz="2600" smtClean="0"/>
              <a:t>All locks must be set in root to leaf order.</a:t>
            </a:r>
          </a:p>
          <a:p>
            <a:pPr marL="609600" indent="-609600" eaLnBrk="1" hangingPunct="1">
              <a:lnSpc>
                <a:spcPct val="90000"/>
              </a:lnSpc>
              <a:buFontTx/>
              <a:buAutoNum type="arabicPeriod"/>
            </a:pPr>
            <a:r>
              <a:rPr lang="en-US" altLang="en-US" sz="2600" smtClean="0"/>
              <a:t>All locks must be released either all at once at the end of transaction, or in leaf to root order.</a:t>
            </a:r>
          </a:p>
          <a:p>
            <a:pPr marL="609600" indent="-609600" eaLnBrk="1" hangingPunct="1">
              <a:lnSpc>
                <a:spcPct val="90000"/>
              </a:lnSpc>
              <a:buFontTx/>
              <a:buNone/>
            </a:pPr>
            <a:r>
              <a:rPr lang="en-US" altLang="en-US" sz="3400" smtClean="0">
                <a:solidFill>
                  <a:srgbClr val="CC0000"/>
                </a:solidFill>
              </a:rPr>
              <a:t>* </a:t>
            </a:r>
            <a:r>
              <a:rPr lang="en-US" altLang="en-US" sz="2600" smtClean="0"/>
              <a:t>This is the Directed Acyclic Graph version. For a tree of granularities, just read “the parent”.</a:t>
            </a:r>
          </a:p>
        </p:txBody>
      </p:sp>
      <p:sp>
        <p:nvSpPr>
          <p:cNvPr id="4711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8662F7-2C75-4246-B09A-EB740F7CF0FE}" type="slidenum">
              <a:rPr lang="en-US" altLang="en-US">
                <a:latin typeface="Garamond" panose="02020404030301010803" pitchFamily="18" charset="0"/>
              </a:rPr>
              <a:pPr eaLnBrk="1" hangingPunct="1"/>
              <a:t>45</a:t>
            </a:fld>
            <a:endParaRPr lang="en-US" altLang="en-US">
              <a:latin typeface="Garamond" panose="02020404030301010803" pitchFamily="18" charset="0"/>
            </a:endParaRPr>
          </a:p>
        </p:txBody>
      </p:sp>
      <p:sp>
        <p:nvSpPr>
          <p:cNvPr id="48132" name="Rectangle 2"/>
          <p:cNvSpPr>
            <a:spLocks noGrp="1" noChangeArrowheads="1"/>
          </p:cNvSpPr>
          <p:nvPr>
            <p:ph type="title"/>
          </p:nvPr>
        </p:nvSpPr>
        <p:spPr>
          <a:xfrm>
            <a:off x="381000" y="228600"/>
            <a:ext cx="8229600" cy="911225"/>
          </a:xfrm>
        </p:spPr>
        <p:txBody>
          <a:bodyPr/>
          <a:lstStyle/>
          <a:p>
            <a:pPr eaLnBrk="1" hangingPunct="1"/>
            <a:r>
              <a:rPr lang="en-US" altLang="en-US" sz="4000" smtClean="0"/>
              <a:t>To avoid Phantoms:</a:t>
            </a:r>
          </a:p>
        </p:txBody>
      </p:sp>
      <p:sp>
        <p:nvSpPr>
          <p:cNvPr id="48133" name="Rectangle 3"/>
          <p:cNvSpPr>
            <a:spLocks noGrp="1" noChangeArrowheads="1"/>
          </p:cNvSpPr>
          <p:nvPr>
            <p:ph type="body" idx="1"/>
          </p:nvPr>
        </p:nvSpPr>
        <p:spPr>
          <a:xfrm>
            <a:off x="228600" y="1066800"/>
            <a:ext cx="8534400" cy="5105400"/>
          </a:xfrm>
        </p:spPr>
        <p:txBody>
          <a:bodyPr/>
          <a:lstStyle/>
          <a:p>
            <a:pPr eaLnBrk="1" hangingPunct="1"/>
            <a:r>
              <a:rPr lang="en-US" altLang="en-US" sz="1900" smtClean="0"/>
              <a:t>If inserting or deleting a tuple to/from a page, the transaction needs to get an</a:t>
            </a:r>
            <a:r>
              <a:rPr lang="en-US" altLang="en-US" sz="1900" smtClean="0">
                <a:solidFill>
                  <a:srgbClr val="000080"/>
                </a:solidFill>
              </a:rPr>
              <a:t> </a:t>
            </a:r>
            <a:r>
              <a:rPr lang="en-US" altLang="en-US" sz="1900" smtClean="0">
                <a:solidFill>
                  <a:srgbClr val="CC0000"/>
                </a:solidFill>
              </a:rPr>
              <a:t>X lock at the page level, or at a bigger granularity</a:t>
            </a:r>
            <a:r>
              <a:rPr lang="en-US" altLang="en-US" sz="1900" smtClean="0">
                <a:solidFill>
                  <a:srgbClr val="000080"/>
                </a:solidFill>
              </a:rPr>
              <a:t>.  </a:t>
            </a:r>
            <a:r>
              <a:rPr lang="en-US" altLang="en-US" sz="1900" smtClean="0"/>
              <a:t>This prevents any reading until the insert or delete transaction has committed.</a:t>
            </a:r>
          </a:p>
          <a:p>
            <a:pPr eaLnBrk="1" hangingPunct="1">
              <a:buFont typeface="Wingdings" panose="05000000000000000000" pitchFamily="2" charset="2"/>
              <a:buNone/>
            </a:pPr>
            <a:endParaRPr lang="en-US" altLang="en-US" sz="1900" smtClean="0"/>
          </a:p>
          <a:p>
            <a:pPr eaLnBrk="1" hangingPunct="1">
              <a:buFont typeface="Wingdings" panose="05000000000000000000" pitchFamily="2" charset="2"/>
              <a:buNone/>
            </a:pPr>
            <a:r>
              <a:rPr lang="en-US" altLang="en-US" sz="3900" smtClean="0"/>
              <a:t>Update Locks</a:t>
            </a:r>
          </a:p>
          <a:p>
            <a:pPr algn="ctr" eaLnBrk="1" hangingPunct="1">
              <a:buFont typeface="Wingdings" panose="05000000000000000000" pitchFamily="2" charset="2"/>
              <a:buNone/>
            </a:pPr>
            <a:endParaRPr lang="en-US" altLang="en-US" sz="2800" smtClean="0"/>
          </a:p>
          <a:p>
            <a:pPr eaLnBrk="1" hangingPunct="1"/>
            <a:r>
              <a:rPr lang="en-US" altLang="en-US" sz="1900" smtClean="0"/>
              <a:t>Update transactions typically read the record before they update it. If 2 transactions are doing this at the same time, a deadlock will occur.  (In fact, this can be the cause of many deadlocks).</a:t>
            </a:r>
          </a:p>
          <a:p>
            <a:pPr eaLnBrk="1" hangingPunct="1"/>
            <a:r>
              <a:rPr lang="en-US" altLang="en-US" sz="1900" smtClean="0"/>
              <a:t>The lock compatibility matrix is not symmetric wrt Update Locks.</a:t>
            </a:r>
          </a:p>
          <a:p>
            <a:pPr eaLnBrk="1" hangingPunct="1"/>
            <a:r>
              <a:rPr lang="en-US" altLang="en-US" sz="1900" smtClean="0"/>
              <a:t>If T1 gets an update lock on x, T2 cannot get a read lock but must wait. If T1 then decides to go ahead with the update, it converts the lock to an X lock and holds it until it commits. If it is not going to update, it downgrades its lock to an S lock.</a:t>
            </a:r>
          </a:p>
        </p:txBody>
      </p:sp>
      <p:sp>
        <p:nvSpPr>
          <p:cNvPr id="4813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D965E-7480-4DF7-B9F5-56D5E6D1F714}" type="slidenum">
              <a:rPr lang="en-US" altLang="en-US">
                <a:latin typeface="Garamond" panose="02020404030301010803" pitchFamily="18" charset="0"/>
              </a:rPr>
              <a:pPr eaLnBrk="1" hangingPunct="1"/>
              <a:t>46</a:t>
            </a:fld>
            <a:endParaRPr lang="en-US" altLang="en-US">
              <a:latin typeface="Garamond" panose="02020404030301010803" pitchFamily="18" charset="0"/>
            </a:endParaRPr>
          </a:p>
        </p:txBody>
      </p:sp>
      <p:sp>
        <p:nvSpPr>
          <p:cNvPr id="49156" name="Rectangle 2"/>
          <p:cNvSpPr>
            <a:spLocks noGrp="1" noChangeArrowheads="1"/>
          </p:cNvSpPr>
          <p:nvPr>
            <p:ph type="title"/>
          </p:nvPr>
        </p:nvSpPr>
        <p:spPr>
          <a:xfrm>
            <a:off x="381000" y="228600"/>
            <a:ext cx="8229600" cy="836613"/>
          </a:xfrm>
        </p:spPr>
        <p:txBody>
          <a:bodyPr/>
          <a:lstStyle/>
          <a:p>
            <a:pPr eaLnBrk="1" hangingPunct="1"/>
            <a:r>
              <a:rPr lang="en-US" altLang="en-US" b="1" smtClean="0"/>
              <a:t>Lock Conversions</a:t>
            </a:r>
          </a:p>
        </p:txBody>
      </p:sp>
      <p:sp>
        <p:nvSpPr>
          <p:cNvPr id="49157" name="Rectangle 3"/>
          <p:cNvSpPr>
            <a:spLocks noGrp="1" noChangeArrowheads="1"/>
          </p:cNvSpPr>
          <p:nvPr>
            <p:ph type="body" idx="1"/>
          </p:nvPr>
        </p:nvSpPr>
        <p:spPr>
          <a:xfrm>
            <a:off x="304800" y="914400"/>
            <a:ext cx="8382000" cy="4953000"/>
          </a:xfrm>
        </p:spPr>
        <p:txBody>
          <a:bodyPr/>
          <a:lstStyle/>
          <a:p>
            <a:pPr eaLnBrk="1" hangingPunct="1"/>
            <a:r>
              <a:rPr lang="en-US" altLang="en-US" sz="2000" smtClean="0"/>
              <a:t>If a transaction starts by reading a data item, and later decides to write it, releasing the shared (read) lock to get the exclusive (write) lock violates the two-phase locking characteristics of this transaction. </a:t>
            </a:r>
          </a:p>
          <a:p>
            <a:pPr eaLnBrk="1" hangingPunct="1"/>
            <a:r>
              <a:rPr lang="en-US" altLang="en-US" sz="2000" smtClean="0"/>
              <a:t>Therefore, lock conversions are done. If a lock is held in one mode, and requested in another mode, the resulting lock should be the least upper bound of the held and requested lock, according to the following lattice:</a:t>
            </a:r>
          </a:p>
          <a:p>
            <a:pPr eaLnBrk="1" hangingPunct="1">
              <a:lnSpc>
                <a:spcPct val="90000"/>
              </a:lnSpc>
              <a:buFont typeface="Wingdings" panose="05000000000000000000" pitchFamily="2" charset="2"/>
              <a:buNone/>
            </a:pPr>
            <a:r>
              <a:rPr lang="en-US" altLang="en-US" sz="2000" smtClean="0"/>
              <a:t>                                                  </a:t>
            </a:r>
            <a:r>
              <a:rPr lang="en-US" altLang="en-US" sz="3200" smtClean="0"/>
              <a:t>X</a:t>
            </a:r>
          </a:p>
          <a:p>
            <a:pPr eaLnBrk="1" hangingPunct="1">
              <a:lnSpc>
                <a:spcPct val="90000"/>
              </a:lnSpc>
              <a:buFont typeface="Wingdings" panose="05000000000000000000" pitchFamily="2" charset="2"/>
              <a:buNone/>
            </a:pPr>
            <a:r>
              <a:rPr lang="en-US" altLang="en-US" sz="3200" smtClean="0"/>
              <a:t>                      U                 SIX</a:t>
            </a:r>
          </a:p>
          <a:p>
            <a:pPr eaLnBrk="1" hangingPunct="1">
              <a:lnSpc>
                <a:spcPct val="90000"/>
              </a:lnSpc>
              <a:buFont typeface="Wingdings" panose="05000000000000000000" pitchFamily="2" charset="2"/>
              <a:buNone/>
            </a:pPr>
            <a:endParaRPr lang="en-US" altLang="en-US" sz="3200" smtClean="0"/>
          </a:p>
          <a:p>
            <a:pPr eaLnBrk="1" hangingPunct="1">
              <a:lnSpc>
                <a:spcPct val="90000"/>
              </a:lnSpc>
              <a:buFont typeface="Wingdings" panose="05000000000000000000" pitchFamily="2" charset="2"/>
              <a:buNone/>
            </a:pPr>
            <a:r>
              <a:rPr lang="en-US" altLang="en-US" sz="3200" smtClean="0"/>
              <a:t>                      S                            IX</a:t>
            </a:r>
          </a:p>
          <a:p>
            <a:pPr eaLnBrk="1" hangingPunct="1">
              <a:lnSpc>
                <a:spcPct val="90000"/>
              </a:lnSpc>
              <a:buFont typeface="Wingdings" panose="05000000000000000000" pitchFamily="2" charset="2"/>
              <a:buNone/>
            </a:pPr>
            <a:r>
              <a:rPr lang="en-US" altLang="en-US" sz="3200" smtClean="0"/>
              <a:t>                                    IS</a:t>
            </a:r>
          </a:p>
          <a:p>
            <a:pPr eaLnBrk="1" hangingPunct="1">
              <a:lnSpc>
                <a:spcPct val="90000"/>
              </a:lnSpc>
              <a:buFont typeface="Wingdings" panose="05000000000000000000" pitchFamily="2" charset="2"/>
              <a:buNone/>
            </a:pPr>
            <a:endParaRPr lang="en-US" altLang="en-US" sz="3200" smtClean="0"/>
          </a:p>
        </p:txBody>
      </p:sp>
      <p:cxnSp>
        <p:nvCxnSpPr>
          <p:cNvPr id="11" name="Straight Connector 10"/>
          <p:cNvCxnSpPr/>
          <p:nvPr/>
        </p:nvCxnSpPr>
        <p:spPr>
          <a:xfrm flipV="1">
            <a:off x="3200400" y="3429000"/>
            <a:ext cx="609600" cy="3810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3429000"/>
            <a:ext cx="838200" cy="3810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2706688" y="4532312"/>
            <a:ext cx="533400" cy="317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200400" y="4038600"/>
            <a:ext cx="1828800" cy="9144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00400" y="5105400"/>
            <a:ext cx="1219200" cy="457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5562600" y="4191000"/>
            <a:ext cx="762000" cy="6096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800600" y="5105400"/>
            <a:ext cx="1447800" cy="457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49165" name="Date Placeholder 1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D6011A-4791-4B88-AE41-112AF080FF50}" type="slidenum">
              <a:rPr lang="en-US" altLang="en-US">
                <a:latin typeface="Garamond" panose="02020404030301010803" pitchFamily="18" charset="0"/>
              </a:rPr>
              <a:pPr eaLnBrk="1" hangingPunct="1"/>
              <a:t>47</a:t>
            </a:fld>
            <a:endParaRPr lang="en-US" altLang="en-US">
              <a:latin typeface="Garamond" panose="02020404030301010803" pitchFamily="18" charset="0"/>
            </a:endParaRPr>
          </a:p>
        </p:txBody>
      </p:sp>
      <p:sp>
        <p:nvSpPr>
          <p:cNvPr id="50180" name="Rectangle 2"/>
          <p:cNvSpPr>
            <a:spLocks noGrp="1" noChangeArrowheads="1"/>
          </p:cNvSpPr>
          <p:nvPr>
            <p:ph type="title"/>
          </p:nvPr>
        </p:nvSpPr>
        <p:spPr>
          <a:xfrm>
            <a:off x="381000" y="152400"/>
            <a:ext cx="8229600" cy="684213"/>
          </a:xfrm>
        </p:spPr>
        <p:txBody>
          <a:bodyPr/>
          <a:lstStyle/>
          <a:p>
            <a:pPr eaLnBrk="1" hangingPunct="1"/>
            <a:r>
              <a:rPr lang="en-US" altLang="en-US" smtClean="0"/>
              <a:t>Example:</a:t>
            </a:r>
          </a:p>
        </p:txBody>
      </p:sp>
      <p:sp>
        <p:nvSpPr>
          <p:cNvPr id="50181" name="Rectangle 3"/>
          <p:cNvSpPr>
            <a:spLocks noGrp="1" noChangeArrowheads="1"/>
          </p:cNvSpPr>
          <p:nvPr>
            <p:ph type="body" idx="1"/>
          </p:nvPr>
        </p:nvSpPr>
        <p:spPr>
          <a:xfrm>
            <a:off x="304800" y="838200"/>
            <a:ext cx="8610600" cy="5181600"/>
          </a:xfrm>
        </p:spPr>
        <p:txBody>
          <a:bodyPr/>
          <a:lstStyle/>
          <a:p>
            <a:pPr eaLnBrk="1" hangingPunct="1"/>
            <a:r>
              <a:rPr lang="en-US" altLang="en-US" sz="2600" dirty="0" smtClean="0"/>
              <a:t>Suppose we have a relational database with granularities:</a:t>
            </a:r>
          </a:p>
          <a:p>
            <a:pPr eaLnBrk="1" hangingPunct="1">
              <a:buFont typeface="Wingdings" panose="05000000000000000000" pitchFamily="2" charset="2"/>
              <a:buNone/>
            </a:pPr>
            <a:r>
              <a:rPr lang="en-US" altLang="en-US" sz="2600" dirty="0" smtClean="0">
                <a:solidFill>
                  <a:srgbClr val="000066"/>
                </a:solidFill>
              </a:rPr>
              <a:t>                                                                     Database</a:t>
            </a:r>
          </a:p>
          <a:p>
            <a:pPr eaLnBrk="1" hangingPunct="1">
              <a:buFont typeface="Wingdings" panose="05000000000000000000" pitchFamily="2" charset="2"/>
              <a:buNone/>
            </a:pPr>
            <a:r>
              <a:rPr lang="en-US" altLang="en-US" sz="2600" dirty="0" smtClean="0">
                <a:solidFill>
                  <a:srgbClr val="000066"/>
                </a:solidFill>
              </a:rPr>
              <a:t>Transaction T1 wants to </a:t>
            </a:r>
          </a:p>
          <a:p>
            <a:pPr eaLnBrk="1" hangingPunct="1">
              <a:buFont typeface="Wingdings" panose="05000000000000000000" pitchFamily="2" charset="2"/>
              <a:buNone/>
            </a:pPr>
            <a:r>
              <a:rPr lang="en-US" altLang="en-US" sz="2600" dirty="0" smtClean="0">
                <a:solidFill>
                  <a:srgbClr val="000066"/>
                </a:solidFill>
              </a:rPr>
              <a:t>	read tuple X on page A,                             Relation</a:t>
            </a:r>
          </a:p>
          <a:p>
            <a:pPr eaLnBrk="1" hangingPunct="1">
              <a:buFont typeface="Wingdings" panose="05000000000000000000" pitchFamily="2" charset="2"/>
              <a:buNone/>
            </a:pPr>
            <a:r>
              <a:rPr lang="en-US" altLang="en-US" sz="2600" dirty="0" smtClean="0">
                <a:solidFill>
                  <a:srgbClr val="000066"/>
                </a:solidFill>
              </a:rPr>
              <a:t>	followed by </a:t>
            </a:r>
            <a:r>
              <a:rPr lang="en-US" altLang="en-US" sz="2600" dirty="0" smtClean="0">
                <a:solidFill>
                  <a:srgbClr val="FF0000"/>
                </a:solidFill>
              </a:rPr>
              <a:t>inserting</a:t>
            </a:r>
          </a:p>
          <a:p>
            <a:pPr eaLnBrk="1" hangingPunct="1">
              <a:buFont typeface="Wingdings" panose="05000000000000000000" pitchFamily="2" charset="2"/>
              <a:buNone/>
            </a:pPr>
            <a:r>
              <a:rPr lang="en-US" altLang="en-US" sz="2600" dirty="0" smtClean="0">
                <a:solidFill>
                  <a:srgbClr val="000066"/>
                </a:solidFill>
              </a:rPr>
              <a:t>	tuple y on page B.                               </a:t>
            </a:r>
            <a:r>
              <a:rPr lang="en-US" altLang="en-US" sz="2600" dirty="0" err="1" smtClean="0">
                <a:solidFill>
                  <a:srgbClr val="000066"/>
                </a:solidFill>
              </a:rPr>
              <a:t>PageA</a:t>
            </a:r>
            <a:r>
              <a:rPr lang="en-US" altLang="en-US" sz="2600" dirty="0" smtClean="0">
                <a:solidFill>
                  <a:srgbClr val="000066"/>
                </a:solidFill>
              </a:rPr>
              <a:t>      </a:t>
            </a:r>
            <a:r>
              <a:rPr lang="en-US" altLang="en-US" sz="2600" dirty="0" err="1" smtClean="0">
                <a:solidFill>
                  <a:srgbClr val="000066"/>
                </a:solidFill>
              </a:rPr>
              <a:t>PageB</a:t>
            </a:r>
            <a:endParaRPr lang="en-US" altLang="en-US" sz="2600" dirty="0" smtClean="0">
              <a:solidFill>
                <a:srgbClr val="000066"/>
              </a:solidFill>
            </a:endParaRPr>
          </a:p>
          <a:p>
            <a:pPr eaLnBrk="1" hangingPunct="1">
              <a:buFont typeface="Wingdings" panose="05000000000000000000" pitchFamily="2" charset="2"/>
              <a:buNone/>
            </a:pPr>
            <a:r>
              <a:rPr lang="en-US" altLang="en-US" sz="2600" dirty="0" smtClean="0">
                <a:solidFill>
                  <a:srgbClr val="000066"/>
                </a:solidFill>
              </a:rPr>
              <a:t>Transaction T2 wants to </a:t>
            </a:r>
          </a:p>
          <a:p>
            <a:pPr eaLnBrk="1" hangingPunct="1">
              <a:buFont typeface="Wingdings" panose="05000000000000000000" pitchFamily="2" charset="2"/>
              <a:buNone/>
            </a:pPr>
            <a:r>
              <a:rPr lang="en-US" altLang="en-US" sz="2600" dirty="0" smtClean="0">
                <a:solidFill>
                  <a:srgbClr val="000066"/>
                </a:solidFill>
              </a:rPr>
              <a:t>	read W on page B, followed             Tuple ...    Tuple....</a:t>
            </a:r>
          </a:p>
          <a:p>
            <a:pPr eaLnBrk="1" hangingPunct="1">
              <a:buFont typeface="Wingdings" panose="05000000000000000000" pitchFamily="2" charset="2"/>
              <a:buNone/>
            </a:pPr>
            <a:r>
              <a:rPr lang="en-US" altLang="en-US" sz="2600" dirty="0" smtClean="0">
                <a:solidFill>
                  <a:srgbClr val="000066"/>
                </a:solidFill>
              </a:rPr>
              <a:t>	by writing tuple Z</a:t>
            </a:r>
          </a:p>
          <a:p>
            <a:pPr eaLnBrk="1" hangingPunct="1">
              <a:buFont typeface="Wingdings" panose="05000000000000000000" pitchFamily="2" charset="2"/>
              <a:buNone/>
            </a:pPr>
            <a:r>
              <a:rPr lang="en-US" altLang="en-US" sz="2600" dirty="0" smtClean="0">
                <a:solidFill>
                  <a:srgbClr val="000066"/>
                </a:solidFill>
              </a:rPr>
              <a:t>	on page A.</a:t>
            </a:r>
          </a:p>
          <a:p>
            <a:pPr eaLnBrk="1" hangingPunct="1"/>
            <a:endParaRPr lang="en-US" altLang="en-US" sz="2600" dirty="0" smtClean="0">
              <a:solidFill>
                <a:srgbClr val="000066"/>
              </a:solidFill>
            </a:endParaRPr>
          </a:p>
        </p:txBody>
      </p:sp>
      <p:cxnSp>
        <p:nvCxnSpPr>
          <p:cNvPr id="9" name="Straight Connector 8"/>
          <p:cNvCxnSpPr/>
          <p:nvPr/>
        </p:nvCxnSpPr>
        <p:spPr>
          <a:xfrm rot="5400000">
            <a:off x="7086601" y="2438400"/>
            <a:ext cx="609600" cy="317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7658894" y="3163094"/>
            <a:ext cx="609600" cy="53181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629400" y="3200400"/>
            <a:ext cx="609600" cy="457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172200" y="4191000"/>
            <a:ext cx="533400" cy="3810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7963694" y="4304506"/>
            <a:ext cx="533400" cy="1539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0187"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FC055C-2D4E-443C-86A3-E9CDEAC45544}" type="slidenum">
              <a:rPr lang="en-US" altLang="en-US">
                <a:latin typeface="Garamond" panose="02020404030301010803" pitchFamily="18" charset="0"/>
              </a:rPr>
              <a:pPr eaLnBrk="1" hangingPunct="1"/>
              <a:t>48</a:t>
            </a:fld>
            <a:endParaRPr lang="en-US" altLang="en-US">
              <a:latin typeface="Garamond" panose="02020404030301010803" pitchFamily="18" charset="0"/>
            </a:endParaRPr>
          </a:p>
        </p:txBody>
      </p:sp>
      <p:sp>
        <p:nvSpPr>
          <p:cNvPr id="51204" name="Rectangle 2"/>
          <p:cNvSpPr>
            <a:spLocks noGrp="1" noChangeArrowheads="1"/>
          </p:cNvSpPr>
          <p:nvPr>
            <p:ph type="title"/>
          </p:nvPr>
        </p:nvSpPr>
        <p:spPr>
          <a:xfrm>
            <a:off x="381000" y="228600"/>
            <a:ext cx="8229600" cy="1139825"/>
          </a:xfrm>
        </p:spPr>
        <p:txBody>
          <a:bodyPr/>
          <a:lstStyle/>
          <a:p>
            <a:pPr eaLnBrk="1" hangingPunct="1"/>
            <a:r>
              <a:rPr lang="en-US" altLang="en-US" smtClean="0"/>
              <a:t>To see what happens</a:t>
            </a:r>
          </a:p>
        </p:txBody>
      </p:sp>
      <p:sp>
        <p:nvSpPr>
          <p:cNvPr id="51205" name="Rectangle 3"/>
          <p:cNvSpPr>
            <a:spLocks noGrp="1" noChangeArrowheads="1"/>
          </p:cNvSpPr>
          <p:nvPr>
            <p:ph type="body" idx="1"/>
          </p:nvPr>
        </p:nvSpPr>
        <p:spPr>
          <a:xfrm>
            <a:off x="304800" y="1219200"/>
            <a:ext cx="8534400" cy="4800600"/>
          </a:xfrm>
        </p:spPr>
        <p:txBody>
          <a:bodyPr/>
          <a:lstStyle/>
          <a:p>
            <a:pPr marL="609600" indent="-609600" eaLnBrk="1" hangingPunct="1">
              <a:buFontTx/>
              <a:buAutoNum type="arabicPeriod"/>
            </a:pPr>
            <a:r>
              <a:rPr lang="en-US" altLang="en-US" dirty="0" smtClean="0"/>
              <a:t>Expand the two transactions to show all lock requests. Assume all locks are released at commit time</a:t>
            </a:r>
            <a:r>
              <a:rPr lang="en-US" altLang="en-US" dirty="0" smtClean="0"/>
              <a:t>.  Do lock conversions as you realize a different operation is needed.</a:t>
            </a:r>
            <a:endParaRPr lang="en-US" altLang="en-US" dirty="0" smtClean="0"/>
          </a:p>
          <a:p>
            <a:pPr marL="609600" indent="-609600" eaLnBrk="1" hangingPunct="1">
              <a:buFontTx/>
              <a:buAutoNum type="arabicPeriod"/>
            </a:pPr>
            <a:r>
              <a:rPr lang="en-US" altLang="en-US" dirty="0" smtClean="0"/>
              <a:t>Interleave the two transactions in a local schedule that is not serial, but follows all the rules for multiple granularity locking.</a:t>
            </a:r>
          </a:p>
        </p:txBody>
      </p:sp>
      <p:sp>
        <p:nvSpPr>
          <p:cNvPr id="5120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2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BD5F2F-D7FF-4197-B205-B8D0515EF3CF}" type="slidenum">
              <a:rPr lang="en-US" altLang="en-US">
                <a:latin typeface="Garamond" panose="02020404030301010803" pitchFamily="18" charset="0"/>
              </a:rPr>
              <a:pPr eaLnBrk="1" hangingPunct="1"/>
              <a:t>49</a:t>
            </a:fld>
            <a:endParaRPr lang="en-US" altLang="en-US">
              <a:latin typeface="Garamond" panose="02020404030301010803" pitchFamily="18" charset="0"/>
            </a:endParaRPr>
          </a:p>
        </p:txBody>
      </p:sp>
      <p:graphicFrame>
        <p:nvGraphicFramePr>
          <p:cNvPr id="49349" name="Group 197"/>
          <p:cNvGraphicFramePr>
            <a:graphicFrameLocks noGrp="1"/>
          </p:cNvGraphicFramePr>
          <p:nvPr>
            <p:extLst>
              <p:ext uri="{D42A27DB-BD31-4B8C-83A1-F6EECF244321}">
                <p14:modId xmlns:p14="http://schemas.microsoft.com/office/powerpoint/2010/main" val="4115130186"/>
              </p:ext>
            </p:extLst>
          </p:nvPr>
        </p:nvGraphicFramePr>
        <p:xfrm>
          <a:off x="3200400" y="381001"/>
          <a:ext cx="6096000" cy="6095745"/>
        </p:xfrm>
        <a:graphic>
          <a:graphicData uri="http://schemas.openxmlformats.org/drawingml/2006/table">
            <a:tbl>
              <a:tblPr/>
              <a:tblGrid>
                <a:gridCol w="2032000"/>
                <a:gridCol w="2032000"/>
                <a:gridCol w="2032000"/>
              </a:tblGrid>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smtClean="0">
                          <a:ln>
                            <a:noFill/>
                          </a:ln>
                          <a:solidFill>
                            <a:srgbClr val="005000"/>
                          </a:solidFill>
                          <a:effectLst/>
                          <a:latin typeface="Arial" charset="0"/>
                        </a:rPr>
                        <a:t>T1</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Schedule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smtClean="0">
                          <a:ln>
                            <a:noFill/>
                          </a:ln>
                          <a:solidFill>
                            <a:srgbClr val="005000"/>
                          </a:solidFill>
                          <a:effectLst/>
                          <a:latin typeface="Arial" charset="0"/>
                        </a:rPr>
                        <a:t>T2</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a:t>
                      </a:r>
                      <a:r>
                        <a:rPr kumimoji="0" lang="en-US" sz="1600" b="0" i="0" u="none" strike="noStrike" cap="none" normalizeH="0" baseline="0" dirty="0" smtClean="0">
                          <a:ln>
                            <a:noFill/>
                          </a:ln>
                          <a:solidFill>
                            <a:srgbClr val="005000"/>
                          </a:solidFill>
                          <a:effectLst/>
                          <a:latin typeface="Arial" charset="0"/>
                        </a:rPr>
                        <a:t>on Database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a:t>
                      </a:r>
                      <a:r>
                        <a:rPr kumimoji="0" lang="en-US" sz="1600" b="0" i="0" u="none" strike="noStrike" cap="none" normalizeH="0" baseline="0" dirty="0" smtClean="0">
                          <a:ln>
                            <a:noFill/>
                          </a:ln>
                          <a:solidFill>
                            <a:srgbClr val="005000"/>
                          </a:solidFill>
                          <a:effectLst/>
                          <a:latin typeface="Arial" charset="0"/>
                        </a:rPr>
                        <a:t>on Database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a:t>
                      </a:r>
                      <a:r>
                        <a:rPr kumimoji="0" lang="en-US" sz="1600" b="0" i="0" u="none" strike="noStrike" cap="none" normalizeH="0" baseline="0" dirty="0" smtClean="0">
                          <a:ln>
                            <a:noFill/>
                          </a:ln>
                          <a:solidFill>
                            <a:srgbClr val="005000"/>
                          </a:solidFill>
                          <a:effectLst/>
                          <a:latin typeface="Arial" charset="0"/>
                        </a:rPr>
                        <a:t>on Relation</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a:t>
                      </a:r>
                      <a:r>
                        <a:rPr kumimoji="0" lang="en-US" sz="1600" b="0" i="0" u="none" strike="noStrike" cap="none" normalizeH="0" baseline="0" dirty="0" smtClean="0">
                          <a:ln>
                            <a:noFill/>
                          </a:ln>
                          <a:solidFill>
                            <a:srgbClr val="005000"/>
                          </a:solidFill>
                          <a:effectLst/>
                          <a:latin typeface="Arial" charset="0"/>
                        </a:rPr>
                        <a:t>on Relation</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on Page 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IS on Page B</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697686">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S on tuple </a:t>
                      </a:r>
                      <a:r>
                        <a:rPr kumimoji="0" lang="en-US" sz="1600" b="0" i="0" u="none" strike="noStrike" cap="none" normalizeH="0" baseline="0" dirty="0" smtClean="0">
                          <a:ln>
                            <a:noFill/>
                          </a:ln>
                          <a:solidFill>
                            <a:srgbClr val="005000"/>
                          </a:solidFill>
                          <a:effectLst/>
                          <a:latin typeface="Arial" charset="0"/>
                        </a:rPr>
                        <a:t>X</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IX on Database</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IX on Relation</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S on Tuple </a:t>
                      </a:r>
                      <a:r>
                        <a:rPr kumimoji="0" lang="en-US" sz="1600" b="0" i="0" u="none" strike="noStrike" cap="none" normalizeH="0" baseline="0" dirty="0" smtClean="0">
                          <a:ln>
                            <a:noFill/>
                          </a:ln>
                          <a:solidFill>
                            <a:srgbClr val="005000"/>
                          </a:solidFill>
                          <a:effectLst/>
                          <a:latin typeface="Arial" charset="0"/>
                        </a:rPr>
                        <a:t>W</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IX on Database</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IX on Relation</a:t>
                      </a:r>
                      <a:endParaRPr kumimoji="0" lang="en-US" sz="1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0506">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FF0000"/>
                          </a:solidFill>
                          <a:effectLst/>
                          <a:latin typeface="Arial" charset="0"/>
                        </a:rPr>
                        <a:t>X on Page B</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IX on page A</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6898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Release everything</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X on tuple </a:t>
                      </a:r>
                      <a:r>
                        <a:rPr kumimoji="0" lang="en-US" sz="1600" b="0" i="0" u="none" strike="noStrike" cap="none" normalizeH="0" baseline="0" dirty="0" smtClean="0">
                          <a:ln>
                            <a:noFill/>
                          </a:ln>
                          <a:solidFill>
                            <a:srgbClr val="005000"/>
                          </a:solidFill>
                          <a:effectLst/>
                          <a:latin typeface="Arial" charset="0"/>
                        </a:rPr>
                        <a:t>Z</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smtClean="0">
                          <a:ln>
                            <a:noFill/>
                          </a:ln>
                          <a:solidFill>
                            <a:srgbClr val="005000"/>
                          </a:solidFill>
                          <a:effectLst/>
                          <a:latin typeface="Arial" charset="0"/>
                        </a:rPr>
                        <a:t>Release everything</a:t>
                      </a:r>
                      <a:endParaRPr kumimoji="0" lang="en-US" sz="1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729783">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225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
        <p:nvSpPr>
          <p:cNvPr id="2" name="TextBox 1"/>
          <p:cNvSpPr txBox="1"/>
          <p:nvPr/>
        </p:nvSpPr>
        <p:spPr>
          <a:xfrm>
            <a:off x="457200" y="240268"/>
            <a:ext cx="914400" cy="369332"/>
          </a:xfrm>
          <a:prstGeom prst="rect">
            <a:avLst/>
          </a:prstGeom>
          <a:noFill/>
        </p:spPr>
        <p:txBody>
          <a:bodyPr wrap="square" rtlCol="0">
            <a:spAutoFit/>
          </a:bodyPr>
          <a:lstStyle/>
          <a:p>
            <a:r>
              <a:rPr lang="en-CA" dirty="0" smtClean="0"/>
              <a:t>Step 1:</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DE7C0D-5621-47A3-AD9E-D1602BCBCF97}" type="slidenum">
              <a:rPr lang="en-US" altLang="en-US">
                <a:latin typeface="Garamond" panose="02020404030301010803" pitchFamily="18" charset="0"/>
              </a:rPr>
              <a:pPr eaLnBrk="1" hangingPunct="1"/>
              <a:t>5</a:t>
            </a:fld>
            <a:endParaRPr lang="en-US" altLang="en-US">
              <a:latin typeface="Garamond" panose="02020404030301010803" pitchFamily="18" charset="0"/>
            </a:endParaRPr>
          </a:p>
        </p:txBody>
      </p:sp>
      <p:sp>
        <p:nvSpPr>
          <p:cNvPr id="7172" name="Rectangle 2"/>
          <p:cNvSpPr>
            <a:spLocks noGrp="1" noChangeArrowheads="1"/>
          </p:cNvSpPr>
          <p:nvPr>
            <p:ph type="title"/>
          </p:nvPr>
        </p:nvSpPr>
        <p:spPr>
          <a:xfrm>
            <a:off x="457200" y="152400"/>
            <a:ext cx="8229600" cy="712788"/>
          </a:xfrm>
        </p:spPr>
        <p:txBody>
          <a:bodyPr/>
          <a:lstStyle/>
          <a:p>
            <a:pPr eaLnBrk="1" hangingPunct="1"/>
            <a:r>
              <a:rPr lang="en-CA" altLang="en-US" smtClean="0">
                <a:solidFill>
                  <a:srgbClr val="CC0000"/>
                </a:solidFill>
              </a:rPr>
              <a:t>ACID</a:t>
            </a:r>
            <a:r>
              <a:rPr lang="en-CA" altLang="en-US" smtClean="0"/>
              <a:t> properties</a:t>
            </a:r>
          </a:p>
        </p:txBody>
      </p:sp>
      <p:sp>
        <p:nvSpPr>
          <p:cNvPr id="7173" name="Rectangle 3"/>
          <p:cNvSpPr>
            <a:spLocks noGrp="1" noChangeArrowheads="1"/>
          </p:cNvSpPr>
          <p:nvPr>
            <p:ph type="body" idx="1"/>
          </p:nvPr>
        </p:nvSpPr>
        <p:spPr>
          <a:xfrm>
            <a:off x="304800" y="838200"/>
            <a:ext cx="8534400" cy="5181600"/>
          </a:xfrm>
        </p:spPr>
        <p:txBody>
          <a:bodyPr/>
          <a:lstStyle/>
          <a:p>
            <a:pPr eaLnBrk="1" hangingPunct="1">
              <a:lnSpc>
                <a:spcPct val="90000"/>
              </a:lnSpc>
            </a:pPr>
            <a:r>
              <a:rPr lang="en-CA" altLang="en-US" sz="3400" smtClean="0">
                <a:solidFill>
                  <a:srgbClr val="CC0000"/>
                </a:solidFill>
              </a:rPr>
              <a:t>A</a:t>
            </a:r>
            <a:r>
              <a:rPr lang="en-CA" altLang="en-US" sz="2600" smtClean="0"/>
              <a:t>tomic:  all or</a:t>
            </a:r>
            <a:r>
              <a:rPr lang="en-US" altLang="en-US" sz="2600" smtClean="0"/>
              <a:t> </a:t>
            </a:r>
            <a:r>
              <a:rPr lang="en-CA" altLang="en-US" sz="2600" smtClean="0"/>
              <a:t>nothing</a:t>
            </a:r>
            <a:r>
              <a:rPr lang="en-US" altLang="en-US" sz="2600" smtClean="0"/>
              <a:t>. E</a:t>
            </a:r>
            <a:r>
              <a:rPr lang="en-CA" altLang="en-US" sz="2600" smtClean="0"/>
              <a:t>ither</a:t>
            </a:r>
            <a:r>
              <a:rPr lang="en-US" altLang="en-US" sz="2600" smtClean="0"/>
              <a:t> </a:t>
            </a:r>
            <a:r>
              <a:rPr lang="en-CA" altLang="en-US" sz="2600" smtClean="0"/>
              <a:t>all actions of the transaction are completed, or</a:t>
            </a:r>
            <a:r>
              <a:rPr lang="en-US" altLang="en-US" sz="2600" smtClean="0"/>
              <a:t> </a:t>
            </a:r>
            <a:r>
              <a:rPr lang="en-CA" altLang="en-US" sz="2600" smtClean="0"/>
              <a:t>none</a:t>
            </a:r>
            <a:r>
              <a:rPr lang="en-US" altLang="en-US" sz="2600" smtClean="0"/>
              <a:t> ar</a:t>
            </a:r>
            <a:r>
              <a:rPr lang="en-CA" altLang="en-US" sz="2600" smtClean="0"/>
              <a:t>e.</a:t>
            </a:r>
            <a:r>
              <a:rPr lang="en-US" altLang="en-US" sz="2600" smtClean="0"/>
              <a:t> </a:t>
            </a:r>
          </a:p>
          <a:p>
            <a:pPr eaLnBrk="1" hangingPunct="1">
              <a:lnSpc>
                <a:spcPct val="90000"/>
              </a:lnSpc>
            </a:pPr>
            <a:r>
              <a:rPr lang="en-CA" altLang="en-US" sz="3400" smtClean="0">
                <a:solidFill>
                  <a:srgbClr val="CC0000"/>
                </a:solidFill>
              </a:rPr>
              <a:t>C</a:t>
            </a:r>
            <a:r>
              <a:rPr lang="en-CA" altLang="en-US" sz="2600" smtClean="0"/>
              <a:t>onsistency preservation: correctly maps one consistent database</a:t>
            </a:r>
            <a:r>
              <a:rPr lang="en-US" altLang="en-US" sz="2600" smtClean="0"/>
              <a:t> </a:t>
            </a:r>
            <a:r>
              <a:rPr lang="en-CA" altLang="en-US" sz="2600" smtClean="0"/>
              <a:t>state to another</a:t>
            </a:r>
            <a:r>
              <a:rPr lang="en-US" altLang="en-US" sz="2600" smtClean="0"/>
              <a:t>.</a:t>
            </a:r>
            <a:r>
              <a:rPr lang="en-CA" altLang="en-US" sz="2600" smtClean="0"/>
              <a:t> </a:t>
            </a:r>
            <a:r>
              <a:rPr lang="en-US" altLang="en-US" sz="2600" smtClean="0"/>
              <a:t> I</a:t>
            </a:r>
            <a:r>
              <a:rPr lang="en-CA" altLang="en-US" sz="2600" smtClean="0"/>
              <a:t>.e. the transaction</a:t>
            </a:r>
            <a:r>
              <a:rPr lang="en-US" altLang="en-US" sz="2600" smtClean="0"/>
              <a:t> </a:t>
            </a:r>
            <a:r>
              <a:rPr lang="en-CA" altLang="en-US" sz="2600" smtClean="0"/>
              <a:t>code is correct</a:t>
            </a:r>
            <a:r>
              <a:rPr lang="en-US" altLang="en-US" sz="2600" smtClean="0"/>
              <a:t>.</a:t>
            </a:r>
          </a:p>
          <a:p>
            <a:pPr eaLnBrk="1" hangingPunct="1">
              <a:lnSpc>
                <a:spcPct val="90000"/>
              </a:lnSpc>
            </a:pPr>
            <a:r>
              <a:rPr lang="en-CA" altLang="en-US" sz="3400" smtClean="0">
                <a:solidFill>
                  <a:srgbClr val="CC0000"/>
                </a:solidFill>
              </a:rPr>
              <a:t>I</a:t>
            </a:r>
            <a:r>
              <a:rPr lang="en-CA" altLang="en-US" sz="2600" smtClean="0"/>
              <a:t>solation: appears to transaction T</a:t>
            </a:r>
            <a:r>
              <a:rPr lang="en-US" altLang="en-US" sz="2600" smtClean="0"/>
              <a:t> </a:t>
            </a:r>
            <a:r>
              <a:rPr lang="en-CA" altLang="en-US" sz="2600" smtClean="0"/>
              <a:t>that every other transaction executes</a:t>
            </a:r>
            <a:r>
              <a:rPr lang="en-US" altLang="en-US" sz="2600" smtClean="0"/>
              <a:t> </a:t>
            </a:r>
            <a:r>
              <a:rPr lang="en-CA" altLang="en-US" sz="2600" smtClean="0"/>
              <a:t>either before T, or after T, but not</a:t>
            </a:r>
            <a:r>
              <a:rPr lang="en-US" altLang="en-US" sz="2600" smtClean="0"/>
              <a:t> </a:t>
            </a:r>
            <a:r>
              <a:rPr lang="en-CA" altLang="en-US" sz="2600" smtClean="0"/>
              <a:t>both.  </a:t>
            </a:r>
            <a:r>
              <a:rPr lang="en-US" altLang="en-US" sz="2600" smtClean="0"/>
              <a:t>I</a:t>
            </a:r>
            <a:r>
              <a:rPr lang="en-CA" altLang="en-US" sz="2600" smtClean="0"/>
              <a:t>.e. the transaction</a:t>
            </a:r>
            <a:r>
              <a:rPr lang="en-US" altLang="en-US" sz="2600" smtClean="0"/>
              <a:t> </a:t>
            </a:r>
            <a:r>
              <a:rPr lang="en-CA" altLang="en-US" sz="2600" smtClean="0"/>
              <a:t>runs as if it is in isolation from</a:t>
            </a:r>
            <a:r>
              <a:rPr lang="en-US" altLang="en-US" sz="2600" smtClean="0"/>
              <a:t> </a:t>
            </a:r>
            <a:r>
              <a:rPr lang="en-CA" altLang="en-US" sz="2600" smtClean="0"/>
              <a:t>all other transactions</a:t>
            </a:r>
            <a:r>
              <a:rPr lang="en-US" altLang="en-US" sz="2600" smtClean="0"/>
              <a:t>. </a:t>
            </a:r>
          </a:p>
          <a:p>
            <a:pPr eaLnBrk="1" hangingPunct="1">
              <a:lnSpc>
                <a:spcPct val="90000"/>
              </a:lnSpc>
            </a:pPr>
            <a:r>
              <a:rPr lang="en-CA" altLang="en-US" sz="3400" smtClean="0">
                <a:solidFill>
                  <a:srgbClr val="CC0000"/>
                </a:solidFill>
              </a:rPr>
              <a:t>D</a:t>
            </a:r>
            <a:r>
              <a:rPr lang="en-CA" altLang="en-US" sz="2600" smtClean="0"/>
              <a:t>urability: once a transaction</a:t>
            </a:r>
            <a:r>
              <a:rPr lang="en-US" altLang="en-US" sz="2600" smtClean="0"/>
              <a:t> </a:t>
            </a:r>
            <a:r>
              <a:rPr lang="en-CA" altLang="en-US" sz="2600" smtClean="0"/>
              <a:t>commits, its results are permanent (persistent), and will survive (certain defined) system failures.</a:t>
            </a:r>
          </a:p>
        </p:txBody>
      </p:sp>
      <p:sp>
        <p:nvSpPr>
          <p:cNvPr id="717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2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BD5F2F-D7FF-4197-B205-B8D0515EF3CF}" type="slidenum">
              <a:rPr lang="en-US" altLang="en-US">
                <a:latin typeface="Garamond" panose="02020404030301010803" pitchFamily="18" charset="0"/>
              </a:rPr>
              <a:pPr eaLnBrk="1" hangingPunct="1"/>
              <a:t>50</a:t>
            </a:fld>
            <a:endParaRPr lang="en-US" altLang="en-US">
              <a:latin typeface="Garamond" panose="02020404030301010803" pitchFamily="18" charset="0"/>
            </a:endParaRPr>
          </a:p>
        </p:txBody>
      </p:sp>
      <p:graphicFrame>
        <p:nvGraphicFramePr>
          <p:cNvPr id="49349" name="Group 197"/>
          <p:cNvGraphicFramePr>
            <a:graphicFrameLocks noGrp="1"/>
          </p:cNvGraphicFramePr>
          <p:nvPr>
            <p:extLst>
              <p:ext uri="{D42A27DB-BD31-4B8C-83A1-F6EECF244321}">
                <p14:modId xmlns:p14="http://schemas.microsoft.com/office/powerpoint/2010/main" val="2660599702"/>
              </p:ext>
            </p:extLst>
          </p:nvPr>
        </p:nvGraphicFramePr>
        <p:xfrm>
          <a:off x="3200400" y="381001"/>
          <a:ext cx="6096000" cy="6239630"/>
        </p:xfrm>
        <a:graphic>
          <a:graphicData uri="http://schemas.openxmlformats.org/drawingml/2006/table">
            <a:tbl>
              <a:tblPr/>
              <a:tblGrid>
                <a:gridCol w="2032000"/>
                <a:gridCol w="2032000"/>
                <a:gridCol w="2032000"/>
              </a:tblGrid>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dirty="0" smtClean="0">
                          <a:ln>
                            <a:noFill/>
                          </a:ln>
                          <a:solidFill>
                            <a:srgbClr val="005000"/>
                          </a:solidFill>
                          <a:effectLst/>
                          <a:latin typeface="Arial" charset="0"/>
                        </a:rPr>
                        <a:t>T1</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smtClean="0">
                          <a:ln>
                            <a:noFill/>
                          </a:ln>
                          <a:solidFill>
                            <a:srgbClr val="005000"/>
                          </a:solidFill>
                          <a:effectLst/>
                          <a:latin typeface="Arial" charset="0"/>
                        </a:rPr>
                        <a:t>Schedule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smtClean="0">
                          <a:ln>
                            <a:noFill/>
                          </a:ln>
                          <a:solidFill>
                            <a:srgbClr val="005000"/>
                          </a:solidFill>
                          <a:effectLst/>
                          <a:latin typeface="Arial" charset="0"/>
                        </a:rPr>
                        <a:t>T2</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a:t>
                      </a:r>
                      <a:r>
                        <a:rPr kumimoji="0" lang="en-US" sz="1400" b="0" i="0" u="none" strike="noStrike" cap="none" normalizeH="0" baseline="0" dirty="0" smtClean="0">
                          <a:ln>
                            <a:noFill/>
                          </a:ln>
                          <a:solidFill>
                            <a:srgbClr val="005000"/>
                          </a:solidFill>
                          <a:effectLst/>
                          <a:latin typeface="Arial" charset="0"/>
                        </a:rPr>
                        <a:t>on Database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IS on DB</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IS on DB</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a:t>
                      </a:r>
                      <a:r>
                        <a:rPr kumimoji="0" lang="en-US" sz="1400" b="0" i="0" u="none" strike="noStrike" cap="none" normalizeH="0" baseline="0" dirty="0" smtClean="0">
                          <a:ln>
                            <a:noFill/>
                          </a:ln>
                          <a:solidFill>
                            <a:srgbClr val="005000"/>
                          </a:solidFill>
                          <a:effectLst/>
                          <a:latin typeface="Arial" charset="0"/>
                        </a:rPr>
                        <a:t>on Database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a:t>
                      </a:r>
                      <a:r>
                        <a:rPr kumimoji="0" lang="en-US" sz="1400" b="0" i="0" u="none" strike="noStrike" cap="none" normalizeH="0" baseline="0" dirty="0" smtClean="0">
                          <a:ln>
                            <a:noFill/>
                          </a:ln>
                          <a:solidFill>
                            <a:srgbClr val="005000"/>
                          </a:solidFill>
                          <a:effectLst/>
                          <a:latin typeface="Arial" charset="0"/>
                        </a:rPr>
                        <a:t>on Relation</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IS on Relation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IS on Relation</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a:t>
                      </a:r>
                      <a:r>
                        <a:rPr kumimoji="0" lang="en-US" sz="1400" b="0" i="0" u="none" strike="noStrike" cap="none" normalizeH="0" baseline="0" dirty="0" smtClean="0">
                          <a:ln>
                            <a:noFill/>
                          </a:ln>
                          <a:solidFill>
                            <a:srgbClr val="005000"/>
                          </a:solidFill>
                          <a:effectLst/>
                          <a:latin typeface="Arial" charset="0"/>
                        </a:rPr>
                        <a:t>on Relation</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2916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on Page 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IS on page A</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IS on page B</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IS on Page B</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697686">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S on tuple </a:t>
                      </a:r>
                      <a:r>
                        <a:rPr kumimoji="0" lang="en-US" sz="1400" b="0" i="0" u="none" strike="noStrike" cap="none" normalizeH="0" baseline="0" dirty="0" smtClean="0">
                          <a:ln>
                            <a:noFill/>
                          </a:ln>
                          <a:solidFill>
                            <a:srgbClr val="005000"/>
                          </a:solidFill>
                          <a:effectLst/>
                          <a:latin typeface="Arial" charset="0"/>
                        </a:rPr>
                        <a:t>X</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IX on Database</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IX on Relation</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S on tuple X</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S on tuple W</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IX on DB</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IX on DB</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IX on Relation</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IX on Relation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S on Tuple </a:t>
                      </a:r>
                      <a:r>
                        <a:rPr kumimoji="0" lang="en-US" sz="1400" b="0" i="0" u="none" strike="noStrike" cap="none" normalizeH="0" baseline="0" dirty="0" smtClean="0">
                          <a:ln>
                            <a:noFill/>
                          </a:ln>
                          <a:solidFill>
                            <a:srgbClr val="005000"/>
                          </a:solidFill>
                          <a:effectLst/>
                          <a:latin typeface="Arial" charset="0"/>
                        </a:rPr>
                        <a:t>W</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IX on Database</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IX on Relation</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30506">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FF0000"/>
                          </a:solidFill>
                          <a:effectLst/>
                          <a:latin typeface="Arial" charset="0"/>
                        </a:rPr>
                        <a:t>X on Page B</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T1: can’t get X on page B because T2 has IS on page B</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IX on page A</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86898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Release everything</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T2 has to complete and release locks, then T1 does its last 2 steps</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X on tuple </a:t>
                      </a:r>
                      <a:r>
                        <a:rPr kumimoji="0" lang="en-US" sz="1400" b="0" i="0" u="none" strike="noStrike" cap="none" normalizeH="0" baseline="0" dirty="0" smtClean="0">
                          <a:ln>
                            <a:noFill/>
                          </a:ln>
                          <a:solidFill>
                            <a:srgbClr val="005000"/>
                          </a:solidFill>
                          <a:effectLst/>
                          <a:latin typeface="Arial" charset="0"/>
                        </a:rPr>
                        <a:t>Z</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400" b="0" i="0" u="none" strike="noStrike" cap="none" normalizeH="0" baseline="0" dirty="0" smtClean="0">
                          <a:ln>
                            <a:noFill/>
                          </a:ln>
                          <a:solidFill>
                            <a:srgbClr val="005000"/>
                          </a:solidFill>
                          <a:effectLst/>
                          <a:latin typeface="Arial" charset="0"/>
                        </a:rPr>
                        <a:t>Release everything</a:t>
                      </a: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729783">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smtClean="0">
                        <a:ln>
                          <a:noFill/>
                        </a:ln>
                        <a:solidFill>
                          <a:srgbClr val="005000"/>
                        </a:solidFill>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400" b="0" i="0" u="none" strike="noStrike" cap="none" normalizeH="0" baseline="0" dirty="0" smtClean="0">
                        <a:ln>
                          <a:noFill/>
                        </a:ln>
                        <a:solidFill>
                          <a:srgbClr val="005000"/>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225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graphicFrame>
        <p:nvGraphicFramePr>
          <p:cNvPr id="6" name="Group 318"/>
          <p:cNvGraphicFramePr>
            <a:graphicFrameLocks noGrp="1"/>
          </p:cNvGraphicFramePr>
          <p:nvPr>
            <p:extLst>
              <p:ext uri="{D42A27DB-BD31-4B8C-83A1-F6EECF244321}">
                <p14:modId xmlns:p14="http://schemas.microsoft.com/office/powerpoint/2010/main" val="3295013346"/>
              </p:ext>
            </p:extLst>
          </p:nvPr>
        </p:nvGraphicFramePr>
        <p:xfrm>
          <a:off x="152400" y="1524000"/>
          <a:ext cx="3429001" cy="2452718"/>
        </p:xfrm>
        <a:graphic>
          <a:graphicData uri="http://schemas.openxmlformats.org/drawingml/2006/table">
            <a:tbl>
              <a:tblPr/>
              <a:tblGrid>
                <a:gridCol w="762000"/>
                <a:gridCol w="457200"/>
                <a:gridCol w="323850"/>
                <a:gridCol w="342900"/>
                <a:gridCol w="257175"/>
                <a:gridCol w="447675"/>
                <a:gridCol w="582483"/>
                <a:gridCol w="255718"/>
              </a:tblGrid>
              <a:tr h="707888">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Requested</a:t>
                      </a:r>
                    </a:p>
                  </a:txBody>
                  <a:tcPr marT="45718" marB="4571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None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IS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IX</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SIX</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Update</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900" b="0" i="0" u="none" strike="noStrike" cap="none" normalizeH="0" baseline="0" dirty="0" smtClean="0">
                          <a:ln>
                            <a:noFill/>
                          </a:ln>
                          <a:solidFill>
                            <a:srgbClr val="005000"/>
                          </a:solidFill>
                          <a:effectLst/>
                          <a:latin typeface="Arial" charset="0"/>
                        </a:rPr>
                        <a:t>X</a:t>
                      </a:r>
                    </a:p>
                  </a:txBody>
                  <a:tcPr marT="45718" marB="4571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31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IS</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IX</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S</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SIX</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25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Update</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10">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X</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Y</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FF0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smtClean="0">
                          <a:ln>
                            <a:noFill/>
                          </a:ln>
                          <a:solidFill>
                            <a:srgbClr val="00500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TextBox 1"/>
          <p:cNvSpPr txBox="1"/>
          <p:nvPr/>
        </p:nvSpPr>
        <p:spPr>
          <a:xfrm>
            <a:off x="457200" y="240268"/>
            <a:ext cx="3962400" cy="369332"/>
          </a:xfrm>
          <a:prstGeom prst="rect">
            <a:avLst/>
          </a:prstGeom>
          <a:noFill/>
        </p:spPr>
        <p:txBody>
          <a:bodyPr wrap="square" rtlCol="0">
            <a:spAutoFit/>
          </a:bodyPr>
          <a:lstStyle/>
          <a:p>
            <a:r>
              <a:rPr lang="en-CA" dirty="0" smtClean="0"/>
              <a:t>Step 2, interleave the 2 transactions:</a:t>
            </a:r>
            <a:endParaRPr lang="en-CA" dirty="0"/>
          </a:p>
        </p:txBody>
      </p:sp>
    </p:spTree>
    <p:extLst>
      <p:ext uri="{BB962C8B-B14F-4D97-AF65-F5344CB8AC3E}">
        <p14:creationId xmlns:p14="http://schemas.microsoft.com/office/powerpoint/2010/main" val="27516578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5E71CC-66A4-4959-8689-3A4D22188E51}" type="slidenum">
              <a:rPr lang="en-US" altLang="en-US">
                <a:latin typeface="Garamond" panose="02020404030301010803" pitchFamily="18" charset="0"/>
              </a:rPr>
              <a:pPr eaLnBrk="1" hangingPunct="1"/>
              <a:t>51</a:t>
            </a:fld>
            <a:endParaRPr lang="en-US" altLang="en-US">
              <a:latin typeface="Garamond" panose="02020404030301010803" pitchFamily="18" charset="0"/>
            </a:endParaRPr>
          </a:p>
        </p:txBody>
      </p:sp>
      <p:sp>
        <p:nvSpPr>
          <p:cNvPr id="53252" name="Rectangle 2"/>
          <p:cNvSpPr>
            <a:spLocks noGrp="1" noChangeArrowheads="1"/>
          </p:cNvSpPr>
          <p:nvPr>
            <p:ph type="title"/>
          </p:nvPr>
        </p:nvSpPr>
        <p:spPr>
          <a:xfrm>
            <a:off x="381000" y="228600"/>
            <a:ext cx="8229600" cy="760413"/>
          </a:xfrm>
        </p:spPr>
        <p:txBody>
          <a:bodyPr/>
          <a:lstStyle/>
          <a:p>
            <a:pPr eaLnBrk="1" hangingPunct="1"/>
            <a:r>
              <a:rPr lang="en-US" altLang="en-US" smtClean="0"/>
              <a:t>How are granularities decided?</a:t>
            </a:r>
          </a:p>
        </p:txBody>
      </p:sp>
      <p:sp>
        <p:nvSpPr>
          <p:cNvPr id="53254" name="Rectangle 3"/>
          <p:cNvSpPr>
            <a:spLocks noGrp="1" noChangeArrowheads="1"/>
          </p:cNvSpPr>
          <p:nvPr>
            <p:ph type="body" idx="1"/>
          </p:nvPr>
        </p:nvSpPr>
        <p:spPr>
          <a:xfrm>
            <a:off x="228600" y="990600"/>
            <a:ext cx="8686800" cy="5105400"/>
          </a:xfrm>
        </p:spPr>
        <p:txBody>
          <a:bodyPr>
            <a:normAutofit fontScale="92500"/>
          </a:bodyPr>
          <a:lstStyle/>
          <a:p>
            <a:pPr eaLnBrk="1" hangingPunct="1">
              <a:lnSpc>
                <a:spcPct val="110000"/>
              </a:lnSpc>
              <a:buFont typeface="Wingdings" panose="05000000000000000000" pitchFamily="2" charset="2"/>
              <a:buNone/>
              <a:defRPr/>
            </a:pPr>
            <a:r>
              <a:rPr lang="en-US" sz="2600" dirty="0" smtClean="0"/>
              <a:t>Given a SQL statement, how does the system decide how to do the locks?</a:t>
            </a:r>
          </a:p>
          <a:p>
            <a:pPr lvl="1" eaLnBrk="1" hangingPunct="1">
              <a:lnSpc>
                <a:spcPct val="110000"/>
              </a:lnSpc>
              <a:defRPr/>
            </a:pPr>
            <a:r>
              <a:rPr lang="en-US" sz="2200" dirty="0" smtClean="0"/>
              <a:t>The system can start by using record-level locking and escalate to relation-level if the number of locks granted exceeds some threshold.</a:t>
            </a:r>
          </a:p>
          <a:p>
            <a:pPr lvl="1" eaLnBrk="1" hangingPunct="1">
              <a:lnSpc>
                <a:spcPct val="110000"/>
              </a:lnSpc>
              <a:defRPr/>
            </a:pPr>
            <a:r>
              <a:rPr lang="en-US" sz="2200" dirty="0" smtClean="0"/>
              <a:t>Or, the system can default to file-level or relation-level locking, and de-escalate to record-level locking when requested, if there is a lot of contention for the relation. To do this, it must have kept track of the locks at finer granularity it would have granted, but this is cheaper than actually acquiring them all along.</a:t>
            </a:r>
          </a:p>
          <a:p>
            <a:pPr eaLnBrk="1" hangingPunct="1">
              <a:lnSpc>
                <a:spcPct val="110000"/>
              </a:lnSpc>
              <a:buFont typeface="Wingdings" panose="05000000000000000000" pitchFamily="2" charset="2"/>
              <a:buNone/>
              <a:defRPr/>
            </a:pPr>
            <a:r>
              <a:rPr lang="en-US" sz="2400" dirty="0" smtClean="0"/>
              <a:t>Update locks can be automatically generated when an embedded SQL cursor is declared to be </a:t>
            </a:r>
            <a:r>
              <a:rPr lang="en-US" sz="2600" dirty="0" smtClean="0"/>
              <a:t>“FOR UPDATE” or, for example, </a:t>
            </a:r>
            <a:r>
              <a:rPr lang="en-US" sz="2600" dirty="0" err="1" smtClean="0"/>
              <a:t>executeupdate</a:t>
            </a:r>
            <a:r>
              <a:rPr lang="en-US" sz="2600" dirty="0" smtClean="0"/>
              <a:t> in Java is used</a:t>
            </a:r>
          </a:p>
        </p:txBody>
      </p:sp>
      <p:sp>
        <p:nvSpPr>
          <p:cNvPr id="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980EE0-44DA-4415-85D3-C2DC5EBBA9C8}" type="slidenum">
              <a:rPr lang="en-US" altLang="en-US">
                <a:latin typeface="Garamond" panose="02020404030301010803" pitchFamily="18" charset="0"/>
              </a:rPr>
              <a:pPr eaLnBrk="1" hangingPunct="1"/>
              <a:t>52</a:t>
            </a:fld>
            <a:endParaRPr lang="en-US" altLang="en-US">
              <a:latin typeface="Garamond" panose="02020404030301010803" pitchFamily="18" charset="0"/>
            </a:endParaRPr>
          </a:p>
        </p:txBody>
      </p:sp>
      <p:sp>
        <p:nvSpPr>
          <p:cNvPr id="54276" name="Rectangle 2"/>
          <p:cNvSpPr>
            <a:spLocks noGrp="1" noChangeArrowheads="1"/>
          </p:cNvSpPr>
          <p:nvPr>
            <p:ph type="title"/>
          </p:nvPr>
        </p:nvSpPr>
        <p:spPr>
          <a:xfrm>
            <a:off x="381000" y="152400"/>
            <a:ext cx="8229600" cy="911225"/>
          </a:xfrm>
        </p:spPr>
        <p:txBody>
          <a:bodyPr/>
          <a:lstStyle/>
          <a:p>
            <a:pPr eaLnBrk="1" hangingPunct="1"/>
            <a:r>
              <a:rPr lang="en-CA" altLang="en-US" smtClean="0"/>
              <a:t>Deadlocks</a:t>
            </a:r>
          </a:p>
        </p:txBody>
      </p:sp>
      <p:sp>
        <p:nvSpPr>
          <p:cNvPr id="54278" name="Rectangle 3"/>
          <p:cNvSpPr>
            <a:spLocks noGrp="1" noChangeArrowheads="1"/>
          </p:cNvSpPr>
          <p:nvPr>
            <p:ph type="body" idx="1"/>
          </p:nvPr>
        </p:nvSpPr>
        <p:spPr>
          <a:xfrm>
            <a:off x="304800" y="914400"/>
            <a:ext cx="8534400" cy="5105400"/>
          </a:xfrm>
        </p:spPr>
        <p:txBody>
          <a:bodyPr>
            <a:normAutofit fontScale="92500"/>
          </a:bodyPr>
          <a:lstStyle/>
          <a:p>
            <a:pPr eaLnBrk="1" hangingPunct="1">
              <a:lnSpc>
                <a:spcPct val="110000"/>
              </a:lnSpc>
              <a:buFont typeface="Wingdings" panose="05000000000000000000" pitchFamily="2" charset="2"/>
              <a:buNone/>
              <a:defRPr/>
            </a:pPr>
            <a:r>
              <a:rPr lang="en-CA" sz="2600" dirty="0" smtClean="0"/>
              <a:t>There are two</a:t>
            </a:r>
            <a:r>
              <a:rPr lang="en-US" sz="2600" dirty="0" smtClean="0"/>
              <a:t> </a:t>
            </a:r>
            <a:r>
              <a:rPr lang="en-CA" sz="2600" dirty="0" smtClean="0"/>
              <a:t>ways to deal with deadlock:</a:t>
            </a:r>
          </a:p>
          <a:p>
            <a:pPr eaLnBrk="1" hangingPunct="1">
              <a:lnSpc>
                <a:spcPct val="110000"/>
              </a:lnSpc>
              <a:buFont typeface="Wingdings" panose="05000000000000000000" pitchFamily="2" charset="2"/>
              <a:buNone/>
              <a:defRPr/>
            </a:pPr>
            <a:endParaRPr lang="en-US" sz="2600" dirty="0" smtClean="0"/>
          </a:p>
          <a:p>
            <a:pPr eaLnBrk="1" hangingPunct="1">
              <a:lnSpc>
                <a:spcPct val="110000"/>
              </a:lnSpc>
              <a:buFont typeface="Wingdings" panose="05000000000000000000" pitchFamily="2" charset="2"/>
              <a:buNone/>
              <a:defRPr/>
            </a:pPr>
            <a:r>
              <a:rPr lang="en-CA" sz="2600" dirty="0" smtClean="0">
                <a:solidFill>
                  <a:srgbClr val="CC0000"/>
                </a:solidFill>
              </a:rPr>
              <a:t>Prevention</a:t>
            </a:r>
            <a:r>
              <a:rPr lang="en-CA" sz="2600" dirty="0" smtClean="0"/>
              <a:t>:  one</a:t>
            </a:r>
            <a:r>
              <a:rPr lang="en-US" sz="2600" dirty="0" smtClean="0"/>
              <a:t> </a:t>
            </a:r>
            <a:r>
              <a:rPr lang="en-CA" sz="2600" dirty="0" smtClean="0"/>
              <a:t>idea is to make transactions</a:t>
            </a:r>
            <a:r>
              <a:rPr lang="en-US" sz="2600" dirty="0" smtClean="0"/>
              <a:t> </a:t>
            </a:r>
            <a:r>
              <a:rPr lang="en-CA" sz="2600" dirty="0" smtClean="0"/>
              <a:t>request locks in</a:t>
            </a:r>
            <a:r>
              <a:rPr lang="en-US" sz="2600" dirty="0" smtClean="0"/>
              <a:t> </a:t>
            </a:r>
            <a:r>
              <a:rPr lang="en-CA" sz="2600" dirty="0" smtClean="0"/>
              <a:t>a certain</a:t>
            </a:r>
            <a:r>
              <a:rPr lang="en-US" sz="2600" dirty="0" smtClean="0"/>
              <a:t> </a:t>
            </a:r>
            <a:r>
              <a:rPr lang="en-CA" sz="2600" dirty="0" smtClean="0"/>
              <a:t>order.  This</a:t>
            </a:r>
            <a:r>
              <a:rPr lang="en-US" sz="2600" dirty="0" smtClean="0"/>
              <a:t> </a:t>
            </a:r>
            <a:r>
              <a:rPr lang="en-CA" sz="2600" dirty="0" smtClean="0"/>
              <a:t>may restrict the design of transactions.</a:t>
            </a:r>
            <a:endParaRPr lang="en-US" sz="2600" dirty="0" smtClean="0"/>
          </a:p>
          <a:p>
            <a:pPr eaLnBrk="1" hangingPunct="1">
              <a:lnSpc>
                <a:spcPct val="110000"/>
              </a:lnSpc>
              <a:buFont typeface="Wingdings" panose="05000000000000000000" pitchFamily="2" charset="2"/>
              <a:buNone/>
              <a:defRPr/>
            </a:pPr>
            <a:r>
              <a:rPr lang="en-CA" sz="2600" dirty="0" smtClean="0">
                <a:solidFill>
                  <a:srgbClr val="CC0000"/>
                </a:solidFill>
              </a:rPr>
              <a:t>Detection</a:t>
            </a:r>
            <a:r>
              <a:rPr lang="en-CA" sz="2600" dirty="0" smtClean="0"/>
              <a:t>:  deadlocks can be detected</a:t>
            </a:r>
            <a:r>
              <a:rPr lang="en-US" sz="2600" dirty="0" smtClean="0"/>
              <a:t> </a:t>
            </a:r>
            <a:r>
              <a:rPr lang="en-CA" sz="2600" dirty="0" smtClean="0"/>
              <a:t>with a waits-for graph. The waits-for</a:t>
            </a:r>
            <a:r>
              <a:rPr lang="en-US" sz="2600" dirty="0" smtClean="0"/>
              <a:t> </a:t>
            </a:r>
            <a:r>
              <a:rPr lang="en-CA" sz="2600" dirty="0" smtClean="0"/>
              <a:t>graph is constructed as follows:</a:t>
            </a:r>
            <a:endParaRPr lang="en-US" sz="2600" dirty="0" smtClean="0"/>
          </a:p>
          <a:p>
            <a:pPr lvl="1" eaLnBrk="1" hangingPunct="1">
              <a:lnSpc>
                <a:spcPct val="110000"/>
              </a:lnSpc>
              <a:defRPr/>
            </a:pPr>
            <a:r>
              <a:rPr lang="en-CA" sz="2200" dirty="0" smtClean="0"/>
              <a:t>there </a:t>
            </a:r>
            <a:r>
              <a:rPr lang="en-US" sz="2200" dirty="0" err="1" smtClean="0"/>
              <a:t>i</a:t>
            </a:r>
            <a:r>
              <a:rPr lang="en-CA" sz="2200" dirty="0" smtClean="0"/>
              <a:t>s</a:t>
            </a:r>
            <a:r>
              <a:rPr lang="en-US" sz="2200" dirty="0" smtClean="0"/>
              <a:t> </a:t>
            </a:r>
            <a:r>
              <a:rPr lang="en-CA" sz="2200" dirty="0" smtClean="0"/>
              <a:t>a node in the waits-for graph for each</a:t>
            </a:r>
            <a:r>
              <a:rPr lang="en-US" sz="2200" dirty="0" smtClean="0"/>
              <a:t> </a:t>
            </a:r>
            <a:r>
              <a:rPr lang="en-CA" sz="2200" dirty="0" smtClean="0"/>
              <a:t>active transaction  </a:t>
            </a:r>
            <a:endParaRPr lang="en-US" sz="2200" dirty="0" smtClean="0"/>
          </a:p>
          <a:p>
            <a:pPr lvl="1" eaLnBrk="1" hangingPunct="1">
              <a:lnSpc>
                <a:spcPct val="110000"/>
              </a:lnSpc>
              <a:defRPr/>
            </a:pPr>
            <a:r>
              <a:rPr lang="en-CA" sz="2200" dirty="0" smtClean="0"/>
              <a:t>there is</a:t>
            </a:r>
            <a:r>
              <a:rPr lang="en-US" sz="2200" dirty="0" smtClean="0"/>
              <a:t> </a:t>
            </a:r>
            <a:r>
              <a:rPr lang="en-CA" sz="2200" dirty="0" smtClean="0"/>
              <a:t>an edge Ti </a:t>
            </a:r>
            <a:r>
              <a:rPr lang="en-CA" sz="2200" dirty="0" smtClean="0">
                <a:ea typeface="Arial Unicode MS" pitchFamily="34" charset="-128"/>
                <a:cs typeface="Arial Unicode MS" pitchFamily="34" charset="-128"/>
              </a:rPr>
              <a:t>→</a:t>
            </a:r>
            <a:r>
              <a:rPr lang="en-CA" sz="2200" dirty="0" err="1" smtClean="0"/>
              <a:t>Tj</a:t>
            </a:r>
            <a:r>
              <a:rPr lang="en-US" sz="2200" dirty="0" smtClean="0"/>
              <a:t> </a:t>
            </a:r>
            <a:r>
              <a:rPr lang="en-CA" sz="2200" dirty="0" smtClean="0"/>
              <a:t>if Ti is waiting for</a:t>
            </a:r>
            <a:r>
              <a:rPr lang="en-US" sz="2200" dirty="0" smtClean="0"/>
              <a:t> </a:t>
            </a:r>
            <a:r>
              <a:rPr lang="en-CA" sz="2200" dirty="0" smtClean="0"/>
              <a:t>a lock on data item X,</a:t>
            </a:r>
            <a:r>
              <a:rPr lang="en-US" sz="2200" dirty="0" smtClean="0"/>
              <a:t> </a:t>
            </a:r>
            <a:r>
              <a:rPr lang="en-CA" sz="2200" dirty="0" smtClean="0"/>
              <a:t>and </a:t>
            </a:r>
            <a:r>
              <a:rPr lang="en-CA" sz="2200" dirty="0" err="1" smtClean="0"/>
              <a:t>Tj</a:t>
            </a:r>
            <a:r>
              <a:rPr lang="en-CA" sz="2200" dirty="0" smtClean="0"/>
              <a:t> holds a </a:t>
            </a:r>
            <a:r>
              <a:rPr lang="en-CA" sz="2200" b="1" dirty="0" smtClean="0">
                <a:solidFill>
                  <a:srgbClr val="CC0000"/>
                </a:solidFill>
              </a:rPr>
              <a:t>conflicting</a:t>
            </a:r>
            <a:r>
              <a:rPr lang="en-CA" sz="2200" dirty="0" smtClean="0">
                <a:solidFill>
                  <a:srgbClr val="CC0000"/>
                </a:solidFill>
              </a:rPr>
              <a:t> </a:t>
            </a:r>
            <a:r>
              <a:rPr lang="en-CA" sz="2200" b="1" dirty="0" smtClean="0">
                <a:solidFill>
                  <a:srgbClr val="CC0000"/>
                </a:solidFill>
              </a:rPr>
              <a:t>lock</a:t>
            </a:r>
            <a:r>
              <a:rPr lang="en-CA" sz="2200" dirty="0" smtClean="0"/>
              <a:t> (one that</a:t>
            </a:r>
            <a:r>
              <a:rPr lang="en-US" sz="2200" dirty="0" smtClean="0"/>
              <a:t> </a:t>
            </a:r>
            <a:r>
              <a:rPr lang="en-CA" sz="2200" dirty="0" smtClean="0"/>
              <a:t>would not be granted according</a:t>
            </a:r>
            <a:r>
              <a:rPr lang="en-US" sz="2200" dirty="0" smtClean="0"/>
              <a:t> </a:t>
            </a:r>
            <a:r>
              <a:rPr lang="en-CA" sz="2200" dirty="0" smtClean="0"/>
              <a:t>to the lock compatibility matrix) on </a:t>
            </a:r>
            <a:r>
              <a:rPr lang="en-CA" sz="2200" b="1" dirty="0" smtClean="0">
                <a:solidFill>
                  <a:srgbClr val="CC0000"/>
                </a:solidFill>
              </a:rPr>
              <a:t>the same data</a:t>
            </a:r>
            <a:r>
              <a:rPr lang="en-US" sz="2200" b="1" dirty="0" smtClean="0">
                <a:solidFill>
                  <a:srgbClr val="CC0000"/>
                </a:solidFill>
              </a:rPr>
              <a:t> </a:t>
            </a:r>
            <a:r>
              <a:rPr lang="en-CA" sz="2200" b="1" dirty="0" smtClean="0">
                <a:solidFill>
                  <a:srgbClr val="CC0000"/>
                </a:solidFill>
              </a:rPr>
              <a:t>item</a:t>
            </a:r>
            <a:r>
              <a:rPr lang="en-CA" sz="2200" dirty="0" smtClean="0"/>
              <a:t>.</a:t>
            </a:r>
          </a:p>
        </p:txBody>
      </p:sp>
      <p:sp>
        <p:nvSpPr>
          <p:cNvPr id="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1BBF3E-77EB-4CE9-8616-FA98F5A4F59A}" type="slidenum">
              <a:rPr lang="en-US" altLang="en-US">
                <a:latin typeface="Garamond" panose="02020404030301010803" pitchFamily="18" charset="0"/>
              </a:rPr>
              <a:pPr eaLnBrk="1" hangingPunct="1"/>
              <a:t>53</a:t>
            </a:fld>
            <a:endParaRPr lang="en-US" altLang="en-US">
              <a:latin typeface="Garamond" panose="02020404030301010803" pitchFamily="18" charset="0"/>
            </a:endParaRPr>
          </a:p>
        </p:txBody>
      </p:sp>
      <p:sp>
        <p:nvSpPr>
          <p:cNvPr id="55301" name="Rectangle 3"/>
          <p:cNvSpPr>
            <a:spLocks noGrp="1" noChangeArrowheads="1"/>
          </p:cNvSpPr>
          <p:nvPr>
            <p:ph type="body" idx="1"/>
          </p:nvPr>
        </p:nvSpPr>
        <p:spPr>
          <a:xfrm>
            <a:off x="381000" y="228600"/>
            <a:ext cx="8534400" cy="5715000"/>
          </a:xfrm>
        </p:spPr>
        <p:txBody>
          <a:bodyPr>
            <a:normAutofit fontScale="92500" lnSpcReduction="20000"/>
          </a:bodyPr>
          <a:lstStyle/>
          <a:p>
            <a:pPr eaLnBrk="1" hangingPunct="1">
              <a:buFont typeface="Wingdings" panose="05000000000000000000" pitchFamily="2" charset="2"/>
              <a:buNone/>
              <a:defRPr/>
            </a:pPr>
            <a:r>
              <a:rPr lang="en-CA" sz="2600" dirty="0" smtClean="0"/>
              <a:t>Theorem:  a deadlock exists </a:t>
            </a:r>
            <a:r>
              <a:rPr lang="en-CA" sz="2600" dirty="0" err="1" smtClean="0"/>
              <a:t>iff</a:t>
            </a:r>
            <a:r>
              <a:rPr lang="en-US" sz="2600" dirty="0" smtClean="0"/>
              <a:t> </a:t>
            </a:r>
            <a:r>
              <a:rPr lang="en-CA" sz="2600" dirty="0" smtClean="0"/>
              <a:t>the waits-for graph has a cycle.</a:t>
            </a:r>
          </a:p>
          <a:p>
            <a:pPr eaLnBrk="1" hangingPunct="1">
              <a:buFont typeface="Wingdings" panose="05000000000000000000" pitchFamily="2" charset="2"/>
              <a:buNone/>
              <a:defRPr/>
            </a:pPr>
            <a:endParaRPr lang="en-US" sz="2600" dirty="0" smtClean="0"/>
          </a:p>
          <a:p>
            <a:pPr eaLnBrk="1" hangingPunct="1">
              <a:lnSpc>
                <a:spcPct val="110000"/>
              </a:lnSpc>
              <a:buFont typeface="Wingdings" panose="05000000000000000000" pitchFamily="2" charset="2"/>
              <a:buNone/>
              <a:defRPr/>
            </a:pPr>
            <a:r>
              <a:rPr lang="en-CA" sz="2600" dirty="0" smtClean="0"/>
              <a:t>Run the deadlock-detection</a:t>
            </a:r>
            <a:r>
              <a:rPr lang="en-US" sz="2600" dirty="0" smtClean="0"/>
              <a:t> </a:t>
            </a:r>
            <a:r>
              <a:rPr lang="en-CA" sz="2600" dirty="0" smtClean="0"/>
              <a:t>algorithm as either:</a:t>
            </a:r>
            <a:endParaRPr lang="en-US" sz="2600" dirty="0" smtClean="0"/>
          </a:p>
          <a:p>
            <a:pPr eaLnBrk="1" hangingPunct="1">
              <a:lnSpc>
                <a:spcPct val="110000"/>
              </a:lnSpc>
              <a:defRPr/>
            </a:pPr>
            <a:r>
              <a:rPr lang="en-CA" sz="2600" dirty="0" smtClean="0"/>
              <a:t>continuously</a:t>
            </a:r>
            <a:r>
              <a:rPr lang="en-US" sz="2600" dirty="0" smtClean="0"/>
              <a:t>: </a:t>
            </a:r>
            <a:r>
              <a:rPr lang="en-CA" sz="2600" dirty="0" smtClean="0"/>
              <a:t>when a</a:t>
            </a:r>
            <a:r>
              <a:rPr lang="en-US" sz="2600" dirty="0" smtClean="0"/>
              <a:t> </a:t>
            </a:r>
            <a:r>
              <a:rPr lang="en-CA" sz="2600" dirty="0" smtClean="0"/>
              <a:t>transaction waits too long (times out) waiting</a:t>
            </a:r>
            <a:r>
              <a:rPr lang="en-US" sz="2600" dirty="0" smtClean="0"/>
              <a:t> </a:t>
            </a:r>
            <a:r>
              <a:rPr lang="en-CA" sz="2600" dirty="0" smtClean="0"/>
              <a:t>for a lock to be granted. </a:t>
            </a:r>
            <a:endParaRPr lang="en-US" sz="2600" dirty="0" smtClean="0"/>
          </a:p>
          <a:p>
            <a:pPr eaLnBrk="1" hangingPunct="1">
              <a:lnSpc>
                <a:spcPct val="110000"/>
              </a:lnSpc>
              <a:defRPr/>
            </a:pPr>
            <a:r>
              <a:rPr lang="en-CA" sz="2600" dirty="0" smtClean="0"/>
              <a:t>periodically</a:t>
            </a:r>
            <a:r>
              <a:rPr lang="en-US" sz="2600" dirty="0" smtClean="0"/>
              <a:t>:</a:t>
            </a:r>
            <a:r>
              <a:rPr lang="en-CA" sz="2600" dirty="0" smtClean="0"/>
              <a:t> according to some chosen time</a:t>
            </a:r>
            <a:r>
              <a:rPr lang="en-US" sz="2600" dirty="0" smtClean="0"/>
              <a:t> </a:t>
            </a:r>
            <a:r>
              <a:rPr lang="en-CA" sz="2600" dirty="0" smtClean="0"/>
              <a:t>interval (e.g. once per second)</a:t>
            </a:r>
            <a:endParaRPr lang="en-US" sz="2600" dirty="0" smtClean="0"/>
          </a:p>
          <a:p>
            <a:pPr eaLnBrk="1" hangingPunct="1">
              <a:lnSpc>
                <a:spcPct val="110000"/>
              </a:lnSpc>
              <a:buFont typeface="Wingdings" panose="05000000000000000000" pitchFamily="2" charset="2"/>
              <a:buNone/>
              <a:defRPr/>
            </a:pPr>
            <a:r>
              <a:rPr lang="en-CA" sz="2600" dirty="0" smtClean="0"/>
              <a:t>The assumption usually</a:t>
            </a:r>
            <a:r>
              <a:rPr lang="en-US" sz="2600" dirty="0" smtClean="0"/>
              <a:t> </a:t>
            </a:r>
            <a:r>
              <a:rPr lang="en-CA" sz="2600" dirty="0" smtClean="0"/>
              <a:t>made is that deadlocks are not frequent in</a:t>
            </a:r>
            <a:r>
              <a:rPr lang="en-US" sz="2600" dirty="0" smtClean="0"/>
              <a:t> </a:t>
            </a:r>
            <a:r>
              <a:rPr lang="en-CA" sz="2600" dirty="0" smtClean="0"/>
              <a:t>real</a:t>
            </a:r>
            <a:r>
              <a:rPr lang="en-US" sz="2600" dirty="0" smtClean="0"/>
              <a:t> </a:t>
            </a:r>
            <a:r>
              <a:rPr lang="en-CA" sz="2600" dirty="0" smtClean="0"/>
              <a:t>applications so that</a:t>
            </a:r>
            <a:r>
              <a:rPr lang="en-US" sz="2600" dirty="0" smtClean="0"/>
              <a:t> </a:t>
            </a:r>
            <a:r>
              <a:rPr lang="en-CA" sz="2600" dirty="0" smtClean="0"/>
              <a:t>deadlock detection is cheaper and intervenes less</a:t>
            </a:r>
            <a:r>
              <a:rPr lang="en-US" sz="2600" dirty="0" smtClean="0"/>
              <a:t> </a:t>
            </a:r>
            <a:r>
              <a:rPr lang="en-CA" sz="2600" dirty="0" smtClean="0"/>
              <a:t>with transaction design</a:t>
            </a:r>
            <a:r>
              <a:rPr lang="en-US" sz="2600" dirty="0" smtClean="0"/>
              <a:t> </a:t>
            </a:r>
            <a:r>
              <a:rPr lang="en-CA" sz="2600" dirty="0" smtClean="0"/>
              <a:t>than deadlock prevention.</a:t>
            </a:r>
            <a:r>
              <a:rPr lang="en-US" sz="2600" dirty="0" smtClean="0"/>
              <a:t> </a:t>
            </a:r>
            <a:r>
              <a:rPr lang="en-CA" sz="2600" dirty="0" smtClean="0"/>
              <a:t>When a cycle</a:t>
            </a:r>
            <a:r>
              <a:rPr lang="en-US" sz="2600" dirty="0" smtClean="0"/>
              <a:t> </a:t>
            </a:r>
            <a:r>
              <a:rPr lang="en-CA" sz="2600" dirty="0" smtClean="0"/>
              <a:t>is detected, a victim transaction must be selected</a:t>
            </a:r>
            <a:r>
              <a:rPr lang="en-US" sz="2600" dirty="0" smtClean="0"/>
              <a:t> </a:t>
            </a:r>
            <a:r>
              <a:rPr lang="en-CA" sz="2600" dirty="0" smtClean="0"/>
              <a:t>and</a:t>
            </a:r>
            <a:r>
              <a:rPr lang="en-US" sz="2600" dirty="0" smtClean="0"/>
              <a:t> </a:t>
            </a:r>
            <a:r>
              <a:rPr lang="en-CA" sz="2600" dirty="0" smtClean="0"/>
              <a:t>forced to abort</a:t>
            </a:r>
            <a:r>
              <a:rPr lang="en-US" sz="2600" dirty="0" smtClean="0"/>
              <a:t>.</a:t>
            </a:r>
          </a:p>
          <a:p>
            <a:pPr eaLnBrk="1" hangingPunct="1">
              <a:lnSpc>
                <a:spcPct val="110000"/>
              </a:lnSpc>
              <a:buFont typeface="Wingdings" panose="05000000000000000000" pitchFamily="2" charset="2"/>
              <a:buNone/>
              <a:defRPr/>
            </a:pPr>
            <a:r>
              <a:rPr lang="en-US" sz="2600" dirty="0" smtClean="0"/>
              <a:t>Aside:  What is the run time complexity of detecting a cycle in a directed graph?</a:t>
            </a:r>
            <a:endParaRPr lang="en-CA" sz="2600" dirty="0" smtClean="0"/>
          </a:p>
        </p:txBody>
      </p:sp>
      <p:sp>
        <p:nvSpPr>
          <p:cNvPr id="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A46DCF-1722-4A64-85FA-EE04D6440EF0}" type="slidenum">
              <a:rPr lang="en-US" altLang="en-US">
                <a:latin typeface="Garamond" panose="02020404030301010803" pitchFamily="18" charset="0"/>
              </a:rPr>
              <a:pPr eaLnBrk="1" hangingPunct="1"/>
              <a:t>54</a:t>
            </a:fld>
            <a:endParaRPr lang="en-US" altLang="en-US">
              <a:latin typeface="Garamond" panose="02020404030301010803" pitchFamily="18" charset="0"/>
            </a:endParaRPr>
          </a:p>
        </p:txBody>
      </p:sp>
      <p:sp>
        <p:nvSpPr>
          <p:cNvPr id="56324" name="Rectangle 2"/>
          <p:cNvSpPr>
            <a:spLocks noGrp="1" noChangeArrowheads="1"/>
          </p:cNvSpPr>
          <p:nvPr>
            <p:ph type="title"/>
          </p:nvPr>
        </p:nvSpPr>
        <p:spPr>
          <a:xfrm>
            <a:off x="381000" y="152400"/>
            <a:ext cx="8229600" cy="836613"/>
          </a:xfrm>
        </p:spPr>
        <p:txBody>
          <a:bodyPr/>
          <a:lstStyle/>
          <a:p>
            <a:pPr eaLnBrk="1" hangingPunct="1"/>
            <a:r>
              <a:rPr lang="en-CA" altLang="en-US" smtClean="0"/>
              <a:t>Selecting a </a:t>
            </a:r>
            <a:r>
              <a:rPr lang="en-US" altLang="en-US" smtClean="0"/>
              <a:t>V</a:t>
            </a:r>
            <a:r>
              <a:rPr lang="en-CA" altLang="en-US" smtClean="0"/>
              <a:t>ictim</a:t>
            </a:r>
          </a:p>
        </p:txBody>
      </p:sp>
      <p:sp>
        <p:nvSpPr>
          <p:cNvPr id="56325" name="Rectangle 3"/>
          <p:cNvSpPr>
            <a:spLocks noGrp="1" noChangeArrowheads="1"/>
          </p:cNvSpPr>
          <p:nvPr>
            <p:ph type="body" idx="1"/>
          </p:nvPr>
        </p:nvSpPr>
        <p:spPr>
          <a:xfrm>
            <a:off x="304800" y="1143000"/>
            <a:ext cx="8534400" cy="4876800"/>
          </a:xfrm>
        </p:spPr>
        <p:txBody>
          <a:bodyPr/>
          <a:lstStyle/>
          <a:p>
            <a:pPr eaLnBrk="1" hangingPunct="1">
              <a:buFont typeface="Wingdings" panose="05000000000000000000" pitchFamily="2" charset="2"/>
              <a:buNone/>
            </a:pPr>
            <a:r>
              <a:rPr lang="en-CA" altLang="en-US" sz="2100" smtClean="0"/>
              <a:t>some criteria:    </a:t>
            </a:r>
            <a:endParaRPr lang="en-US" altLang="en-US" sz="2100" smtClean="0"/>
          </a:p>
          <a:p>
            <a:pPr eaLnBrk="1" hangingPunct="1"/>
            <a:r>
              <a:rPr lang="en-US" altLang="en-US" sz="2100" smtClean="0"/>
              <a:t>L</a:t>
            </a:r>
            <a:r>
              <a:rPr lang="en-CA" altLang="en-US" sz="2100" smtClean="0"/>
              <a:t>ast blocked</a:t>
            </a:r>
            <a:r>
              <a:rPr lang="en-US" altLang="en-US" sz="2100" smtClean="0"/>
              <a:t>: </a:t>
            </a:r>
            <a:r>
              <a:rPr lang="en-CA" altLang="en-US" sz="2100" smtClean="0"/>
              <a:t>pick the most recently blocked transaction </a:t>
            </a:r>
            <a:endParaRPr lang="en-US" altLang="en-US" sz="2100" smtClean="0"/>
          </a:p>
          <a:p>
            <a:pPr eaLnBrk="1" hangingPunct="1"/>
            <a:r>
              <a:rPr lang="en-CA" altLang="en-US" sz="2100" smtClean="0"/>
              <a:t>Random</a:t>
            </a:r>
            <a:r>
              <a:rPr lang="en-US" altLang="en-US" sz="2100" smtClean="0"/>
              <a:t>: </a:t>
            </a:r>
            <a:r>
              <a:rPr lang="en-CA" altLang="en-US" sz="2100" smtClean="0"/>
              <a:t>choose one transaction in</a:t>
            </a:r>
            <a:r>
              <a:rPr lang="en-US" altLang="en-US" sz="2100" smtClean="0"/>
              <a:t> </a:t>
            </a:r>
            <a:r>
              <a:rPr lang="en-CA" altLang="en-US" sz="2100" smtClean="0"/>
              <a:t>a deadlock cycle at</a:t>
            </a:r>
            <a:r>
              <a:rPr lang="en-US" altLang="en-US" sz="2100" smtClean="0"/>
              <a:t> </a:t>
            </a:r>
            <a:r>
              <a:rPr lang="en-CA" altLang="en-US" sz="2100" smtClean="0"/>
              <a:t>random    </a:t>
            </a:r>
            <a:endParaRPr lang="en-US" altLang="en-US" sz="2100" smtClean="0"/>
          </a:p>
          <a:p>
            <a:pPr eaLnBrk="1" hangingPunct="1"/>
            <a:r>
              <a:rPr lang="en-CA" altLang="en-US" sz="2100" smtClean="0"/>
              <a:t>Youngest</a:t>
            </a:r>
            <a:r>
              <a:rPr lang="en-US" altLang="en-US" sz="2100" smtClean="0"/>
              <a:t>: </a:t>
            </a:r>
            <a:r>
              <a:rPr lang="en-CA" altLang="en-US" sz="2100" smtClean="0"/>
              <a:t>choose the transaction with the most recent start-up time </a:t>
            </a:r>
            <a:endParaRPr lang="en-US" altLang="en-US" sz="2100" smtClean="0"/>
          </a:p>
          <a:p>
            <a:pPr eaLnBrk="1" hangingPunct="1"/>
            <a:r>
              <a:rPr lang="en-US" altLang="en-US" sz="2100" smtClean="0"/>
              <a:t>M</a:t>
            </a:r>
            <a:r>
              <a:rPr lang="en-CA" altLang="en-US" sz="2100" smtClean="0"/>
              <a:t>inimum locks</a:t>
            </a:r>
            <a:r>
              <a:rPr lang="en-US" altLang="en-US" sz="2100" smtClean="0"/>
              <a:t>:</a:t>
            </a:r>
            <a:r>
              <a:rPr lang="en-CA" altLang="en-US" sz="2100" smtClean="0"/>
              <a:t> pick the transaction that holds the fewest locks  </a:t>
            </a:r>
            <a:endParaRPr lang="en-US" altLang="en-US" sz="2100" smtClean="0"/>
          </a:p>
          <a:p>
            <a:pPr eaLnBrk="1" hangingPunct="1"/>
            <a:r>
              <a:rPr lang="en-US" altLang="en-US" sz="2100" smtClean="0"/>
              <a:t>M</a:t>
            </a:r>
            <a:r>
              <a:rPr lang="en-CA" altLang="en-US" sz="2100" smtClean="0"/>
              <a:t>inimum work</a:t>
            </a:r>
            <a:r>
              <a:rPr lang="en-US" altLang="en-US" sz="2100" smtClean="0"/>
              <a:t>:</a:t>
            </a:r>
            <a:r>
              <a:rPr lang="en-CA" altLang="en-US" sz="2100" smtClean="0"/>
              <a:t> pick the transaction that has consumed the least amount</a:t>
            </a:r>
            <a:r>
              <a:rPr lang="en-US" altLang="en-US" sz="2100" smtClean="0"/>
              <a:t> </a:t>
            </a:r>
            <a:r>
              <a:rPr lang="en-CA" altLang="en-US" sz="2100" smtClean="0"/>
              <a:t>of resources so far   </a:t>
            </a:r>
            <a:endParaRPr lang="en-US" altLang="en-US" sz="2100" smtClean="0"/>
          </a:p>
          <a:p>
            <a:pPr eaLnBrk="1" hangingPunct="1"/>
            <a:r>
              <a:rPr lang="en-US" altLang="en-US" sz="2100" smtClean="0"/>
              <a:t>M</a:t>
            </a:r>
            <a:r>
              <a:rPr lang="en-CA" altLang="en-US" sz="2100" smtClean="0"/>
              <a:t>ost cycles</a:t>
            </a:r>
            <a:r>
              <a:rPr lang="en-US" altLang="en-US" sz="2100" smtClean="0"/>
              <a:t>:</a:t>
            </a:r>
            <a:r>
              <a:rPr lang="en-CA" altLang="en-US" sz="2100" smtClean="0"/>
              <a:t> pick the transaction that breaks the largest number of</a:t>
            </a:r>
            <a:r>
              <a:rPr lang="en-US" altLang="en-US" sz="2100" smtClean="0"/>
              <a:t> </a:t>
            </a:r>
            <a:r>
              <a:rPr lang="en-CA" altLang="en-US" sz="2100" smtClean="0"/>
              <a:t>cycles in the waits-for graph   </a:t>
            </a:r>
            <a:endParaRPr lang="en-US" altLang="en-US" sz="2100" smtClean="0"/>
          </a:p>
          <a:p>
            <a:pPr eaLnBrk="1" hangingPunct="1"/>
            <a:r>
              <a:rPr lang="en-US" altLang="en-US" sz="2100" smtClean="0"/>
              <a:t>M</a:t>
            </a:r>
            <a:r>
              <a:rPr lang="en-CA" altLang="en-US" sz="2100" smtClean="0"/>
              <a:t>ost edges</a:t>
            </a:r>
            <a:r>
              <a:rPr lang="en-US" altLang="en-US" sz="2100" smtClean="0"/>
              <a:t>:</a:t>
            </a:r>
            <a:r>
              <a:rPr lang="en-CA" altLang="en-US" sz="2100" smtClean="0"/>
              <a:t> pick the transaction that eliminates as many</a:t>
            </a:r>
            <a:r>
              <a:rPr lang="en-US" altLang="en-US" sz="2100" smtClean="0"/>
              <a:t> </a:t>
            </a:r>
            <a:r>
              <a:rPr lang="en-CA" altLang="en-US" sz="2100" smtClean="0"/>
              <a:t>edges as</a:t>
            </a:r>
            <a:r>
              <a:rPr lang="en-US" altLang="en-US" sz="2100" smtClean="0"/>
              <a:t> </a:t>
            </a:r>
            <a:r>
              <a:rPr lang="en-CA" altLang="en-US" sz="2100" smtClean="0"/>
              <a:t>possible.</a:t>
            </a:r>
          </a:p>
        </p:txBody>
      </p:sp>
      <p:sp>
        <p:nvSpPr>
          <p:cNvPr id="5632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05E9CE-8B2C-42F0-8A09-543E2DC208BC}" type="slidenum">
              <a:rPr lang="en-US" altLang="en-US">
                <a:latin typeface="Garamond" panose="02020404030301010803" pitchFamily="18" charset="0"/>
              </a:rPr>
              <a:pPr eaLnBrk="1" hangingPunct="1"/>
              <a:t>6</a:t>
            </a:fld>
            <a:endParaRPr lang="en-US" altLang="en-US">
              <a:latin typeface="Garamond" panose="02020404030301010803" pitchFamily="18" charset="0"/>
            </a:endParaRPr>
          </a:p>
        </p:txBody>
      </p:sp>
      <p:sp>
        <p:nvSpPr>
          <p:cNvPr id="8196" name="Rectangle 2"/>
          <p:cNvSpPr>
            <a:spLocks noGrp="1" noChangeArrowheads="1"/>
          </p:cNvSpPr>
          <p:nvPr>
            <p:ph type="title"/>
          </p:nvPr>
        </p:nvSpPr>
        <p:spPr/>
        <p:txBody>
          <a:bodyPr/>
          <a:lstStyle/>
          <a:p>
            <a:pPr eaLnBrk="1" hangingPunct="1"/>
            <a:r>
              <a:rPr lang="en-US" altLang="en-US" smtClean="0"/>
              <a:t> </a:t>
            </a:r>
            <a:endParaRPr lang="en-CA" altLang="en-US" smtClean="0"/>
          </a:p>
        </p:txBody>
      </p:sp>
      <p:sp>
        <p:nvSpPr>
          <p:cNvPr id="8197" name="Rectangle 3"/>
          <p:cNvSpPr>
            <a:spLocks noGrp="1" noChangeArrowheads="1"/>
          </p:cNvSpPr>
          <p:nvPr>
            <p:ph type="body" idx="1"/>
          </p:nvPr>
        </p:nvSpPr>
        <p:spPr>
          <a:xfrm>
            <a:off x="304800" y="1219200"/>
            <a:ext cx="8534400" cy="4800600"/>
          </a:xfrm>
        </p:spPr>
        <p:txBody>
          <a:bodyPr/>
          <a:lstStyle/>
          <a:p>
            <a:pPr eaLnBrk="1" hangingPunct="1"/>
            <a:r>
              <a:rPr lang="en-CA" altLang="en-US" smtClean="0"/>
              <a:t>Atomicity is true from the point of view of</a:t>
            </a:r>
            <a:r>
              <a:rPr lang="en-US" altLang="en-US" smtClean="0"/>
              <a:t> t</a:t>
            </a:r>
            <a:r>
              <a:rPr lang="en-CA" altLang="en-US" smtClean="0"/>
              <a:t>he transaction invoker or</a:t>
            </a:r>
            <a:r>
              <a:rPr lang="en-US" altLang="en-US" smtClean="0"/>
              <a:t> </a:t>
            </a:r>
            <a:r>
              <a:rPr lang="en-CA" altLang="en-US" smtClean="0"/>
              <a:t>caller,  e.g. call a</a:t>
            </a:r>
            <a:r>
              <a:rPr lang="en-US" altLang="en-US" smtClean="0"/>
              <a:t> </a:t>
            </a:r>
            <a:r>
              <a:rPr lang="en-CA" altLang="en-US" smtClean="0"/>
              <a:t>built-in function in Pascal: either get the answer or an error</a:t>
            </a:r>
            <a:r>
              <a:rPr lang="en-US" altLang="en-US" smtClean="0"/>
              <a:t> </a:t>
            </a:r>
            <a:r>
              <a:rPr lang="en-CA" altLang="en-US" smtClean="0"/>
              <a:t>code.  Many</a:t>
            </a:r>
            <a:r>
              <a:rPr lang="en-US" altLang="en-US" smtClean="0"/>
              <a:t> </a:t>
            </a:r>
            <a:r>
              <a:rPr lang="en-CA" altLang="en-US" smtClean="0"/>
              <a:t>instructions are executed</a:t>
            </a:r>
            <a:r>
              <a:rPr lang="en-US" altLang="en-US" smtClean="0"/>
              <a:t>.</a:t>
            </a:r>
          </a:p>
          <a:p>
            <a:pPr eaLnBrk="1" hangingPunct="1"/>
            <a:r>
              <a:rPr lang="en-CA" altLang="en-US" smtClean="0"/>
              <a:t>ACID Properties are true for this procedure call. You do not</a:t>
            </a:r>
            <a:r>
              <a:rPr lang="en-US" altLang="en-US" smtClean="0"/>
              <a:t> </a:t>
            </a:r>
            <a:r>
              <a:rPr lang="en-CA" altLang="en-US" smtClean="0"/>
              <a:t>get someone</a:t>
            </a:r>
            <a:r>
              <a:rPr lang="en-US" altLang="en-US" smtClean="0"/>
              <a:t> e</a:t>
            </a:r>
            <a:r>
              <a:rPr lang="en-CA" altLang="en-US" smtClean="0"/>
              <a:t>lse's answer. No other program variables are altered.  You</a:t>
            </a:r>
            <a:r>
              <a:rPr lang="en-US" altLang="en-US" smtClean="0"/>
              <a:t> </a:t>
            </a:r>
            <a:r>
              <a:rPr lang="en-CA" altLang="en-US" smtClean="0"/>
              <a:t>rely on the code being correct.</a:t>
            </a:r>
          </a:p>
        </p:txBody>
      </p:sp>
      <p:sp>
        <p:nvSpPr>
          <p:cNvPr id="8198" name="Text Box 4"/>
          <p:cNvSpPr txBox="1">
            <a:spLocks noChangeArrowheads="1"/>
          </p:cNvSpPr>
          <p:nvPr/>
        </p:nvSpPr>
        <p:spPr bwMode="auto">
          <a:xfrm>
            <a:off x="381000" y="228600"/>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4000">
                <a:solidFill>
                  <a:srgbClr val="006600"/>
                </a:solidFill>
                <a:latin typeface="Trebuchet MS" panose="020B0603020202020204" pitchFamily="34" charset="0"/>
              </a:rPr>
              <a:t>More on Atomicity</a:t>
            </a:r>
            <a:endParaRPr lang="en-CA" altLang="en-US" sz="4000">
              <a:solidFill>
                <a:srgbClr val="006600"/>
              </a:solidFill>
              <a:latin typeface="Trebuchet MS" panose="020B0603020202020204" pitchFamily="34" charset="0"/>
            </a:endParaRPr>
          </a:p>
        </p:txBody>
      </p:sp>
      <p:sp>
        <p:nvSpPr>
          <p:cNvPr id="8199" name="Date Placeholder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684C10-B69F-403A-AFE7-C1E8CD6540EA}" type="slidenum">
              <a:rPr lang="en-US" altLang="en-US">
                <a:latin typeface="Garamond" panose="02020404030301010803" pitchFamily="18" charset="0"/>
              </a:rPr>
              <a:pPr eaLnBrk="1" hangingPunct="1"/>
              <a:t>7</a:t>
            </a:fld>
            <a:endParaRPr lang="en-US" altLang="en-US">
              <a:latin typeface="Garamond" panose="02020404030301010803" pitchFamily="18" charset="0"/>
            </a:endParaRPr>
          </a:p>
        </p:txBody>
      </p:sp>
      <p:sp>
        <p:nvSpPr>
          <p:cNvPr id="9220" name="Rectangle 2"/>
          <p:cNvSpPr>
            <a:spLocks noGrp="1" noChangeArrowheads="1"/>
          </p:cNvSpPr>
          <p:nvPr>
            <p:ph type="title"/>
          </p:nvPr>
        </p:nvSpPr>
        <p:spPr>
          <a:xfrm>
            <a:off x="381000" y="152400"/>
            <a:ext cx="8229600" cy="836613"/>
          </a:xfrm>
        </p:spPr>
        <p:txBody>
          <a:bodyPr/>
          <a:lstStyle/>
          <a:p>
            <a:pPr eaLnBrk="1" hangingPunct="1"/>
            <a:r>
              <a:rPr lang="en-US" altLang="en-US" smtClean="0"/>
              <a:t>Disk Writes</a:t>
            </a:r>
            <a:endParaRPr lang="en-CA" altLang="en-US" smtClean="0"/>
          </a:p>
        </p:txBody>
      </p:sp>
      <p:sp>
        <p:nvSpPr>
          <p:cNvPr id="9221" name="Rectangle 3"/>
          <p:cNvSpPr>
            <a:spLocks noGrp="1" noChangeArrowheads="1"/>
          </p:cNvSpPr>
          <p:nvPr>
            <p:ph type="body" idx="1"/>
          </p:nvPr>
        </p:nvSpPr>
        <p:spPr>
          <a:xfrm>
            <a:off x="0" y="1143000"/>
            <a:ext cx="8839200" cy="4876800"/>
          </a:xfrm>
        </p:spPr>
        <p:txBody>
          <a:bodyPr/>
          <a:lstStyle/>
          <a:p>
            <a:pPr eaLnBrk="1" hangingPunct="1">
              <a:lnSpc>
                <a:spcPct val="90000"/>
              </a:lnSpc>
            </a:pPr>
            <a:r>
              <a:rPr lang="en-CA" altLang="en-US" sz="2400" smtClean="0"/>
              <a:t>Concurrency control algorithms</a:t>
            </a:r>
            <a:r>
              <a:rPr lang="en-US" altLang="en-US" sz="2400" smtClean="0"/>
              <a:t> </a:t>
            </a:r>
            <a:r>
              <a:rPr lang="en-CA" altLang="en-US" sz="2400" smtClean="0"/>
              <a:t>for databases often assume that a disk</a:t>
            </a:r>
            <a:r>
              <a:rPr lang="en-US" altLang="en-US" sz="2400" smtClean="0"/>
              <a:t> </a:t>
            </a:r>
            <a:r>
              <a:rPr lang="en-CA" altLang="en-US" sz="2400" smtClean="0"/>
              <a:t>write is</a:t>
            </a:r>
            <a:r>
              <a:rPr lang="en-US" altLang="en-US" sz="2400" smtClean="0"/>
              <a:t> </a:t>
            </a:r>
            <a:r>
              <a:rPr lang="en-CA" altLang="en-US" sz="2400" smtClean="0"/>
              <a:t>an atomic </a:t>
            </a:r>
            <a:r>
              <a:rPr lang="en-US" altLang="en-US" sz="2400" smtClean="0"/>
              <a:t>a</a:t>
            </a:r>
            <a:r>
              <a:rPr lang="en-CA" altLang="en-US" sz="2400" smtClean="0"/>
              <a:t>ction. This is not necessarily true in</a:t>
            </a:r>
            <a:r>
              <a:rPr lang="en-US" altLang="en-US" sz="2400" smtClean="0"/>
              <a:t> </a:t>
            </a:r>
            <a:r>
              <a:rPr lang="en-CA" altLang="en-US" sz="2400" smtClean="0"/>
              <a:t>general; in fact</a:t>
            </a:r>
            <a:r>
              <a:rPr lang="en-US" altLang="en-US" sz="2400" smtClean="0"/>
              <a:t> </a:t>
            </a:r>
            <a:r>
              <a:rPr lang="en-CA" altLang="en-US" sz="2400" smtClean="0"/>
              <a:t>a</a:t>
            </a:r>
            <a:r>
              <a:rPr lang="en-US" altLang="en-US" sz="2400" smtClean="0"/>
              <a:t> </a:t>
            </a:r>
            <a:r>
              <a:rPr lang="en-CA" altLang="en-US" sz="2400" smtClean="0"/>
              <a:t>disk write</a:t>
            </a:r>
            <a:r>
              <a:rPr lang="en-US" altLang="en-US" sz="2400" smtClean="0"/>
              <a:t> </a:t>
            </a:r>
            <a:r>
              <a:rPr lang="en-CA" altLang="en-US" sz="2400" smtClean="0"/>
              <a:t>can leave a disk page half changed.</a:t>
            </a:r>
            <a:endParaRPr lang="en-US" altLang="en-US" sz="2400" smtClean="0"/>
          </a:p>
          <a:p>
            <a:pPr eaLnBrk="1" hangingPunct="1">
              <a:lnSpc>
                <a:spcPct val="90000"/>
              </a:lnSpc>
            </a:pPr>
            <a:r>
              <a:rPr lang="en-CA" altLang="en-US" sz="2400" smtClean="0"/>
              <a:t>Logged Write:</a:t>
            </a:r>
            <a:endParaRPr lang="en-US" altLang="en-US" sz="2400" smtClean="0"/>
          </a:p>
          <a:p>
            <a:pPr lvl="1" eaLnBrk="1" hangingPunct="1">
              <a:lnSpc>
                <a:spcPct val="90000"/>
              </a:lnSpc>
            </a:pPr>
            <a:r>
              <a:rPr lang="en-CA" altLang="en-US" sz="2400" smtClean="0"/>
              <a:t>read the old disk</a:t>
            </a:r>
            <a:r>
              <a:rPr lang="en-US" altLang="en-US" sz="2400" smtClean="0"/>
              <a:t> </a:t>
            </a:r>
            <a:r>
              <a:rPr lang="en-CA" altLang="en-US" sz="2400" smtClean="0"/>
              <a:t>page contents and write to another location (on another</a:t>
            </a:r>
            <a:r>
              <a:rPr lang="en-US" altLang="en-US" sz="2400" smtClean="0"/>
              <a:t> </a:t>
            </a:r>
            <a:r>
              <a:rPr lang="en-CA" altLang="en-US" sz="2400" smtClean="0"/>
              <a:t>disk for fault tolerance)</a:t>
            </a:r>
            <a:endParaRPr lang="en-US" altLang="en-US" sz="2400" smtClean="0"/>
          </a:p>
          <a:p>
            <a:pPr lvl="1" eaLnBrk="1" hangingPunct="1">
              <a:lnSpc>
                <a:spcPct val="90000"/>
              </a:lnSpc>
            </a:pPr>
            <a:r>
              <a:rPr lang="en-CA" altLang="en-US" sz="2400" smtClean="0"/>
              <a:t>Repeat        </a:t>
            </a:r>
            <a:endParaRPr lang="en-US" altLang="en-US" sz="2400" smtClean="0"/>
          </a:p>
          <a:p>
            <a:pPr lvl="1" eaLnBrk="1" hangingPunct="1">
              <a:lnSpc>
                <a:spcPct val="90000"/>
              </a:lnSpc>
              <a:buFont typeface="Wingdings" panose="05000000000000000000" pitchFamily="2" charset="2"/>
              <a:buNone/>
            </a:pPr>
            <a:r>
              <a:rPr lang="en-US" altLang="en-US" sz="2400" smtClean="0"/>
              <a:t>		</a:t>
            </a:r>
            <a:r>
              <a:rPr lang="en-CA" altLang="en-US" sz="2400" smtClean="0"/>
              <a:t>write the new data to the disk page       </a:t>
            </a:r>
            <a:endParaRPr lang="en-US" altLang="en-US" sz="2400" smtClean="0"/>
          </a:p>
          <a:p>
            <a:pPr lvl="1" eaLnBrk="1" hangingPunct="1">
              <a:lnSpc>
                <a:spcPct val="90000"/>
              </a:lnSpc>
              <a:buFont typeface="Wingdings" panose="05000000000000000000" pitchFamily="2" charset="2"/>
              <a:buNone/>
            </a:pPr>
            <a:r>
              <a:rPr lang="en-US" altLang="en-US" sz="2400" smtClean="0"/>
              <a:t>		</a:t>
            </a:r>
            <a:r>
              <a:rPr lang="en-CA" altLang="en-US" sz="2400" smtClean="0"/>
              <a:t>read it back and compare contents with source    </a:t>
            </a:r>
            <a:endParaRPr lang="en-US" altLang="en-US" sz="2400" smtClean="0"/>
          </a:p>
          <a:p>
            <a:pPr lvl="1" eaLnBrk="1" hangingPunct="1">
              <a:lnSpc>
                <a:spcPct val="90000"/>
              </a:lnSpc>
              <a:buFont typeface="Wingdings" panose="05000000000000000000" pitchFamily="2" charset="2"/>
              <a:buNone/>
            </a:pPr>
            <a:r>
              <a:rPr lang="en-US" altLang="en-US" sz="2400" smtClean="0"/>
              <a:t>	</a:t>
            </a:r>
            <a:r>
              <a:rPr lang="en-CA" altLang="en-US" sz="2400" smtClean="0"/>
              <a:t>Until the contents are the same</a:t>
            </a:r>
            <a:endParaRPr lang="en-US" altLang="en-US" sz="2400" smtClean="0"/>
          </a:p>
          <a:p>
            <a:pPr lvl="1" eaLnBrk="1" hangingPunct="1">
              <a:lnSpc>
                <a:spcPct val="90000"/>
              </a:lnSpc>
            </a:pPr>
            <a:r>
              <a:rPr lang="en-CA" altLang="en-US" sz="2400" smtClean="0"/>
              <a:t>can return the old</a:t>
            </a:r>
            <a:r>
              <a:rPr lang="en-US" altLang="en-US" sz="2400" smtClean="0"/>
              <a:t> </a:t>
            </a:r>
            <a:r>
              <a:rPr lang="en-CA" altLang="en-US" sz="2400" smtClean="0"/>
              <a:t>copy to the page if the system crashes.  This does not</a:t>
            </a:r>
            <a:r>
              <a:rPr lang="en-US" altLang="en-US" sz="2400" smtClean="0"/>
              <a:t> </a:t>
            </a:r>
            <a:r>
              <a:rPr lang="en-CA" altLang="en-US" sz="2400" smtClean="0"/>
              <a:t>tolerate bad disk blocks or disk crashes.</a:t>
            </a:r>
          </a:p>
        </p:txBody>
      </p:sp>
      <p:sp>
        <p:nvSpPr>
          <p:cNvPr id="922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D9B320-F5AE-4867-8838-425B8DE8F4FA}" type="slidenum">
              <a:rPr lang="en-US" altLang="en-US">
                <a:latin typeface="Garamond" panose="02020404030301010803" pitchFamily="18" charset="0"/>
              </a:rPr>
              <a:pPr eaLnBrk="1" hangingPunct="1"/>
              <a:t>8</a:t>
            </a:fld>
            <a:endParaRPr lang="en-US" altLang="en-US">
              <a:latin typeface="Garamond" panose="02020404030301010803" pitchFamily="18" charset="0"/>
            </a:endParaRPr>
          </a:p>
        </p:txBody>
      </p:sp>
      <p:sp>
        <p:nvSpPr>
          <p:cNvPr id="10244" name="Rectangle 2"/>
          <p:cNvSpPr>
            <a:spLocks noGrp="1" noChangeArrowheads="1"/>
          </p:cNvSpPr>
          <p:nvPr>
            <p:ph type="title"/>
          </p:nvPr>
        </p:nvSpPr>
        <p:spPr>
          <a:xfrm>
            <a:off x="381000" y="228600"/>
            <a:ext cx="8229600" cy="911225"/>
          </a:xfrm>
        </p:spPr>
        <p:txBody>
          <a:bodyPr/>
          <a:lstStyle/>
          <a:p>
            <a:pPr eaLnBrk="1" hangingPunct="1"/>
            <a:r>
              <a:rPr lang="en-US" altLang="en-US" smtClean="0"/>
              <a:t>Transactions consist of Actions</a:t>
            </a:r>
            <a:endParaRPr lang="en-CA" altLang="en-US" smtClean="0"/>
          </a:p>
        </p:txBody>
      </p:sp>
      <p:sp>
        <p:nvSpPr>
          <p:cNvPr id="10245" name="Rectangle 3"/>
          <p:cNvSpPr>
            <a:spLocks noGrp="1" noChangeArrowheads="1"/>
          </p:cNvSpPr>
          <p:nvPr>
            <p:ph type="body" idx="1"/>
          </p:nvPr>
        </p:nvSpPr>
        <p:spPr>
          <a:xfrm>
            <a:off x="304800" y="1143000"/>
            <a:ext cx="8534400" cy="4876800"/>
          </a:xfrm>
        </p:spPr>
        <p:txBody>
          <a:bodyPr/>
          <a:lstStyle/>
          <a:p>
            <a:pPr eaLnBrk="1" hangingPunct="1">
              <a:lnSpc>
                <a:spcPct val="90000"/>
              </a:lnSpc>
            </a:pPr>
            <a:r>
              <a:rPr lang="en-CA" altLang="en-US" sz="1900" smtClean="0">
                <a:solidFill>
                  <a:srgbClr val="CC0000"/>
                </a:solidFill>
              </a:rPr>
              <a:t>Protected Actions: </a:t>
            </a:r>
            <a:endParaRPr lang="en-US" altLang="en-US" sz="1900" smtClean="0">
              <a:solidFill>
                <a:srgbClr val="CC0000"/>
              </a:solidFill>
            </a:endParaRPr>
          </a:p>
          <a:p>
            <a:pPr lvl="1" eaLnBrk="1" hangingPunct="1">
              <a:lnSpc>
                <a:spcPct val="90000"/>
              </a:lnSpc>
            </a:pPr>
            <a:r>
              <a:rPr lang="en-CA" altLang="en-US" sz="2000" smtClean="0"/>
              <a:t>Have ACID</a:t>
            </a:r>
            <a:r>
              <a:rPr lang="en-US" altLang="en-US" sz="2000" smtClean="0"/>
              <a:t> </a:t>
            </a:r>
            <a:r>
              <a:rPr lang="en-CA" altLang="en-US" sz="2000" smtClean="0"/>
              <a:t>properties. </a:t>
            </a:r>
            <a:endParaRPr lang="en-US" altLang="en-US" sz="2000" smtClean="0"/>
          </a:p>
          <a:p>
            <a:pPr lvl="1" eaLnBrk="1" hangingPunct="1">
              <a:lnSpc>
                <a:spcPct val="90000"/>
              </a:lnSpc>
            </a:pPr>
            <a:r>
              <a:rPr lang="en-CA" altLang="en-US" sz="2000" smtClean="0"/>
              <a:t>examples are</a:t>
            </a:r>
            <a:r>
              <a:rPr lang="en-US" altLang="en-US" sz="2000" smtClean="0"/>
              <a:t> </a:t>
            </a:r>
            <a:r>
              <a:rPr lang="en-CA" altLang="en-US" sz="2000" smtClean="0"/>
              <a:t>reads and updates in SQL.   </a:t>
            </a:r>
            <a:endParaRPr lang="en-US" altLang="en-US" sz="2000" smtClean="0"/>
          </a:p>
          <a:p>
            <a:pPr lvl="1" eaLnBrk="1" hangingPunct="1">
              <a:lnSpc>
                <a:spcPct val="90000"/>
              </a:lnSpc>
            </a:pPr>
            <a:r>
              <a:rPr lang="en-CA" altLang="en-US" sz="2000" smtClean="0"/>
              <a:t>The system</a:t>
            </a:r>
            <a:r>
              <a:rPr lang="en-US" altLang="en-US" sz="2000" smtClean="0"/>
              <a:t> </a:t>
            </a:r>
            <a:r>
              <a:rPr lang="en-CA" altLang="en-US" sz="2000" smtClean="0"/>
              <a:t>knows how to undo them, and they are</a:t>
            </a:r>
            <a:r>
              <a:rPr lang="en-US" altLang="en-US" sz="2000" smtClean="0"/>
              <a:t> </a:t>
            </a:r>
            <a:r>
              <a:rPr lang="en-CA" altLang="en-US" sz="2000" smtClean="0"/>
              <a:t>undoable.</a:t>
            </a:r>
            <a:endParaRPr lang="en-US" altLang="en-US" sz="2000" smtClean="0"/>
          </a:p>
          <a:p>
            <a:pPr eaLnBrk="1" hangingPunct="1">
              <a:lnSpc>
                <a:spcPct val="90000"/>
              </a:lnSpc>
            </a:pPr>
            <a:r>
              <a:rPr lang="en-CA" altLang="en-US" sz="1900" smtClean="0">
                <a:solidFill>
                  <a:srgbClr val="CC0000"/>
                </a:solidFill>
              </a:rPr>
              <a:t>Unprotected Actions:</a:t>
            </a:r>
            <a:r>
              <a:rPr lang="en-CA" altLang="en-US" sz="1900" smtClean="0"/>
              <a:t>   </a:t>
            </a:r>
            <a:endParaRPr lang="en-US" altLang="en-US" sz="1900" smtClean="0"/>
          </a:p>
          <a:p>
            <a:pPr lvl="1" eaLnBrk="1" hangingPunct="1">
              <a:lnSpc>
                <a:spcPct val="90000"/>
              </a:lnSpc>
            </a:pPr>
            <a:r>
              <a:rPr lang="en-CA" altLang="en-US" sz="2000" smtClean="0"/>
              <a:t>do not</a:t>
            </a:r>
            <a:r>
              <a:rPr lang="en-US" altLang="en-US" sz="2000" smtClean="0"/>
              <a:t> </a:t>
            </a:r>
            <a:r>
              <a:rPr lang="en-CA" altLang="en-US" sz="2000" smtClean="0"/>
              <a:t>have ACID properties  </a:t>
            </a:r>
            <a:endParaRPr lang="en-US" altLang="en-US" sz="2000" smtClean="0"/>
          </a:p>
          <a:p>
            <a:pPr lvl="1" eaLnBrk="1" hangingPunct="1">
              <a:lnSpc>
                <a:spcPct val="90000"/>
              </a:lnSpc>
            </a:pPr>
            <a:r>
              <a:rPr lang="en-CA" altLang="en-US" sz="2000" smtClean="0"/>
              <a:t>can be</a:t>
            </a:r>
            <a:r>
              <a:rPr lang="en-US" altLang="en-US" sz="2000" smtClean="0"/>
              <a:t> </a:t>
            </a:r>
            <a:r>
              <a:rPr lang="en-CA" altLang="en-US" sz="2000" smtClean="0"/>
              <a:t>embedded in some higher level protected action.  e.g. basic disk</a:t>
            </a:r>
            <a:r>
              <a:rPr lang="en-US" altLang="en-US" sz="2000" smtClean="0"/>
              <a:t> </a:t>
            </a:r>
            <a:r>
              <a:rPr lang="en-CA" altLang="en-US" sz="2000" smtClean="0"/>
              <a:t>write is unprotected but is embedded in a logged</a:t>
            </a:r>
            <a:r>
              <a:rPr lang="en-US" altLang="en-US" sz="2000" smtClean="0"/>
              <a:t> </a:t>
            </a:r>
            <a:r>
              <a:rPr lang="en-CA" altLang="en-US" sz="2000" smtClean="0"/>
              <a:t>write   </a:t>
            </a:r>
            <a:endParaRPr lang="en-US" altLang="en-US" sz="2000" smtClean="0"/>
          </a:p>
          <a:p>
            <a:pPr lvl="1" eaLnBrk="1" hangingPunct="1">
              <a:lnSpc>
                <a:spcPct val="90000"/>
              </a:lnSpc>
            </a:pPr>
            <a:r>
              <a:rPr lang="en-CA" altLang="en-US" sz="2000" smtClean="0"/>
              <a:t>unprotected actions</a:t>
            </a:r>
            <a:r>
              <a:rPr lang="en-US" altLang="en-US" sz="2000" smtClean="0"/>
              <a:t> </a:t>
            </a:r>
            <a:r>
              <a:rPr lang="en-CA" altLang="en-US" sz="2000" smtClean="0"/>
              <a:t>should not appear in </a:t>
            </a:r>
            <a:r>
              <a:rPr lang="en-US" altLang="en-US" sz="2000" smtClean="0"/>
              <a:t>“</a:t>
            </a:r>
            <a:r>
              <a:rPr lang="en-CA" altLang="en-US" sz="2000" smtClean="0"/>
              <a:t>raw</a:t>
            </a:r>
            <a:r>
              <a:rPr lang="en-US" altLang="en-US" sz="2000" smtClean="0"/>
              <a:t>” </a:t>
            </a:r>
            <a:r>
              <a:rPr lang="en-CA" altLang="en-US" sz="2000" smtClean="0"/>
              <a:t>form in transactions</a:t>
            </a:r>
            <a:endParaRPr lang="en-US" altLang="en-US" sz="2000" smtClean="0"/>
          </a:p>
          <a:p>
            <a:pPr eaLnBrk="1" hangingPunct="1">
              <a:lnSpc>
                <a:spcPct val="90000"/>
              </a:lnSpc>
            </a:pPr>
            <a:r>
              <a:rPr lang="en-CA" altLang="en-US" sz="1900" smtClean="0">
                <a:solidFill>
                  <a:srgbClr val="CC0000"/>
                </a:solidFill>
              </a:rPr>
              <a:t>Real Actions:</a:t>
            </a:r>
            <a:r>
              <a:rPr lang="en-CA" altLang="en-US" sz="1900" smtClean="0"/>
              <a:t>   </a:t>
            </a:r>
            <a:endParaRPr lang="en-US" altLang="en-US" sz="1900" smtClean="0"/>
          </a:p>
          <a:p>
            <a:pPr lvl="1" eaLnBrk="1" hangingPunct="1">
              <a:lnSpc>
                <a:spcPct val="90000"/>
              </a:lnSpc>
            </a:pPr>
            <a:r>
              <a:rPr lang="en-CA" altLang="en-US" sz="2000" smtClean="0"/>
              <a:t>alter the real world in a way that is NOT</a:t>
            </a:r>
            <a:r>
              <a:rPr lang="en-US" altLang="en-US" sz="2000" smtClean="0"/>
              <a:t> </a:t>
            </a:r>
            <a:r>
              <a:rPr lang="en-CA" altLang="en-US" sz="2000" smtClean="0"/>
              <a:t>undoable </a:t>
            </a:r>
            <a:endParaRPr lang="en-US" altLang="en-US" sz="2000" smtClean="0"/>
          </a:p>
          <a:p>
            <a:pPr lvl="1" eaLnBrk="1" hangingPunct="1">
              <a:lnSpc>
                <a:spcPct val="90000"/>
              </a:lnSpc>
            </a:pPr>
            <a:r>
              <a:rPr lang="en-CA" altLang="en-US" sz="2000" smtClean="0"/>
              <a:t>examples are: firing a rocket, drilling a hole, jumping out of a plane  </a:t>
            </a:r>
            <a:endParaRPr lang="en-US" altLang="en-US" sz="2000" smtClean="0"/>
          </a:p>
          <a:p>
            <a:pPr lvl="1" eaLnBrk="1" hangingPunct="1">
              <a:lnSpc>
                <a:spcPct val="90000"/>
              </a:lnSpc>
            </a:pPr>
            <a:r>
              <a:rPr lang="en-CA" altLang="en-US" sz="2000" smtClean="0"/>
              <a:t>can make</a:t>
            </a:r>
            <a:r>
              <a:rPr lang="en-US" altLang="en-US" sz="2000" smtClean="0"/>
              <a:t> </a:t>
            </a:r>
            <a:r>
              <a:rPr lang="en-CA" altLang="en-US" sz="2000" smtClean="0"/>
              <a:t>these part of a transaction if their execution</a:t>
            </a:r>
            <a:r>
              <a:rPr lang="en-US" altLang="en-US" sz="2000" smtClean="0"/>
              <a:t> </a:t>
            </a:r>
            <a:r>
              <a:rPr lang="en-CA" altLang="en-US" sz="2000" smtClean="0"/>
              <a:t>can be deferred until</a:t>
            </a:r>
            <a:r>
              <a:rPr lang="en-US" altLang="en-US" sz="2000" smtClean="0"/>
              <a:t> </a:t>
            </a:r>
            <a:r>
              <a:rPr lang="en-CA" altLang="en-US" sz="2000" smtClean="0"/>
              <a:t>commit of the whole transaction is guaranteed</a:t>
            </a:r>
          </a:p>
        </p:txBody>
      </p:sp>
      <p:sp>
        <p:nvSpPr>
          <p:cNvPr id="10246"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Set 9, Transactions and Concurrency Control</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542FD9-078C-4C0E-B92D-8015FCA1C3EF}" type="slidenum">
              <a:rPr lang="en-US" altLang="en-US">
                <a:latin typeface="Garamond" panose="02020404030301010803" pitchFamily="18" charset="0"/>
              </a:rPr>
              <a:pPr eaLnBrk="1" hangingPunct="1"/>
              <a:t>9</a:t>
            </a:fld>
            <a:endParaRPr lang="en-US" altLang="en-US">
              <a:latin typeface="Garamond" panose="02020404030301010803" pitchFamily="18" charset="0"/>
            </a:endParaRPr>
          </a:p>
        </p:txBody>
      </p:sp>
      <p:sp>
        <p:nvSpPr>
          <p:cNvPr id="11268" name="Rectangle 2"/>
          <p:cNvSpPr>
            <a:spLocks noGrp="1" noChangeArrowheads="1"/>
          </p:cNvSpPr>
          <p:nvPr>
            <p:ph type="title"/>
          </p:nvPr>
        </p:nvSpPr>
        <p:spPr>
          <a:xfrm>
            <a:off x="381000" y="152400"/>
            <a:ext cx="8229600" cy="911225"/>
          </a:xfrm>
        </p:spPr>
        <p:txBody>
          <a:bodyPr/>
          <a:lstStyle/>
          <a:p>
            <a:pPr eaLnBrk="1" hangingPunct="1"/>
            <a:r>
              <a:rPr lang="en-US" altLang="en-US" smtClean="0"/>
              <a:t>Transactions from Within</a:t>
            </a:r>
            <a:endParaRPr lang="en-CA" altLang="en-US" smtClean="0"/>
          </a:p>
        </p:txBody>
      </p:sp>
      <p:sp>
        <p:nvSpPr>
          <p:cNvPr id="11269" name="Rectangle 3"/>
          <p:cNvSpPr>
            <a:spLocks noGrp="1" noChangeArrowheads="1"/>
          </p:cNvSpPr>
          <p:nvPr>
            <p:ph type="body" idx="1"/>
          </p:nvPr>
        </p:nvSpPr>
        <p:spPr>
          <a:xfrm>
            <a:off x="304800" y="990600"/>
            <a:ext cx="8534400" cy="5029200"/>
          </a:xfrm>
        </p:spPr>
        <p:txBody>
          <a:bodyPr/>
          <a:lstStyle/>
          <a:p>
            <a:pPr eaLnBrk="1" hangingPunct="1">
              <a:lnSpc>
                <a:spcPct val="90000"/>
              </a:lnSpc>
            </a:pPr>
            <a:r>
              <a:rPr lang="en-CA" altLang="en-US" sz="2600" smtClean="0"/>
              <a:t>Successful Completion:</a:t>
            </a:r>
            <a:endParaRPr lang="en-US" altLang="en-US" sz="2600" smtClean="0"/>
          </a:p>
          <a:p>
            <a:pPr eaLnBrk="1" hangingPunct="1">
              <a:lnSpc>
                <a:spcPct val="90000"/>
              </a:lnSpc>
              <a:buFont typeface="Wingdings" panose="05000000000000000000" pitchFamily="2" charset="2"/>
              <a:buNone/>
            </a:pPr>
            <a:r>
              <a:rPr lang="en-US" altLang="en-US" sz="2100" smtClean="0"/>
              <a:t>		 </a:t>
            </a:r>
            <a:r>
              <a:rPr lang="en-CA" altLang="en-US" sz="2100" smtClean="0"/>
              <a:t>Begin  Transaction         </a:t>
            </a:r>
            <a:endParaRPr lang="en-US" altLang="en-US" sz="2100" smtClean="0"/>
          </a:p>
          <a:p>
            <a:pPr eaLnBrk="1" hangingPunct="1">
              <a:lnSpc>
                <a:spcPct val="90000"/>
              </a:lnSpc>
              <a:buFont typeface="Wingdings" panose="05000000000000000000" pitchFamily="2" charset="2"/>
              <a:buNone/>
            </a:pPr>
            <a:r>
              <a:rPr lang="en-US" altLang="en-US" sz="2100" smtClean="0"/>
              <a:t>		</a:t>
            </a:r>
            <a:r>
              <a:rPr lang="en-CA" altLang="en-US" sz="2100" smtClean="0"/>
              <a:t>action </a:t>
            </a:r>
            <a:endParaRPr lang="en-US" altLang="en-US" sz="2100" smtClean="0"/>
          </a:p>
          <a:p>
            <a:pPr eaLnBrk="1" hangingPunct="1">
              <a:lnSpc>
                <a:spcPct val="90000"/>
              </a:lnSpc>
              <a:buFont typeface="Wingdings" panose="05000000000000000000" pitchFamily="2" charset="2"/>
              <a:buNone/>
            </a:pPr>
            <a:r>
              <a:rPr lang="en-US" altLang="en-US" sz="2100" smtClean="0"/>
              <a:t>	</a:t>
            </a:r>
            <a:r>
              <a:rPr lang="en-CA" altLang="en-US" sz="2100" smtClean="0"/>
              <a:t> </a:t>
            </a:r>
            <a:r>
              <a:rPr lang="en-US" altLang="en-US" sz="2100" smtClean="0"/>
              <a:t>	</a:t>
            </a:r>
            <a:r>
              <a:rPr lang="en-CA" altLang="en-US" sz="2100" smtClean="0"/>
              <a:t>. </a:t>
            </a:r>
            <a:endParaRPr lang="en-US" altLang="en-US" sz="2100" smtClean="0"/>
          </a:p>
          <a:p>
            <a:pPr eaLnBrk="1" hangingPunct="1">
              <a:lnSpc>
                <a:spcPct val="90000"/>
              </a:lnSpc>
              <a:buFont typeface="Wingdings" panose="05000000000000000000" pitchFamily="2" charset="2"/>
              <a:buNone/>
            </a:pPr>
            <a:r>
              <a:rPr lang="en-US" altLang="en-US" sz="2100" smtClean="0"/>
              <a:t>		</a:t>
            </a:r>
            <a:r>
              <a:rPr lang="en-CA" altLang="en-US" sz="2100" smtClean="0"/>
              <a:t>action      </a:t>
            </a:r>
            <a:endParaRPr lang="en-US" altLang="en-US" sz="2100" smtClean="0"/>
          </a:p>
          <a:p>
            <a:pPr lvl="1" eaLnBrk="1" hangingPunct="1">
              <a:lnSpc>
                <a:spcPct val="90000"/>
              </a:lnSpc>
              <a:buFont typeface="Wingdings" panose="05000000000000000000" pitchFamily="2" charset="2"/>
              <a:buNone/>
            </a:pPr>
            <a:r>
              <a:rPr lang="en-US" altLang="en-US" sz="2000" smtClean="0"/>
              <a:t>		</a:t>
            </a:r>
            <a:r>
              <a:rPr lang="en-CA" altLang="en-US" sz="2200" smtClean="0"/>
              <a:t>Commit  Transaction</a:t>
            </a:r>
            <a:r>
              <a:rPr lang="en-US" altLang="en-US" sz="2200" smtClean="0"/>
              <a:t> </a:t>
            </a:r>
            <a:endParaRPr lang="en-US" altLang="en-US" sz="2000" smtClean="0"/>
          </a:p>
          <a:p>
            <a:pPr eaLnBrk="1" hangingPunct="1">
              <a:lnSpc>
                <a:spcPct val="90000"/>
              </a:lnSpc>
            </a:pPr>
            <a:r>
              <a:rPr lang="en-CA" altLang="en-US" sz="2600" smtClean="0"/>
              <a:t>Suicide:      </a:t>
            </a:r>
            <a:endParaRPr lang="en-US" altLang="en-US" sz="2600" smtClean="0"/>
          </a:p>
          <a:p>
            <a:pPr lvl="1" eaLnBrk="1" hangingPunct="1">
              <a:lnSpc>
                <a:spcPct val="90000"/>
              </a:lnSpc>
              <a:buFont typeface="Wingdings" panose="05000000000000000000" pitchFamily="2" charset="2"/>
              <a:buNone/>
            </a:pPr>
            <a:r>
              <a:rPr lang="en-US" altLang="en-US" sz="2200" smtClean="0"/>
              <a:t>		</a:t>
            </a:r>
            <a:r>
              <a:rPr lang="en-CA" altLang="en-US" sz="2200" smtClean="0"/>
              <a:t>Begin  Transaction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action    </a:t>
            </a:r>
          </a:p>
          <a:p>
            <a:pPr lvl="1" eaLnBrk="1" hangingPunct="1">
              <a:lnSpc>
                <a:spcPct val="90000"/>
              </a:lnSpc>
              <a:buFont typeface="Wingdings" panose="05000000000000000000" pitchFamily="2" charset="2"/>
              <a:buNone/>
            </a:pPr>
            <a:r>
              <a:rPr lang="en-CA" altLang="en-US" sz="2200" smtClean="0"/>
              <a:t>		.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OOPS      </a:t>
            </a:r>
            <a:endParaRPr lang="en-US" altLang="en-US" sz="2200" smtClean="0"/>
          </a:p>
          <a:p>
            <a:pPr lvl="1" eaLnBrk="1" hangingPunct="1">
              <a:lnSpc>
                <a:spcPct val="90000"/>
              </a:lnSpc>
              <a:buFont typeface="Wingdings" panose="05000000000000000000" pitchFamily="2" charset="2"/>
              <a:buNone/>
            </a:pPr>
            <a:r>
              <a:rPr lang="en-US" altLang="en-US" sz="2200" smtClean="0"/>
              <a:t>		</a:t>
            </a:r>
            <a:r>
              <a:rPr lang="en-CA" altLang="en-US" sz="2200" smtClean="0"/>
              <a:t>Rollback</a:t>
            </a:r>
            <a:endParaRPr lang="en-US" altLang="en-US" sz="2200" smtClean="0"/>
          </a:p>
        </p:txBody>
      </p:sp>
      <p:sp>
        <p:nvSpPr>
          <p:cNvPr id="1127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latin typeface="Garamond" panose="02020404030301010803" pitchFamily="18" charset="0"/>
              </a:rPr>
              <a:t>CS4411/9538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29620</TotalTime>
  <Words>4623</Words>
  <Application>Microsoft Office PowerPoint</Application>
  <PresentationFormat>On-screen Show (4:3)</PresentationFormat>
  <Paragraphs>902</Paragraphs>
  <Slides>54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Trebuchet MS</vt:lpstr>
      <vt:lpstr>Wingdings</vt:lpstr>
      <vt:lpstr>Times New Roman</vt:lpstr>
      <vt:lpstr>Garamond</vt:lpstr>
      <vt:lpstr>Arial Unicode MS</vt:lpstr>
      <vt:lpstr>Symbol</vt:lpstr>
      <vt:lpstr>Edge</vt:lpstr>
      <vt:lpstr>Set 9 – Transactions and  Concurrency Control</vt:lpstr>
      <vt:lpstr>Outline of notes</vt:lpstr>
      <vt:lpstr>Definitions</vt:lpstr>
      <vt:lpstr> </vt:lpstr>
      <vt:lpstr>ACID properties</vt:lpstr>
      <vt:lpstr> </vt:lpstr>
      <vt:lpstr>Disk Writes</vt:lpstr>
      <vt:lpstr>Transactions consist of Actions</vt:lpstr>
      <vt:lpstr>Transactions from Within</vt:lpstr>
      <vt:lpstr>Transactions from Within, cont’d</vt:lpstr>
      <vt:lpstr>Formal Definition of a Transaction</vt:lpstr>
      <vt:lpstr>Concurrency Control                    Centralized Databases</vt:lpstr>
      <vt:lpstr>Problems that can occur during the middle of a transaction:</vt:lpstr>
      <vt:lpstr> </vt:lpstr>
      <vt:lpstr> </vt:lpstr>
      <vt:lpstr>Concurrency Control:  the I (isolation) of ACID</vt:lpstr>
      <vt:lpstr>Example of an inconsistent read:</vt:lpstr>
      <vt:lpstr>Example of a lost update</vt:lpstr>
      <vt:lpstr>Example of Dirty (uncommitted) Read</vt:lpstr>
      <vt:lpstr>Locking</vt:lpstr>
      <vt:lpstr>Locking should obey some protocol</vt:lpstr>
      <vt:lpstr>Basic Locking Protocol</vt:lpstr>
      <vt:lpstr>This is not good enough</vt:lpstr>
      <vt:lpstr>Two-Phase Locking Protocol</vt:lpstr>
      <vt:lpstr>Two-Phase Locking</vt:lpstr>
      <vt:lpstr>Theorem:  If all transactions in a system are two-phase locked, then any execution is guaranteed to be serializable</vt:lpstr>
      <vt:lpstr>Proof, cont’d</vt:lpstr>
      <vt:lpstr>PowerPoint Presentation</vt:lpstr>
      <vt:lpstr> Lock Compatibility Table</vt:lpstr>
      <vt:lpstr>How does Two-Phase Locking Work?</vt:lpstr>
      <vt:lpstr>Strict Two-Phase Locking</vt:lpstr>
      <vt:lpstr>Other Advantages of Strict 2PL</vt:lpstr>
      <vt:lpstr> A Schedule with 2PL</vt:lpstr>
      <vt:lpstr>Implementing Locks</vt:lpstr>
      <vt:lpstr>PowerPoint Presentation</vt:lpstr>
      <vt:lpstr>The SQL standard allows Degrees of Isolation</vt:lpstr>
      <vt:lpstr>Phantoms</vt:lpstr>
      <vt:lpstr>Table from the O’Neil2 book</vt:lpstr>
      <vt:lpstr>An example with Read Committed</vt:lpstr>
      <vt:lpstr>Aside on JDBC</vt:lpstr>
      <vt:lpstr>Multiple Granularity Locking  (a way to handle phantoms)</vt:lpstr>
      <vt:lpstr>Basic Protocol</vt:lpstr>
      <vt:lpstr>Lock Compatibility Matrix for a single node</vt:lpstr>
      <vt:lpstr>The following rules must be followed</vt:lpstr>
      <vt:lpstr>To avoid Phantoms:</vt:lpstr>
      <vt:lpstr>Lock Conversions</vt:lpstr>
      <vt:lpstr>Example:</vt:lpstr>
      <vt:lpstr>To see what happens</vt:lpstr>
      <vt:lpstr>PowerPoint Presentation</vt:lpstr>
      <vt:lpstr>PowerPoint Presentation</vt:lpstr>
      <vt:lpstr>How are granularities decided?</vt:lpstr>
      <vt:lpstr>Deadlocks</vt:lpstr>
      <vt:lpstr>PowerPoint Presentation</vt:lpstr>
      <vt:lpstr>Selecting a Victim</vt:lpstr>
    </vt:vector>
  </TitlesOfParts>
  <Company>Computer Science - UWO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9  Transactions</dc:title>
  <dc:creator>Sylvia Osborn</dc:creator>
  <cp:lastModifiedBy>Sylvia Osborn</cp:lastModifiedBy>
  <cp:revision>335</cp:revision>
  <dcterms:created xsi:type="dcterms:W3CDTF">2003-10-27T01:10:41Z</dcterms:created>
  <dcterms:modified xsi:type="dcterms:W3CDTF">2016-11-03T18:27:34Z</dcterms:modified>
</cp:coreProperties>
</file>