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83" d="100"/>
          <a:sy n="83" d="100"/>
        </p:scale>
        <p:origin x="96" y="1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17C1-201E-8852-4C9D-43C0B766A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30CB3-CD95-659A-FE9E-8FA1171D4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1F82B-67CF-8F54-D58F-A3C4AFF2D14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CECB2BBD-6537-4D14-43CE-EB592B46D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EA178-693B-056E-4EA8-6DBA991E3DB0}"/>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8178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C222-61F1-0001-008B-E0BFACD303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D26DD-757C-8834-AB6B-90B0E5AE4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F266-FD54-1E51-4BC0-02C57F83906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530EA41-A363-E8C0-48EA-D1F79ADD7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E501E-1B7B-0717-A177-D4D6CFF9672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35267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E69A3-1968-CBA6-528A-B76BAAD7E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AA51AB-CDC3-D4CE-D431-AF55793FE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06286-634D-2B7A-B79B-A1581CBC8526}"/>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1E275FE-29BA-CDF2-1289-F59D2F3FB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6620-C800-7A01-9E59-CA1173AD088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96689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108-FB50-A40C-656E-91D51A95D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91A29-75CC-6C64-A604-1118D5F7B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30572-2FE1-9514-38DF-334D196BF1D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FE4BE056-F5A1-E6E6-1110-7EB03B573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2C371-EF12-B7D2-6F1E-2800FEA0319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47926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6AD3-5829-4400-35F5-24FAA94E0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9AB84-2AB8-0E58-0318-123BB12F7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3FEFF-F2F5-5BAF-EB47-E6EEFFA8DB09}"/>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0BA9B3B-845F-9592-0638-B3AE6DB27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A3F9-F861-AB93-41A8-A38B244F320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7153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FBEA-E642-227B-371C-CF4152ADC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9A0DE-339B-7307-B4A9-E633E64DD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7611D-DB50-FC5A-FE3A-D04FF90DD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B5561-B361-5A7A-F815-8A9AE5AA8AE8}"/>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D2AA2B31-9D24-3FF1-268A-F3B7D9859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4FA95-20AB-6E09-2D7D-8DEA53E193E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6280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5248-A174-D473-F5C0-F2DB4CC0B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0FB9F-14F8-5AB6-5BDE-00C09B76A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8268B-945B-3438-94BC-F457B3DA7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A017A-A68E-0694-9DA7-CC5934F17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B4956-52C9-4E7E-7175-5F1234F8A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E33503-7A5D-8251-E7C8-575016BFA6F1}"/>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8" name="Footer Placeholder 7">
            <a:extLst>
              <a:ext uri="{FF2B5EF4-FFF2-40B4-BE49-F238E27FC236}">
                <a16:creationId xmlns:a16="http://schemas.microsoft.com/office/drawing/2014/main" id="{C8A96E92-5F96-9CBA-0B65-9A9513AA3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A38B5-8810-50C3-8449-E4901ECB9BD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5429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5D3-4019-202E-B155-9B15AAD97E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4BDA7-E107-C429-0C5F-5842A197B07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4" name="Footer Placeholder 3">
            <a:extLst>
              <a:ext uri="{FF2B5EF4-FFF2-40B4-BE49-F238E27FC236}">
                <a16:creationId xmlns:a16="http://schemas.microsoft.com/office/drawing/2014/main" id="{270ED4F4-BA26-8BE2-6335-4C16D42E0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1E2E1-908F-3BE1-6D08-31949B5A9D0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23204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52C2C-2883-5F2D-85AC-1112BB81120C}"/>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3" name="Footer Placeholder 2">
            <a:extLst>
              <a:ext uri="{FF2B5EF4-FFF2-40B4-BE49-F238E27FC236}">
                <a16:creationId xmlns:a16="http://schemas.microsoft.com/office/drawing/2014/main" id="{1549496F-8022-2F3C-1400-75DD51AC2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40454-5352-5AB0-0FCC-54BB0495F3FF}"/>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37153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282B-3BDE-E548-E316-AE8CA32E3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AABA5-59DE-D3BB-2B05-4F8505709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F293A-46C1-17E3-813C-37D6555B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E5AA-7EC4-5880-F101-10E34580243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70608A31-546A-455B-BA02-456272651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1E67-4770-EF10-D1E3-1B96548653D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16553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E183-7F9F-5757-4603-98D408E45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1D34B-6E58-C00F-F1DA-E1584EAFC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FAD1-0B68-5606-34B2-CCC46431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7F96E-B953-1A20-2814-EFA3C2EE49B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901421D6-CCE5-9337-DA8C-4780D0F2A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E1733-D7F1-2A47-F787-12AAA26B43B4}"/>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3881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C3468-71B4-B14D-2747-656A1E5D8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657BBC-CB67-7CC0-2C43-EF99B16D6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88CEC-640F-7F5D-D24E-F96A100C0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67EF294-FCDF-E569-9874-2514A9885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BC3C0-D5B3-EA8B-53EA-11A7C0F4B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50AA-EE11-49E2-BDDC-333F62CDDF2D}" type="slidenum">
              <a:rPr lang="en-US" smtClean="0"/>
              <a:t>‹#›</a:t>
            </a:fld>
            <a:endParaRPr lang="en-US"/>
          </a:p>
        </p:txBody>
      </p:sp>
    </p:spTree>
    <p:extLst>
      <p:ext uri="{BB962C8B-B14F-4D97-AF65-F5344CB8AC3E}">
        <p14:creationId xmlns:p14="http://schemas.microsoft.com/office/powerpoint/2010/main" val="415058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DB153A5-6021-2CDD-78C5-EC5FAAFCB7D3}"/>
              </a:ext>
            </a:extLst>
          </p:cNvPr>
          <p:cNvSpPr>
            <a:spLocks noGrp="1" noRot="1" noMove="1" noResize="1" noEditPoints="1" noAdjustHandles="1" noChangeArrowheads="1" noChangeShapeType="1"/>
          </p:cNvSpPr>
          <p:nvPr/>
        </p:nvSpPr>
        <p:spPr>
          <a:xfrm>
            <a:off x="0" y="723899"/>
            <a:ext cx="12192000" cy="7253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Description: This guide aims to help you understand how to generate a report for your Check Engine Light using the Innova 1000.</a:t>
            </a:r>
            <a:r>
              <a:rPr lang="en-US" sz="1400" b="0" i="0" dirty="0">
                <a:effectLst/>
                <a:latin typeface="Söhne"/>
              </a:rPr>
              <a:t>This guide aims to help you understand how to generate a report for your Check Engine Light using the Innova 1000.</a:t>
            </a:r>
          </a:p>
        </p:txBody>
      </p:sp>
      <p:sp>
        <p:nvSpPr>
          <p:cNvPr id="4" name="Rectangle 3">
            <a:extLst>
              <a:ext uri="{FF2B5EF4-FFF2-40B4-BE49-F238E27FC236}">
                <a16:creationId xmlns:a16="http://schemas.microsoft.com/office/drawing/2014/main" id="{8F609012-D1A2-492A-598E-C221B3C4ACA8}"/>
              </a:ext>
            </a:extLst>
          </p:cNvPr>
          <p:cNvSpPr>
            <a:spLocks noGrp="1" noRot="1" noMove="1" noResize="1" noEditPoints="1" noAdjustHandles="1" noChangeArrowheads="1" noChangeShapeType="1"/>
          </p:cNvSpPr>
          <p:nvPr/>
        </p:nvSpPr>
        <p:spPr>
          <a:xfrm>
            <a:off x="0" y="1"/>
            <a:ext cx="81814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Title</a:t>
            </a:r>
          </a:p>
        </p:txBody>
      </p:sp>
      <p:sp>
        <p:nvSpPr>
          <p:cNvPr id="5" name="Rectangle 4">
            <a:extLst>
              <a:ext uri="{FF2B5EF4-FFF2-40B4-BE49-F238E27FC236}">
                <a16:creationId xmlns:a16="http://schemas.microsoft.com/office/drawing/2014/main" id="{2916B2C9-2514-5CBB-1040-DBB1B2B50DAF}"/>
              </a:ext>
            </a:extLst>
          </p:cNvPr>
          <p:cNvSpPr>
            <a:spLocks noGrp="1" noRot="1" noMove="1" noResize="1" noEditPoints="1" noAdjustHandles="1" noChangeArrowheads="1" noChangeShapeType="1"/>
          </p:cNvSpPr>
          <p:nvPr/>
        </p:nvSpPr>
        <p:spPr>
          <a:xfrm>
            <a:off x="0" y="362953"/>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Tool #</a:t>
            </a:r>
          </a:p>
        </p:txBody>
      </p:sp>
      <p:sp>
        <p:nvSpPr>
          <p:cNvPr id="6" name="Rectangle 5">
            <a:extLst>
              <a:ext uri="{FF2B5EF4-FFF2-40B4-BE49-F238E27FC236}">
                <a16:creationId xmlns:a16="http://schemas.microsoft.com/office/drawing/2014/main" id="{B5FD83AF-5CD6-6913-9F12-CB5F132181C1}"/>
              </a:ext>
            </a:extLst>
          </p:cNvPr>
          <p:cNvSpPr>
            <a:spLocks noGrp="1" noRot="1" noMove="1" noResize="1" noEditPoints="1" noAdjustHandles="1" noChangeArrowheads="1" noChangeShapeType="1"/>
          </p:cNvSpPr>
          <p:nvPr/>
        </p:nvSpPr>
        <p:spPr>
          <a:xfrm>
            <a:off x="818146" y="362953"/>
            <a:ext cx="159908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1000</a:t>
            </a:r>
          </a:p>
        </p:txBody>
      </p:sp>
      <p:sp>
        <p:nvSpPr>
          <p:cNvPr id="7" name="Rectangle 6">
            <a:extLst>
              <a:ext uri="{FF2B5EF4-FFF2-40B4-BE49-F238E27FC236}">
                <a16:creationId xmlns:a16="http://schemas.microsoft.com/office/drawing/2014/main" id="{701C6703-F062-C6C9-BA88-EC018E74E3D7}"/>
              </a:ext>
            </a:extLst>
          </p:cNvPr>
          <p:cNvSpPr>
            <a:spLocks noGrp="1" noRot="1" noMove="1" noResize="1" noEditPoints="1" noAdjustHandles="1" noChangeArrowheads="1" noChangeShapeType="1"/>
          </p:cNvSpPr>
          <p:nvPr/>
        </p:nvSpPr>
        <p:spPr>
          <a:xfrm>
            <a:off x="2417234" y="362953"/>
            <a:ext cx="91863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Creator</a:t>
            </a:r>
          </a:p>
        </p:txBody>
      </p:sp>
      <p:sp>
        <p:nvSpPr>
          <p:cNvPr id="8" name="Rectangle 7">
            <a:extLst>
              <a:ext uri="{FF2B5EF4-FFF2-40B4-BE49-F238E27FC236}">
                <a16:creationId xmlns:a16="http://schemas.microsoft.com/office/drawing/2014/main" id="{2277770B-D81D-465E-A096-D3F7AD48984D}"/>
              </a:ext>
            </a:extLst>
          </p:cNvPr>
          <p:cNvSpPr>
            <a:spLocks noGrp="1" noRot="1" noMove="1" noResize="1" noEditPoints="1" noAdjustHandles="1" noChangeArrowheads="1" noChangeShapeType="1"/>
          </p:cNvSpPr>
          <p:nvPr/>
        </p:nvSpPr>
        <p:spPr>
          <a:xfrm>
            <a:off x="3335869" y="360947"/>
            <a:ext cx="223386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David G.</a:t>
            </a:r>
          </a:p>
        </p:txBody>
      </p:sp>
      <p:sp>
        <p:nvSpPr>
          <p:cNvPr id="9" name="Rectangle 8">
            <a:extLst>
              <a:ext uri="{FF2B5EF4-FFF2-40B4-BE49-F238E27FC236}">
                <a16:creationId xmlns:a16="http://schemas.microsoft.com/office/drawing/2014/main" id="{95932F46-FE72-30EE-2DCA-E273ED78E6F9}"/>
              </a:ext>
            </a:extLst>
          </p:cNvPr>
          <p:cNvSpPr>
            <a:spLocks noGrp="1" noRot="1" noMove="1" noResize="1" noEditPoints="1" noAdjustHandles="1" noChangeArrowheads="1" noChangeShapeType="1"/>
          </p:cNvSpPr>
          <p:nvPr/>
        </p:nvSpPr>
        <p:spPr>
          <a:xfrm>
            <a:off x="5569733" y="360947"/>
            <a:ext cx="2330118"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Created/Update Date</a:t>
            </a:r>
          </a:p>
        </p:txBody>
      </p:sp>
      <p:sp>
        <p:nvSpPr>
          <p:cNvPr id="10" name="Rectangle 9">
            <a:extLst>
              <a:ext uri="{FF2B5EF4-FFF2-40B4-BE49-F238E27FC236}">
                <a16:creationId xmlns:a16="http://schemas.microsoft.com/office/drawing/2014/main" id="{90E723F3-B19E-179D-3BE6-1BCA8F1041D3}"/>
              </a:ext>
            </a:extLst>
          </p:cNvPr>
          <p:cNvSpPr>
            <a:spLocks noGrp="1" noRot="1" noMove="1" noResize="1" noEditPoints="1" noAdjustHandles="1" noChangeArrowheads="1" noChangeShapeType="1"/>
          </p:cNvSpPr>
          <p:nvPr/>
        </p:nvSpPr>
        <p:spPr>
          <a:xfrm>
            <a:off x="7899851" y="360947"/>
            <a:ext cx="133304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11" name="Rectangle 10">
            <a:extLst>
              <a:ext uri="{FF2B5EF4-FFF2-40B4-BE49-F238E27FC236}">
                <a16:creationId xmlns:a16="http://schemas.microsoft.com/office/drawing/2014/main" id="{D5D1A338-2EB9-C160-6DEE-4D4647DB281E}"/>
              </a:ext>
            </a:extLst>
          </p:cNvPr>
          <p:cNvSpPr>
            <a:spLocks noGrp="1" noRot="1" noMove="1" noResize="1" noEditPoints="1" noAdjustHandles="1" noChangeArrowheads="1" noChangeShapeType="1"/>
          </p:cNvSpPr>
          <p:nvPr/>
        </p:nvSpPr>
        <p:spPr>
          <a:xfrm>
            <a:off x="818145" y="1"/>
            <a:ext cx="1137385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222222"/>
                </a:solidFill>
                <a:latin typeface="helvetica" panose="020B0604020202020204" pitchFamily="34" charset="0"/>
              </a:rPr>
              <a:t>How to run a Report for your Check Engine Light</a:t>
            </a:r>
            <a:endParaRPr lang="en-US" sz="1400" b="1" i="0" dirty="0">
              <a:solidFill>
                <a:srgbClr val="222222"/>
              </a:solidFill>
              <a:effectLst/>
              <a:latin typeface="helvetica" panose="020B0604020202020204" pitchFamily="34" charset="0"/>
            </a:endParaRPr>
          </a:p>
        </p:txBody>
      </p:sp>
      <p:sp>
        <p:nvSpPr>
          <p:cNvPr id="15" name="Rectangle 14">
            <a:extLst>
              <a:ext uri="{FF2B5EF4-FFF2-40B4-BE49-F238E27FC236}">
                <a16:creationId xmlns:a16="http://schemas.microsoft.com/office/drawing/2014/main" id="{54E4B0F8-119A-9086-3312-52795E88C1E9}"/>
              </a:ext>
            </a:extLst>
          </p:cNvPr>
          <p:cNvSpPr>
            <a:spLocks noGrp="1" noRot="1" noMove="1" noResize="1" noEditPoints="1" noAdjustHandles="1" noChangeArrowheads="1" noChangeShapeType="1"/>
          </p:cNvSpPr>
          <p:nvPr/>
        </p:nvSpPr>
        <p:spPr>
          <a:xfrm>
            <a:off x="9232675" y="360947"/>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T/N #</a:t>
            </a:r>
          </a:p>
        </p:txBody>
      </p:sp>
      <p:sp>
        <p:nvSpPr>
          <p:cNvPr id="16" name="Rectangle 15">
            <a:extLst>
              <a:ext uri="{FF2B5EF4-FFF2-40B4-BE49-F238E27FC236}">
                <a16:creationId xmlns:a16="http://schemas.microsoft.com/office/drawing/2014/main" id="{A71EABFB-4A2D-7808-B51F-F8670649DA0C}"/>
              </a:ext>
            </a:extLst>
          </p:cNvPr>
          <p:cNvSpPr>
            <a:spLocks noGrp="1" noRot="1" noMove="1" noResize="1" noEditPoints="1" noAdjustHandles="1" noChangeArrowheads="1" noChangeShapeType="1"/>
          </p:cNvSpPr>
          <p:nvPr/>
        </p:nvSpPr>
        <p:spPr>
          <a:xfrm>
            <a:off x="10050821" y="360947"/>
            <a:ext cx="214117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23-1000-003</a:t>
            </a:r>
          </a:p>
        </p:txBody>
      </p:sp>
      <p:sp>
        <p:nvSpPr>
          <p:cNvPr id="3" name="TextBox 2">
            <a:extLst>
              <a:ext uri="{FF2B5EF4-FFF2-40B4-BE49-F238E27FC236}">
                <a16:creationId xmlns:a16="http://schemas.microsoft.com/office/drawing/2014/main" id="{DC9B61C6-D7E5-CB01-EA68-7EA1AF2B3BC2}"/>
              </a:ext>
            </a:extLst>
          </p:cNvPr>
          <p:cNvSpPr txBox="1"/>
          <p:nvPr/>
        </p:nvSpPr>
        <p:spPr>
          <a:xfrm>
            <a:off x="5569733" y="2274838"/>
            <a:ext cx="5551677" cy="2308324"/>
          </a:xfrm>
          <a:prstGeom prst="rect">
            <a:avLst/>
          </a:prstGeom>
          <a:noFill/>
        </p:spPr>
        <p:txBody>
          <a:bodyPr wrap="square">
            <a:spAutoFit/>
          </a:bodyPr>
          <a:lstStyle/>
          <a:p>
            <a:pPr algn="l"/>
            <a:r>
              <a:rPr lang="en-US" b="1" i="0" dirty="0">
                <a:effectLst/>
                <a:latin typeface="Söhne"/>
              </a:rPr>
              <a:t>Step 1: Select Check Engine</a:t>
            </a:r>
          </a:p>
          <a:p>
            <a:pPr algn="l"/>
            <a:endParaRPr lang="en-US" b="0" i="0" dirty="0">
              <a:effectLst/>
              <a:latin typeface="Söhne"/>
            </a:endParaRPr>
          </a:p>
          <a:p>
            <a:pPr algn="l">
              <a:buFont typeface="+mj-lt"/>
              <a:buAutoNum type="arabicPeriod"/>
            </a:pPr>
            <a:r>
              <a:rPr lang="en-US" b="0" i="0" dirty="0">
                <a:effectLst/>
                <a:latin typeface="Söhne"/>
              </a:rPr>
              <a:t>After successfully pairing the Innova 1000 with the RS2 (RepairSolutions2) app, navigate to the Check Engine option.</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This option is typically available within the app's menu.</a:t>
            </a:r>
          </a:p>
          <a:p>
            <a:pPr algn="l">
              <a:buFont typeface="+mj-lt"/>
              <a:buAutoNum type="arabicPeriod"/>
            </a:pPr>
            <a:endParaRPr lang="en-US" b="0" i="0" dirty="0">
              <a:effectLst/>
              <a:latin typeface="Söhne"/>
            </a:endParaRPr>
          </a:p>
        </p:txBody>
      </p:sp>
      <p:pic>
        <p:nvPicPr>
          <p:cNvPr id="1026" name="Picture 2">
            <a:extLst>
              <a:ext uri="{FF2B5EF4-FFF2-40B4-BE49-F238E27FC236}">
                <a16:creationId xmlns:a16="http://schemas.microsoft.com/office/drawing/2014/main" id="{85F4CC77-73B9-74F4-367C-E74C0B75E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72" y="1675924"/>
            <a:ext cx="4591962" cy="459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5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11C3B-C3DB-A637-52FA-B242BCD8516E}"/>
              </a:ext>
            </a:extLst>
          </p:cNvPr>
          <p:cNvSpPr txBox="1"/>
          <p:nvPr/>
        </p:nvSpPr>
        <p:spPr>
          <a:xfrm>
            <a:off x="5401518" y="2136337"/>
            <a:ext cx="5551677" cy="2585323"/>
          </a:xfrm>
          <a:prstGeom prst="rect">
            <a:avLst/>
          </a:prstGeom>
          <a:noFill/>
        </p:spPr>
        <p:txBody>
          <a:bodyPr wrap="square">
            <a:spAutoFit/>
          </a:bodyPr>
          <a:lstStyle/>
          <a:p>
            <a:pPr algn="l"/>
            <a:r>
              <a:rPr lang="en-US" b="1" i="0" dirty="0">
                <a:effectLst/>
                <a:latin typeface="Söhne"/>
              </a:rPr>
              <a:t>Step 2: Wait for Data Reading</a:t>
            </a:r>
          </a:p>
          <a:p>
            <a:pPr algn="l"/>
            <a:endParaRPr lang="en-US" b="0" i="0" dirty="0">
              <a:effectLst/>
              <a:latin typeface="Söhne"/>
            </a:endParaRPr>
          </a:p>
          <a:p>
            <a:pPr algn="l">
              <a:buFont typeface="+mj-lt"/>
              <a:buAutoNum type="arabicPeriod"/>
            </a:pPr>
            <a:r>
              <a:rPr lang="en-US" b="0" i="0" dirty="0">
                <a:effectLst/>
                <a:latin typeface="Söhne"/>
              </a:rPr>
              <a:t>Once you've selected the Check Engine option, the RS2 app will begin reading data from your vehicle.</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This data reading process includes retrieving information such as the odometer reading from your vehicle.</a:t>
            </a:r>
          </a:p>
          <a:p>
            <a:pPr algn="l">
              <a:buFont typeface="+mj-lt"/>
              <a:buAutoNum type="arabicPeriod"/>
            </a:pPr>
            <a:endParaRPr lang="en-US" b="0" i="0" dirty="0">
              <a:effectLst/>
              <a:latin typeface="Söhne"/>
            </a:endParaRPr>
          </a:p>
        </p:txBody>
      </p:sp>
      <p:pic>
        <p:nvPicPr>
          <p:cNvPr id="3076" name="Picture 4">
            <a:extLst>
              <a:ext uri="{FF2B5EF4-FFF2-40B4-BE49-F238E27FC236}">
                <a16:creationId xmlns:a16="http://schemas.microsoft.com/office/drawing/2014/main" id="{B4BB8EC2-6FF9-F2CA-5023-6529E3943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20" y="1108276"/>
            <a:ext cx="4641448" cy="464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44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6A89E-5DE7-9A10-E7A8-B51CC75A54F9}"/>
              </a:ext>
            </a:extLst>
          </p:cNvPr>
          <p:cNvSpPr txBox="1"/>
          <p:nvPr/>
        </p:nvSpPr>
        <p:spPr>
          <a:xfrm>
            <a:off x="5569733" y="1810184"/>
            <a:ext cx="5551677" cy="2862322"/>
          </a:xfrm>
          <a:prstGeom prst="rect">
            <a:avLst/>
          </a:prstGeom>
          <a:noFill/>
        </p:spPr>
        <p:txBody>
          <a:bodyPr wrap="square">
            <a:spAutoFit/>
          </a:bodyPr>
          <a:lstStyle/>
          <a:p>
            <a:pPr algn="l"/>
            <a:r>
              <a:rPr lang="en-US" b="1" i="0" dirty="0">
                <a:effectLst/>
                <a:latin typeface="Söhne"/>
              </a:rPr>
              <a:t>Step 3: Generate Report</a:t>
            </a:r>
          </a:p>
          <a:p>
            <a:pPr algn="l"/>
            <a:endParaRPr lang="en-US" b="0" i="0" dirty="0">
              <a:effectLst/>
              <a:latin typeface="Söhne"/>
            </a:endParaRPr>
          </a:p>
          <a:p>
            <a:pPr algn="l">
              <a:buFont typeface="+mj-lt"/>
              <a:buAutoNum type="arabicPeriod"/>
            </a:pPr>
            <a:r>
              <a:rPr lang="en-US" b="0" i="0" dirty="0">
                <a:effectLst/>
                <a:latin typeface="Söhne"/>
              </a:rPr>
              <a:t>After the RS2 app has successfully retrieved data from your vehicle, it will display the odometer reading.</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At this point, you'll have the option to select "Generate Report.“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Choose this option to initiate the report generation process for your Check Engine Light issue.</a:t>
            </a:r>
          </a:p>
        </p:txBody>
      </p:sp>
      <p:pic>
        <p:nvPicPr>
          <p:cNvPr id="4100" name="Picture 4">
            <a:extLst>
              <a:ext uri="{FF2B5EF4-FFF2-40B4-BE49-F238E27FC236}">
                <a16:creationId xmlns:a16="http://schemas.microsoft.com/office/drawing/2014/main" id="{8670E7B0-A13D-D03B-0C6D-4C6D36B57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2" y="1083318"/>
            <a:ext cx="4691364" cy="469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61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91BD9-2B7A-CE3D-90C6-8B35CFA17F98}"/>
              </a:ext>
            </a:extLst>
          </p:cNvPr>
          <p:cNvSpPr txBox="1"/>
          <p:nvPr/>
        </p:nvSpPr>
        <p:spPr>
          <a:xfrm>
            <a:off x="5569733" y="1674674"/>
            <a:ext cx="5551677" cy="1754326"/>
          </a:xfrm>
          <a:prstGeom prst="rect">
            <a:avLst/>
          </a:prstGeom>
          <a:noFill/>
        </p:spPr>
        <p:txBody>
          <a:bodyPr wrap="square">
            <a:spAutoFit/>
          </a:bodyPr>
          <a:lstStyle/>
          <a:p>
            <a:pPr algn="l"/>
            <a:endParaRPr lang="en-US" b="0" i="0" dirty="0">
              <a:effectLst/>
              <a:latin typeface="Söhne"/>
            </a:endParaRPr>
          </a:p>
          <a:p>
            <a:pPr algn="l"/>
            <a:r>
              <a:rPr lang="en-US" b="1" i="0" dirty="0">
                <a:effectLst/>
                <a:latin typeface="Söhne"/>
              </a:rPr>
              <a:t>Note:</a:t>
            </a:r>
            <a:r>
              <a:rPr lang="en-US" b="0" i="0" dirty="0">
                <a:effectLst/>
                <a:latin typeface="Söhne"/>
              </a:rPr>
              <a:t> During the report generation, ensure your vehicle is turned to the ON position. Also, ensure your smart device (e.g., smartphone or tablet) is in close proximity to your Innova 1000 dongle. This proximity ensures reliable communication between the dongle and the app.</a:t>
            </a:r>
          </a:p>
        </p:txBody>
      </p:sp>
      <p:pic>
        <p:nvPicPr>
          <p:cNvPr id="5122" name="Picture 2">
            <a:extLst>
              <a:ext uri="{FF2B5EF4-FFF2-40B4-BE49-F238E27FC236}">
                <a16:creationId xmlns:a16="http://schemas.microsoft.com/office/drawing/2014/main" id="{0BB548A8-CC23-BBAE-4CAF-3CE64EC9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23" y="1111024"/>
            <a:ext cx="4635952" cy="463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1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15FB9-DF5A-0CAB-4E4B-5FA1F30AFD9B}"/>
              </a:ext>
            </a:extLst>
          </p:cNvPr>
          <p:cNvSpPr txBox="1"/>
          <p:nvPr/>
        </p:nvSpPr>
        <p:spPr>
          <a:xfrm>
            <a:off x="5569733" y="641141"/>
            <a:ext cx="5551677" cy="5909310"/>
          </a:xfrm>
          <a:prstGeom prst="rect">
            <a:avLst/>
          </a:prstGeom>
          <a:noFill/>
        </p:spPr>
        <p:txBody>
          <a:bodyPr wrap="square">
            <a:spAutoFit/>
          </a:bodyPr>
          <a:lstStyle/>
          <a:p>
            <a:pPr algn="l"/>
            <a:r>
              <a:rPr lang="en-US" b="1" i="0" dirty="0">
                <a:effectLst/>
                <a:latin typeface="Söhne"/>
              </a:rPr>
              <a:t>Step 4: View the Check Engine Light Report</a:t>
            </a:r>
          </a:p>
          <a:p>
            <a:pPr algn="l"/>
            <a:endParaRPr lang="en-US" b="0" i="0" dirty="0">
              <a:effectLst/>
              <a:latin typeface="Söhne"/>
            </a:endParaRPr>
          </a:p>
          <a:p>
            <a:pPr algn="l">
              <a:buFont typeface="+mj-lt"/>
              <a:buAutoNum type="arabicPeriod"/>
            </a:pPr>
            <a:r>
              <a:rPr lang="en-US" b="0" i="0" dirty="0">
                <a:effectLst/>
                <a:latin typeface="Söhne"/>
              </a:rPr>
              <a:t>Upon completing the Check Engine scan, a comprehensive report is already created. This report contains all the Diagnostic Trouble Codes (DTCs) associated with the issues triggering your Check Engine Light.</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Locate and select the "Results" option within the app's interface, often indicated by a red banner or a designated area.</a:t>
            </a:r>
          </a:p>
          <a:p>
            <a:pPr algn="l">
              <a:buFont typeface="+mj-lt"/>
              <a:buAutoNum type="arabicPeriod"/>
            </a:pPr>
            <a:endParaRPr lang="en-US" b="0" i="0" dirty="0">
              <a:effectLst/>
              <a:latin typeface="Söhne"/>
            </a:endParaRPr>
          </a:p>
          <a:p>
            <a:pPr algn="l"/>
            <a:r>
              <a:rPr lang="en-US" b="0" i="0" dirty="0">
                <a:effectLst/>
                <a:latin typeface="Söhne"/>
              </a:rPr>
              <a:t>By following these steps, you can successfully generate and view a report for your Check Engine Light using the Innova 1000 and the RS2 app. This report provides valuable information about the specific issues identified by the diagnostic scan, helping you make informed decisions about necessary repairs or maintenance. If you encounter any challenges or have further questions, feel free to contact us for assistance. Your vehicle's health is our priority!</a:t>
            </a:r>
          </a:p>
        </p:txBody>
      </p:sp>
      <p:pic>
        <p:nvPicPr>
          <p:cNvPr id="6146" name="Picture 2">
            <a:extLst>
              <a:ext uri="{FF2B5EF4-FFF2-40B4-BE49-F238E27FC236}">
                <a16:creationId xmlns:a16="http://schemas.microsoft.com/office/drawing/2014/main" id="{F45FFF49-C2F1-36DA-15D2-AC16A79B7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79" y="997689"/>
            <a:ext cx="4862621" cy="486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868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406</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vt:lpstr>
      <vt:lpstr>Söhne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Bellaver</dc:creator>
  <cp:lastModifiedBy>David Garcia</cp:lastModifiedBy>
  <cp:revision>15</cp:revision>
  <dcterms:created xsi:type="dcterms:W3CDTF">2023-07-26T02:49:28Z</dcterms:created>
  <dcterms:modified xsi:type="dcterms:W3CDTF">2023-08-08T16:59:55Z</dcterms:modified>
</cp:coreProperties>
</file>