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83" d="100"/>
          <a:sy n="83" d="100"/>
        </p:scale>
        <p:origin x="96" y="1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17C1-201E-8852-4C9D-43C0B766A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30CB3-CD95-659A-FE9E-8FA1171D4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1F82B-67CF-8F54-D58F-A3C4AFF2D14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CECB2BBD-6537-4D14-43CE-EB592B46D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EA178-693B-056E-4EA8-6DBA991E3DB0}"/>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8178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C222-61F1-0001-008B-E0BFACD303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DD26DD-757C-8834-AB6B-90B0E5AE4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F266-FD54-1E51-4BC0-02C57F83906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530EA41-A363-E8C0-48EA-D1F79ADD7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E501E-1B7B-0717-A177-D4D6CFF9672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35267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E69A3-1968-CBA6-528A-B76BAAD7E0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AA51AB-CDC3-D4CE-D431-AF55793FE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06286-634D-2B7A-B79B-A1581CBC8526}"/>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51E275FE-29BA-CDF2-1289-F59D2F3FB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6620-C800-7A01-9E59-CA1173AD088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96689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8108-FB50-A40C-656E-91D51A95D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91A29-75CC-6C64-A604-1118D5F7B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30572-2FE1-9514-38DF-334D196BF1DB}"/>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FE4BE056-F5A1-E6E6-1110-7EB03B573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2C371-EF12-B7D2-6F1E-2800FEA0319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47926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6AD3-5829-4400-35F5-24FAA94E0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9AB84-2AB8-0E58-0318-123BB12F7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3FEFF-F2F5-5BAF-EB47-E6EEFFA8DB09}"/>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0BA9B3B-845F-9592-0638-B3AE6DB27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BA3F9-F861-AB93-41A8-A38B244F320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71533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FBEA-E642-227B-371C-CF4152ADC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9A0DE-339B-7307-B4A9-E633E64DD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47611D-DB50-FC5A-FE3A-D04FF90DD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B5561-B361-5A7A-F815-8A9AE5AA8AE8}"/>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D2AA2B31-9D24-3FF1-268A-F3B7D9859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4FA95-20AB-6E09-2D7D-8DEA53E193E9}"/>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36280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5248-A174-D473-F5C0-F2DB4CC0B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0FB9F-14F8-5AB6-5BDE-00C09B76A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8268B-945B-3438-94BC-F457B3DA7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A017A-A68E-0694-9DA7-CC5934F17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B4956-52C9-4E7E-7175-5F1234F8A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E33503-7A5D-8251-E7C8-575016BFA6F1}"/>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8" name="Footer Placeholder 7">
            <a:extLst>
              <a:ext uri="{FF2B5EF4-FFF2-40B4-BE49-F238E27FC236}">
                <a16:creationId xmlns:a16="http://schemas.microsoft.com/office/drawing/2014/main" id="{C8A96E92-5F96-9CBA-0B65-9A9513AA3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A38B5-8810-50C3-8449-E4901ECB9BDB}"/>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5429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55D3-4019-202E-B155-9B15AAD97E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4BDA7-E107-C429-0C5F-5842A197B07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4" name="Footer Placeholder 3">
            <a:extLst>
              <a:ext uri="{FF2B5EF4-FFF2-40B4-BE49-F238E27FC236}">
                <a16:creationId xmlns:a16="http://schemas.microsoft.com/office/drawing/2014/main" id="{270ED4F4-BA26-8BE2-6335-4C16D42E0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1E2E1-908F-3BE1-6D08-31949B5A9D0D}"/>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23204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52C2C-2883-5F2D-85AC-1112BB81120C}"/>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3" name="Footer Placeholder 2">
            <a:extLst>
              <a:ext uri="{FF2B5EF4-FFF2-40B4-BE49-F238E27FC236}">
                <a16:creationId xmlns:a16="http://schemas.microsoft.com/office/drawing/2014/main" id="{1549496F-8022-2F3C-1400-75DD51AC2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40454-5352-5AB0-0FCC-54BB0495F3FF}"/>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237153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282B-3BDE-E548-E316-AE8CA32E3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AABA5-59DE-D3BB-2B05-4F8505709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F293A-46C1-17E3-813C-37D6555B5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E5AA-7EC4-5880-F101-10E345802435}"/>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70608A31-546A-455B-BA02-456272651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91E67-4770-EF10-D1E3-1B96548653D3}"/>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16553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E183-7F9F-5757-4603-98D408E45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1D34B-6E58-C00F-F1DA-E1584EAFC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0FAD1-0B68-5606-34B2-CCC46431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7F96E-B953-1A20-2814-EFA3C2EE49B7}"/>
              </a:ext>
            </a:extLst>
          </p:cNvPr>
          <p:cNvSpPr>
            <a:spLocks noGrp="1"/>
          </p:cNvSpPr>
          <p:nvPr>
            <p:ph type="dt" sz="half" idx="10"/>
          </p:nvPr>
        </p:nvSpPr>
        <p:spPr/>
        <p:txBody>
          <a:bodyPr/>
          <a:lstStyle/>
          <a:p>
            <a:fld id="{A6691355-984F-488D-9C60-9516129EF0E0}" type="datetimeFigureOut">
              <a:rPr lang="en-US" smtClean="0"/>
              <a:t>8/8/2023</a:t>
            </a:fld>
            <a:endParaRPr lang="en-US"/>
          </a:p>
        </p:txBody>
      </p:sp>
      <p:sp>
        <p:nvSpPr>
          <p:cNvPr id="6" name="Footer Placeholder 5">
            <a:extLst>
              <a:ext uri="{FF2B5EF4-FFF2-40B4-BE49-F238E27FC236}">
                <a16:creationId xmlns:a16="http://schemas.microsoft.com/office/drawing/2014/main" id="{901421D6-CCE5-9337-DA8C-4780D0F2A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2E1733-D7F1-2A47-F787-12AAA26B43B4}"/>
              </a:ext>
            </a:extLst>
          </p:cNvPr>
          <p:cNvSpPr>
            <a:spLocks noGrp="1"/>
          </p:cNvSpPr>
          <p:nvPr>
            <p:ph type="sldNum" sz="quarter" idx="12"/>
          </p:nvPr>
        </p:nvSpPr>
        <p:spPr/>
        <p:txBody>
          <a:bodyPr/>
          <a:lstStyle/>
          <a:p>
            <a:fld id="{E3C050AA-EE11-49E2-BDDC-333F62CDDF2D}" type="slidenum">
              <a:rPr lang="en-US" smtClean="0"/>
              <a:t>‹#›</a:t>
            </a:fld>
            <a:endParaRPr lang="en-US"/>
          </a:p>
        </p:txBody>
      </p:sp>
    </p:spTree>
    <p:extLst>
      <p:ext uri="{BB962C8B-B14F-4D97-AF65-F5344CB8AC3E}">
        <p14:creationId xmlns:p14="http://schemas.microsoft.com/office/powerpoint/2010/main" val="13881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C3468-71B4-B14D-2747-656A1E5D8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657BBC-CB67-7CC0-2C43-EF99B16D6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88CEC-640F-7F5D-D24E-F96A100C0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91355-984F-488D-9C60-9516129EF0E0}" type="datetimeFigureOut">
              <a:rPr lang="en-US" smtClean="0"/>
              <a:t>8/8/2023</a:t>
            </a:fld>
            <a:endParaRPr lang="en-US"/>
          </a:p>
        </p:txBody>
      </p:sp>
      <p:sp>
        <p:nvSpPr>
          <p:cNvPr id="5" name="Footer Placeholder 4">
            <a:extLst>
              <a:ext uri="{FF2B5EF4-FFF2-40B4-BE49-F238E27FC236}">
                <a16:creationId xmlns:a16="http://schemas.microsoft.com/office/drawing/2014/main" id="{B67EF294-FCDF-E569-9874-2514A9885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3BC3C0-D5B3-EA8B-53EA-11A7C0F4B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50AA-EE11-49E2-BDDC-333F62CDDF2D}" type="slidenum">
              <a:rPr lang="en-US" smtClean="0"/>
              <a:t>‹#›</a:t>
            </a:fld>
            <a:endParaRPr lang="en-US"/>
          </a:p>
        </p:txBody>
      </p:sp>
    </p:spTree>
    <p:extLst>
      <p:ext uri="{BB962C8B-B14F-4D97-AF65-F5344CB8AC3E}">
        <p14:creationId xmlns:p14="http://schemas.microsoft.com/office/powerpoint/2010/main" val="415058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DB153A5-6021-2CDD-78C5-EC5FAAFCB7D3}"/>
              </a:ext>
            </a:extLst>
          </p:cNvPr>
          <p:cNvSpPr>
            <a:spLocks noGrp="1" noRot="1" noMove="1" noResize="1" noEditPoints="1" noAdjustHandles="1" noChangeArrowheads="1" noChangeShapeType="1"/>
          </p:cNvSpPr>
          <p:nvPr/>
        </p:nvSpPr>
        <p:spPr>
          <a:xfrm>
            <a:off x="0" y="723899"/>
            <a:ext cx="12192000" cy="7253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1" dirty="0">
                <a:solidFill>
                  <a:schemeClr val="tx1"/>
                </a:solidFill>
              </a:rPr>
              <a:t>Description: How to erase diagnostic trouble codes with 5110.</a:t>
            </a:r>
            <a:endParaRPr lang="en-US" sz="1400" dirty="0">
              <a:solidFill>
                <a:schemeClr val="tx1"/>
              </a:solidFill>
            </a:endParaRPr>
          </a:p>
        </p:txBody>
      </p:sp>
      <p:sp>
        <p:nvSpPr>
          <p:cNvPr id="4" name="Rectangle 3">
            <a:extLst>
              <a:ext uri="{FF2B5EF4-FFF2-40B4-BE49-F238E27FC236}">
                <a16:creationId xmlns:a16="http://schemas.microsoft.com/office/drawing/2014/main" id="{8F609012-D1A2-492A-598E-C221B3C4ACA8}"/>
              </a:ext>
            </a:extLst>
          </p:cNvPr>
          <p:cNvSpPr>
            <a:spLocks noGrp="1" noRot="1" noMove="1" noResize="1" noEditPoints="1" noAdjustHandles="1" noChangeArrowheads="1" noChangeShapeType="1"/>
          </p:cNvSpPr>
          <p:nvPr/>
        </p:nvSpPr>
        <p:spPr>
          <a:xfrm>
            <a:off x="0" y="1"/>
            <a:ext cx="81814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Title</a:t>
            </a:r>
          </a:p>
        </p:txBody>
      </p:sp>
      <p:sp>
        <p:nvSpPr>
          <p:cNvPr id="5" name="Rectangle 4">
            <a:extLst>
              <a:ext uri="{FF2B5EF4-FFF2-40B4-BE49-F238E27FC236}">
                <a16:creationId xmlns:a16="http://schemas.microsoft.com/office/drawing/2014/main" id="{2916B2C9-2514-5CBB-1040-DBB1B2B50DAF}"/>
              </a:ext>
            </a:extLst>
          </p:cNvPr>
          <p:cNvSpPr>
            <a:spLocks noGrp="1" noRot="1" noMove="1" noResize="1" noEditPoints="1" noAdjustHandles="1" noChangeArrowheads="1" noChangeShapeType="1"/>
          </p:cNvSpPr>
          <p:nvPr/>
        </p:nvSpPr>
        <p:spPr>
          <a:xfrm>
            <a:off x="0" y="362953"/>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Tool #</a:t>
            </a:r>
          </a:p>
        </p:txBody>
      </p:sp>
      <p:sp>
        <p:nvSpPr>
          <p:cNvPr id="6" name="Rectangle 5">
            <a:extLst>
              <a:ext uri="{FF2B5EF4-FFF2-40B4-BE49-F238E27FC236}">
                <a16:creationId xmlns:a16="http://schemas.microsoft.com/office/drawing/2014/main" id="{B5FD83AF-5CD6-6913-9F12-CB5F132181C1}"/>
              </a:ext>
            </a:extLst>
          </p:cNvPr>
          <p:cNvSpPr>
            <a:spLocks noGrp="1" noRot="1" noMove="1" noResize="1" noEditPoints="1" noAdjustHandles="1" noChangeArrowheads="1" noChangeShapeType="1"/>
          </p:cNvSpPr>
          <p:nvPr/>
        </p:nvSpPr>
        <p:spPr>
          <a:xfrm>
            <a:off x="818146" y="362953"/>
            <a:ext cx="159908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5110</a:t>
            </a:r>
          </a:p>
        </p:txBody>
      </p:sp>
      <p:sp>
        <p:nvSpPr>
          <p:cNvPr id="7" name="Rectangle 6">
            <a:extLst>
              <a:ext uri="{FF2B5EF4-FFF2-40B4-BE49-F238E27FC236}">
                <a16:creationId xmlns:a16="http://schemas.microsoft.com/office/drawing/2014/main" id="{701C6703-F062-C6C9-BA88-EC018E74E3D7}"/>
              </a:ext>
            </a:extLst>
          </p:cNvPr>
          <p:cNvSpPr>
            <a:spLocks noGrp="1" noRot="1" noMove="1" noResize="1" noEditPoints="1" noAdjustHandles="1" noChangeArrowheads="1" noChangeShapeType="1"/>
          </p:cNvSpPr>
          <p:nvPr/>
        </p:nvSpPr>
        <p:spPr>
          <a:xfrm>
            <a:off x="2417234" y="362953"/>
            <a:ext cx="91863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Creator</a:t>
            </a:r>
          </a:p>
        </p:txBody>
      </p:sp>
      <p:sp>
        <p:nvSpPr>
          <p:cNvPr id="8" name="Rectangle 7">
            <a:extLst>
              <a:ext uri="{FF2B5EF4-FFF2-40B4-BE49-F238E27FC236}">
                <a16:creationId xmlns:a16="http://schemas.microsoft.com/office/drawing/2014/main" id="{2277770B-D81D-465E-A096-D3F7AD48984D}"/>
              </a:ext>
            </a:extLst>
          </p:cNvPr>
          <p:cNvSpPr>
            <a:spLocks noGrp="1" noRot="1" noMove="1" noResize="1" noEditPoints="1" noAdjustHandles="1" noChangeArrowheads="1" noChangeShapeType="1"/>
          </p:cNvSpPr>
          <p:nvPr/>
        </p:nvSpPr>
        <p:spPr>
          <a:xfrm>
            <a:off x="3335869" y="360947"/>
            <a:ext cx="2233864"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David G.</a:t>
            </a:r>
          </a:p>
        </p:txBody>
      </p:sp>
      <p:sp>
        <p:nvSpPr>
          <p:cNvPr id="9" name="Rectangle 8">
            <a:extLst>
              <a:ext uri="{FF2B5EF4-FFF2-40B4-BE49-F238E27FC236}">
                <a16:creationId xmlns:a16="http://schemas.microsoft.com/office/drawing/2014/main" id="{95932F46-FE72-30EE-2DCA-E273ED78E6F9}"/>
              </a:ext>
            </a:extLst>
          </p:cNvPr>
          <p:cNvSpPr>
            <a:spLocks noGrp="1" noRot="1" noMove="1" noResize="1" noEditPoints="1" noAdjustHandles="1" noChangeArrowheads="1" noChangeShapeType="1"/>
          </p:cNvSpPr>
          <p:nvPr/>
        </p:nvSpPr>
        <p:spPr>
          <a:xfrm>
            <a:off x="5569733" y="360947"/>
            <a:ext cx="2330118"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Created/Update Date</a:t>
            </a:r>
          </a:p>
        </p:txBody>
      </p:sp>
      <p:sp>
        <p:nvSpPr>
          <p:cNvPr id="10" name="Rectangle 9">
            <a:extLst>
              <a:ext uri="{FF2B5EF4-FFF2-40B4-BE49-F238E27FC236}">
                <a16:creationId xmlns:a16="http://schemas.microsoft.com/office/drawing/2014/main" id="{90E723F3-B19E-179D-3BE6-1BCA8F1041D3}"/>
              </a:ext>
            </a:extLst>
          </p:cNvPr>
          <p:cNvSpPr>
            <a:spLocks noGrp="1" noRot="1" noMove="1" noResize="1" noEditPoints="1" noAdjustHandles="1" noChangeArrowheads="1" noChangeShapeType="1"/>
          </p:cNvSpPr>
          <p:nvPr/>
        </p:nvSpPr>
        <p:spPr>
          <a:xfrm>
            <a:off x="7899851" y="360947"/>
            <a:ext cx="133304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11" name="Rectangle 10">
            <a:extLst>
              <a:ext uri="{FF2B5EF4-FFF2-40B4-BE49-F238E27FC236}">
                <a16:creationId xmlns:a16="http://schemas.microsoft.com/office/drawing/2014/main" id="{D5D1A338-2EB9-C160-6DEE-4D4647DB281E}"/>
              </a:ext>
            </a:extLst>
          </p:cNvPr>
          <p:cNvSpPr>
            <a:spLocks noGrp="1" noRot="1" noMove="1" noResize="1" noEditPoints="1" noAdjustHandles="1" noChangeArrowheads="1" noChangeShapeType="1"/>
          </p:cNvSpPr>
          <p:nvPr/>
        </p:nvSpPr>
        <p:spPr>
          <a:xfrm>
            <a:off x="818145" y="1"/>
            <a:ext cx="11373855"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222222"/>
                </a:solidFill>
                <a:latin typeface="helvetica" panose="020B0604020202020204" pitchFamily="34" charset="0"/>
              </a:rPr>
              <a:t>Erasing Diagnostic Trouble Codes (DTCs) with Innova 5110</a:t>
            </a:r>
            <a:endParaRPr lang="en-US" sz="1400" b="1" i="0" dirty="0">
              <a:solidFill>
                <a:srgbClr val="222222"/>
              </a:solidFill>
              <a:effectLst/>
              <a:latin typeface="helvetica" panose="020B0604020202020204" pitchFamily="34" charset="0"/>
            </a:endParaRPr>
          </a:p>
        </p:txBody>
      </p:sp>
      <p:sp>
        <p:nvSpPr>
          <p:cNvPr id="15" name="Rectangle 14">
            <a:extLst>
              <a:ext uri="{FF2B5EF4-FFF2-40B4-BE49-F238E27FC236}">
                <a16:creationId xmlns:a16="http://schemas.microsoft.com/office/drawing/2014/main" id="{54E4B0F8-119A-9086-3312-52795E88C1E9}"/>
              </a:ext>
            </a:extLst>
          </p:cNvPr>
          <p:cNvSpPr>
            <a:spLocks noGrp="1" noRot="1" noMove="1" noResize="1" noEditPoints="1" noAdjustHandles="1" noChangeArrowheads="1" noChangeShapeType="1"/>
          </p:cNvSpPr>
          <p:nvPr/>
        </p:nvSpPr>
        <p:spPr>
          <a:xfrm>
            <a:off x="9232675" y="360947"/>
            <a:ext cx="818147"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T/N #</a:t>
            </a:r>
          </a:p>
        </p:txBody>
      </p:sp>
      <p:sp>
        <p:nvSpPr>
          <p:cNvPr id="16" name="Rectangle 15">
            <a:extLst>
              <a:ext uri="{FF2B5EF4-FFF2-40B4-BE49-F238E27FC236}">
                <a16:creationId xmlns:a16="http://schemas.microsoft.com/office/drawing/2014/main" id="{A71EABFB-4A2D-7808-B51F-F8670649DA0C}"/>
              </a:ext>
            </a:extLst>
          </p:cNvPr>
          <p:cNvSpPr>
            <a:spLocks noGrp="1" noRot="1" noMove="1" noResize="1" noEditPoints="1" noAdjustHandles="1" noChangeArrowheads="1" noChangeShapeType="1"/>
          </p:cNvSpPr>
          <p:nvPr/>
        </p:nvSpPr>
        <p:spPr>
          <a:xfrm>
            <a:off x="10050821" y="360947"/>
            <a:ext cx="2141179" cy="3609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23-5110-001</a:t>
            </a:r>
          </a:p>
        </p:txBody>
      </p:sp>
      <p:sp>
        <p:nvSpPr>
          <p:cNvPr id="3" name="TextBox 2">
            <a:extLst>
              <a:ext uri="{FF2B5EF4-FFF2-40B4-BE49-F238E27FC236}">
                <a16:creationId xmlns:a16="http://schemas.microsoft.com/office/drawing/2014/main" id="{47D78631-8FEA-0894-F7C8-51E2E66E791E}"/>
              </a:ext>
            </a:extLst>
          </p:cNvPr>
          <p:cNvSpPr txBox="1"/>
          <p:nvPr/>
        </p:nvSpPr>
        <p:spPr>
          <a:xfrm>
            <a:off x="3469562" y="1810184"/>
            <a:ext cx="6071020" cy="3970318"/>
          </a:xfrm>
          <a:prstGeom prst="rect">
            <a:avLst/>
          </a:prstGeom>
          <a:noFill/>
        </p:spPr>
        <p:txBody>
          <a:bodyPr wrap="square">
            <a:spAutoFit/>
          </a:bodyPr>
          <a:lstStyle/>
          <a:p>
            <a:r>
              <a:rPr lang="en-US" dirty="0"/>
              <a:t>Facing DTCs on your vehicle and need to clear them using the Innova 5110? Here's a step-by-step guide to help you through the process.</a:t>
            </a:r>
          </a:p>
          <a:p>
            <a:endParaRPr lang="en-US" dirty="0"/>
          </a:p>
          <a:p>
            <a:r>
              <a:rPr lang="en-US" b="1" dirty="0"/>
              <a:t>Important Note:</a:t>
            </a:r>
          </a:p>
          <a:p>
            <a:endParaRPr lang="en-US" b="1" dirty="0"/>
          </a:p>
          <a:p>
            <a:pPr marL="285750" indent="-285750">
              <a:buFontTx/>
              <a:buChar char="-"/>
            </a:pPr>
            <a:r>
              <a:rPr lang="en-US" dirty="0"/>
              <a:t>When you use the ERASE function to clear DTCs, Freeze Frame data, and Manufacturer Specific Enhanced Data are also erased.</a:t>
            </a:r>
          </a:p>
          <a:p>
            <a:pPr marL="285750" indent="-285750">
              <a:buFontTx/>
              <a:buChar char="-"/>
            </a:pPr>
            <a:endParaRPr lang="en-US" dirty="0"/>
          </a:p>
          <a:p>
            <a:r>
              <a:rPr lang="en-US" dirty="0"/>
              <a:t>-    If you plan to take your vehicle to a service center, avoid erasing the codes as they contain valuable information for troubleshooting.</a:t>
            </a:r>
          </a:p>
          <a:p>
            <a:endParaRPr lang="en-US" dirty="0"/>
          </a:p>
        </p:txBody>
      </p:sp>
    </p:spTree>
    <p:extLst>
      <p:ext uri="{BB962C8B-B14F-4D97-AF65-F5344CB8AC3E}">
        <p14:creationId xmlns:p14="http://schemas.microsoft.com/office/powerpoint/2010/main" val="187655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DB485-908C-5825-7803-6F64A37D6CDE}"/>
              </a:ext>
            </a:extLst>
          </p:cNvPr>
          <p:cNvSpPr txBox="1"/>
          <p:nvPr/>
        </p:nvSpPr>
        <p:spPr>
          <a:xfrm>
            <a:off x="5784358" y="1217744"/>
            <a:ext cx="6071020" cy="3970318"/>
          </a:xfrm>
          <a:prstGeom prst="rect">
            <a:avLst/>
          </a:prstGeom>
          <a:noFill/>
        </p:spPr>
        <p:txBody>
          <a:bodyPr wrap="square">
            <a:spAutoFit/>
          </a:bodyPr>
          <a:lstStyle/>
          <a:p>
            <a:r>
              <a:rPr lang="en-US" b="1" dirty="0"/>
              <a:t>Step 1: Preparing for Erasing DTCs</a:t>
            </a:r>
          </a:p>
          <a:p>
            <a:endParaRPr lang="en-US" b="1" dirty="0"/>
          </a:p>
          <a:p>
            <a:pPr marL="342900" indent="-342900">
              <a:buAutoNum type="arabicPeriod"/>
            </a:pPr>
            <a:r>
              <a:rPr lang="en-US" dirty="0"/>
              <a:t>Begin by performing the code retrieval procedures while connected to your vehicle.</a:t>
            </a:r>
          </a:p>
          <a:p>
            <a:pPr marL="342900" indent="-342900">
              <a:buAutoNum type="arabicPeriod"/>
            </a:pPr>
            <a:endParaRPr lang="en-US" dirty="0"/>
          </a:p>
          <a:p>
            <a:r>
              <a:rPr lang="en-US" dirty="0"/>
              <a:t>2.   Depending on the type of codes you need to erase, follow the respective steps below:</a:t>
            </a:r>
          </a:p>
          <a:p>
            <a:endParaRPr lang="en-US" dirty="0"/>
          </a:p>
          <a:p>
            <a:pPr marL="285750" indent="-285750">
              <a:buFontTx/>
              <a:buChar char="-"/>
            </a:pPr>
            <a:r>
              <a:rPr lang="en-US" dirty="0"/>
              <a:t>For erasing OBD2 DTCs: Wait until the codes are displayed on the code reader’s LCD and proceed to step 2.</a:t>
            </a:r>
          </a:p>
          <a:p>
            <a:pPr marL="285750" indent="-285750">
              <a:buFontTx/>
              <a:buChar char="-"/>
            </a:pPr>
            <a:endParaRPr lang="en-US" dirty="0"/>
          </a:p>
          <a:p>
            <a:pPr marL="285750" indent="-285750">
              <a:buFontTx/>
              <a:buChar char="-"/>
            </a:pPr>
            <a:r>
              <a:rPr lang="en-US" dirty="0"/>
              <a:t>For erasing ABS DTCs: Press the ABS button to retrieve ABS codes, and then proceed to step 3.</a:t>
            </a:r>
          </a:p>
          <a:p>
            <a:endParaRPr lang="en-US" dirty="0"/>
          </a:p>
        </p:txBody>
      </p:sp>
      <p:pic>
        <p:nvPicPr>
          <p:cNvPr id="1028" name="Picture 4">
            <a:extLst>
              <a:ext uri="{FF2B5EF4-FFF2-40B4-BE49-F238E27FC236}">
                <a16:creationId xmlns:a16="http://schemas.microsoft.com/office/drawing/2014/main" id="{FA75B0C1-C39B-5BFD-2626-AC885C319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22" y="1113572"/>
            <a:ext cx="4837262" cy="483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16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896C6-3912-5D9A-E7F9-2172CA68DDE1}"/>
              </a:ext>
            </a:extLst>
          </p:cNvPr>
          <p:cNvSpPr txBox="1"/>
          <p:nvPr/>
        </p:nvSpPr>
        <p:spPr>
          <a:xfrm>
            <a:off x="5784358" y="1217744"/>
            <a:ext cx="6071020" cy="1477328"/>
          </a:xfrm>
          <a:prstGeom prst="rect">
            <a:avLst/>
          </a:prstGeom>
          <a:noFill/>
        </p:spPr>
        <p:txBody>
          <a:bodyPr wrap="square">
            <a:spAutoFit/>
          </a:bodyPr>
          <a:lstStyle/>
          <a:p>
            <a:r>
              <a:rPr lang="en-US" b="1" dirty="0"/>
              <a:t>Step 2: Erasing OBD2 DTCs</a:t>
            </a:r>
          </a:p>
          <a:p>
            <a:endParaRPr lang="en-US" b="1" dirty="0"/>
          </a:p>
          <a:p>
            <a:r>
              <a:rPr lang="en-US" dirty="0"/>
              <a:t>1.   To erase OBD2 DTCs, press and release the ERASE button on the Code Reader.</a:t>
            </a:r>
          </a:p>
          <a:p>
            <a:endParaRPr lang="en-US" dirty="0"/>
          </a:p>
        </p:txBody>
      </p:sp>
      <p:pic>
        <p:nvPicPr>
          <p:cNvPr id="2050" name="Picture 2">
            <a:extLst>
              <a:ext uri="{FF2B5EF4-FFF2-40B4-BE49-F238E27FC236}">
                <a16:creationId xmlns:a16="http://schemas.microsoft.com/office/drawing/2014/main" id="{21AD5315-5807-9A97-CE66-99FFD1257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34" y="927663"/>
            <a:ext cx="5002674" cy="500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21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8B899-6281-3EED-2AB9-03486ABB9840}"/>
              </a:ext>
            </a:extLst>
          </p:cNvPr>
          <p:cNvSpPr txBox="1"/>
          <p:nvPr/>
        </p:nvSpPr>
        <p:spPr>
          <a:xfrm>
            <a:off x="5784358" y="1217744"/>
            <a:ext cx="6071020" cy="2862322"/>
          </a:xfrm>
          <a:prstGeom prst="rect">
            <a:avLst/>
          </a:prstGeom>
          <a:noFill/>
        </p:spPr>
        <p:txBody>
          <a:bodyPr wrap="square">
            <a:spAutoFit/>
          </a:bodyPr>
          <a:lstStyle/>
          <a:p>
            <a:r>
              <a:rPr lang="en-US" b="1" dirty="0"/>
              <a:t>Step 3: Erasing ABS DTCs</a:t>
            </a:r>
          </a:p>
          <a:p>
            <a:endParaRPr lang="en-US" b="1" dirty="0"/>
          </a:p>
          <a:p>
            <a:pPr marL="342900" indent="-342900">
              <a:buAutoNum type="arabicPeriod"/>
            </a:pPr>
            <a:r>
              <a:rPr lang="en-US" dirty="0"/>
              <a:t>If you're dealing with ABS codes, press the ABS button to read the ABS codes.</a:t>
            </a:r>
          </a:p>
          <a:p>
            <a:pPr marL="342900" indent="-342900">
              <a:buAutoNum type="arabicPeriod"/>
            </a:pPr>
            <a:endParaRPr lang="en-US" dirty="0"/>
          </a:p>
          <a:p>
            <a:r>
              <a:rPr lang="en-US" dirty="0"/>
              <a:t>2.   To view multiple ABS codes, keep pressing the ABS button.</a:t>
            </a:r>
          </a:p>
          <a:p>
            <a:endParaRPr lang="en-US" dirty="0"/>
          </a:p>
          <a:p>
            <a:r>
              <a:rPr lang="en-US" dirty="0"/>
              <a:t>3.   After viewing the ABS codes, press the ERASE button.</a:t>
            </a:r>
          </a:p>
          <a:p>
            <a:endParaRPr lang="en-US" dirty="0"/>
          </a:p>
          <a:p>
            <a:endParaRPr lang="en-US" dirty="0"/>
          </a:p>
        </p:txBody>
      </p:sp>
      <p:pic>
        <p:nvPicPr>
          <p:cNvPr id="3078" name="Picture 6">
            <a:extLst>
              <a:ext uri="{FF2B5EF4-FFF2-40B4-BE49-F238E27FC236}">
                <a16:creationId xmlns:a16="http://schemas.microsoft.com/office/drawing/2014/main" id="{DA052B9A-8A5F-8920-52A9-8D2C64B0D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22" y="1090190"/>
            <a:ext cx="4677620" cy="467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20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CD5B1-0F17-8764-8FF4-EE300208322E}"/>
              </a:ext>
            </a:extLst>
          </p:cNvPr>
          <p:cNvSpPr txBox="1"/>
          <p:nvPr/>
        </p:nvSpPr>
        <p:spPr>
          <a:xfrm>
            <a:off x="5784358" y="1217744"/>
            <a:ext cx="6071020" cy="3139321"/>
          </a:xfrm>
          <a:prstGeom prst="rect">
            <a:avLst/>
          </a:prstGeom>
          <a:noFill/>
        </p:spPr>
        <p:txBody>
          <a:bodyPr wrap="square">
            <a:spAutoFit/>
          </a:bodyPr>
          <a:lstStyle/>
          <a:p>
            <a:r>
              <a:rPr lang="en-US" b="1" dirty="0"/>
              <a:t>Step 4: Confirmation to Erase DTCs</a:t>
            </a:r>
          </a:p>
          <a:p>
            <a:endParaRPr lang="en-US" b="1" dirty="0"/>
          </a:p>
          <a:p>
            <a:pPr marL="342900" indent="-342900">
              <a:buAutoNum type="arabicPeriod"/>
            </a:pPr>
            <a:r>
              <a:rPr lang="en-US" dirty="0"/>
              <a:t>The LCD display will show "ERASE?" as a confirmation.</a:t>
            </a:r>
          </a:p>
          <a:p>
            <a:pPr marL="342900" indent="-342900">
              <a:buAutoNum type="arabicPeriod"/>
            </a:pPr>
            <a:endParaRPr lang="en-US" dirty="0"/>
          </a:p>
          <a:p>
            <a:r>
              <a:rPr lang="en-US" dirty="0"/>
              <a:t>2.    Press the ERASE button again to proceed with the erasing process.</a:t>
            </a:r>
          </a:p>
          <a:p>
            <a:endParaRPr lang="en-US" dirty="0"/>
          </a:p>
          <a:p>
            <a:r>
              <a:rPr lang="en-US" dirty="0"/>
              <a:t>3.    If you change your mind and decide not to erase the codes, press the DTC or ABS button to return to the code retrieval function.</a:t>
            </a:r>
          </a:p>
          <a:p>
            <a:endParaRPr lang="en-US" dirty="0"/>
          </a:p>
        </p:txBody>
      </p:sp>
      <p:pic>
        <p:nvPicPr>
          <p:cNvPr id="4098" name="Picture 2">
            <a:extLst>
              <a:ext uri="{FF2B5EF4-FFF2-40B4-BE49-F238E27FC236}">
                <a16:creationId xmlns:a16="http://schemas.microsoft.com/office/drawing/2014/main" id="{BF8CA3FE-52C4-2F22-3C3F-DCE9B9B3C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22" y="1217744"/>
            <a:ext cx="4897537" cy="489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1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12E32-3393-3065-1831-AFAA9574034C}"/>
              </a:ext>
            </a:extLst>
          </p:cNvPr>
          <p:cNvSpPr txBox="1"/>
          <p:nvPr/>
        </p:nvSpPr>
        <p:spPr>
          <a:xfrm>
            <a:off x="5784358" y="1217744"/>
            <a:ext cx="6071020" cy="5078313"/>
          </a:xfrm>
          <a:prstGeom prst="rect">
            <a:avLst/>
          </a:prstGeom>
          <a:noFill/>
        </p:spPr>
        <p:txBody>
          <a:bodyPr wrap="square">
            <a:spAutoFit/>
          </a:bodyPr>
          <a:lstStyle/>
          <a:p>
            <a:r>
              <a:rPr lang="en-US" b="1" dirty="0"/>
              <a:t>Erasing Process:</a:t>
            </a:r>
          </a:p>
          <a:p>
            <a:endParaRPr lang="en-US" b="1" dirty="0"/>
          </a:p>
          <a:p>
            <a:pPr marL="285750" indent="-285750">
              <a:buFontTx/>
              <a:buChar char="-"/>
            </a:pPr>
            <a:r>
              <a:rPr lang="en-US" dirty="0"/>
              <a:t>If you proceed to erase the DTCs, the LCD display will indicate "ERASE" during the erasing process.</a:t>
            </a:r>
          </a:p>
          <a:p>
            <a:pPr marL="285750" indent="-285750">
              <a:buFontTx/>
              <a:buChar char="-"/>
            </a:pPr>
            <a:endParaRPr lang="en-US" dirty="0"/>
          </a:p>
          <a:p>
            <a:pPr marL="285750" indent="-285750">
              <a:buFontTx/>
              <a:buChar char="-"/>
            </a:pPr>
            <a:r>
              <a:rPr lang="en-US" dirty="0"/>
              <a:t>As all retrievable information gets cleared from the computer’s memory, the code reader will re-link to the vehicle’s computer.</a:t>
            </a:r>
          </a:p>
          <a:p>
            <a:pPr marL="285750" indent="-285750">
              <a:buFontTx/>
              <a:buChar char="-"/>
            </a:pPr>
            <a:endParaRPr lang="en-US" dirty="0"/>
          </a:p>
          <a:p>
            <a:r>
              <a:rPr lang="en-US" dirty="0"/>
              <a:t>-    Once the process is complete, the LCD display will show the message "Done."</a:t>
            </a:r>
          </a:p>
          <a:p>
            <a:endParaRPr lang="en-US" dirty="0"/>
          </a:p>
          <a:p>
            <a:r>
              <a:rPr lang="en-US" dirty="0"/>
              <a:t>By following these steps, you can successfully erase DTCs using the Innova 5110. Remember to be cautious when deciding to erase codes, especially if you plan to seek professional help for your vehicle's issues. If you have any questions or face difficulties, don't hesitate to contact us for assistance. We're here to help you keep your vehicle running smoothly.</a:t>
            </a:r>
          </a:p>
        </p:txBody>
      </p:sp>
      <p:pic>
        <p:nvPicPr>
          <p:cNvPr id="5124" name="Picture 4">
            <a:extLst>
              <a:ext uri="{FF2B5EF4-FFF2-40B4-BE49-F238E27FC236}">
                <a16:creationId xmlns:a16="http://schemas.microsoft.com/office/drawing/2014/main" id="{8105C038-1BC3-59C7-3DA3-7F0E648BB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22" y="1217744"/>
            <a:ext cx="4793367" cy="479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430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TotalTime>
  <Words>461</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Bellaver</dc:creator>
  <cp:lastModifiedBy>David Garcia</cp:lastModifiedBy>
  <cp:revision>11</cp:revision>
  <dcterms:created xsi:type="dcterms:W3CDTF">2023-07-26T02:49:28Z</dcterms:created>
  <dcterms:modified xsi:type="dcterms:W3CDTF">2023-08-08T15:19:54Z</dcterms:modified>
</cp:coreProperties>
</file>