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2" d="100"/>
          <a:sy n="92" d="100"/>
        </p:scale>
        <p:origin x="1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17C1-201E-8852-4C9D-43C0B766A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30CB3-CD95-659A-FE9E-8FA1171D4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1F82B-67CF-8F54-D58F-A3C4AFF2D14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CECB2BBD-6537-4D14-43CE-EB592B46D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EA178-693B-056E-4EA8-6DBA991E3DB0}"/>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8178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222-61F1-0001-008B-E0BFACD30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26DD-757C-8834-AB6B-90B0E5AE4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F266-FD54-1E51-4BC0-02C57F83906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530EA41-A363-E8C0-48EA-D1F79ADD7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E501E-1B7B-0717-A177-D4D6CFF9672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35267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69A3-1968-CBA6-528A-B76BAAD7E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A51AB-CDC3-D4CE-D431-AF55793FE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06286-634D-2B7A-B79B-A1581CBC8526}"/>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1E275FE-29BA-CDF2-1289-F59D2F3FB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6620-C800-7A01-9E59-CA1173AD088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9668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108-FB50-A40C-656E-91D51A95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1A29-75CC-6C64-A604-1118D5F7B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0572-2FE1-9514-38DF-334D196BF1D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FE4BE056-F5A1-E6E6-1110-7EB03B57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C371-EF12-B7D2-6F1E-2800FEA0319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4792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6AD3-5829-4400-35F5-24FAA94E0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9AB84-2AB8-0E58-0318-123BB12F7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3FEFF-F2F5-5BAF-EB47-E6EEFFA8DB09}"/>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0BA9B3B-845F-9592-0638-B3AE6DB2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A3F9-F861-AB93-41A8-A38B244F320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7153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BEA-E642-227B-371C-CF4152ADC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9A0DE-339B-7307-B4A9-E633E64D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611D-DB50-FC5A-FE3A-D04FF90DD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B5561-B361-5A7A-F815-8A9AE5AA8AE8}"/>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D2AA2B31-9D24-3FF1-268A-F3B7D985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4FA95-20AB-6E09-2D7D-8DEA53E193E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6280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5248-A174-D473-F5C0-F2DB4CC0B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0FB9F-14F8-5AB6-5BDE-00C09B76A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268B-945B-3438-94BC-F457B3DA7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A017A-A68E-0694-9DA7-CC5934F17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4956-52C9-4E7E-7175-5F1234F8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E33503-7A5D-8251-E7C8-575016BFA6F1}"/>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8" name="Footer Placeholder 7">
            <a:extLst>
              <a:ext uri="{FF2B5EF4-FFF2-40B4-BE49-F238E27FC236}">
                <a16:creationId xmlns:a16="http://schemas.microsoft.com/office/drawing/2014/main" id="{C8A96E92-5F96-9CBA-0B65-9A9513AA3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A38B5-8810-50C3-8449-E4901ECB9BD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542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5D3-4019-202E-B155-9B15AAD9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BDA7-E107-C429-0C5F-5842A197B07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4" name="Footer Placeholder 3">
            <a:extLst>
              <a:ext uri="{FF2B5EF4-FFF2-40B4-BE49-F238E27FC236}">
                <a16:creationId xmlns:a16="http://schemas.microsoft.com/office/drawing/2014/main" id="{270ED4F4-BA26-8BE2-6335-4C16D42E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1E2E1-908F-3BE1-6D08-31949B5A9D0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23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52C2C-2883-5F2D-85AC-1112BB81120C}"/>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3" name="Footer Placeholder 2">
            <a:extLst>
              <a:ext uri="{FF2B5EF4-FFF2-40B4-BE49-F238E27FC236}">
                <a16:creationId xmlns:a16="http://schemas.microsoft.com/office/drawing/2014/main" id="{1549496F-8022-2F3C-1400-75DD51AC2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40454-5352-5AB0-0FCC-54BB0495F3FF}"/>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37153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82B-3BDE-E548-E316-AE8CA32E3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AABA5-59DE-D3BB-2B05-4F850570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293A-46C1-17E3-813C-37D6555B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E5AA-7EC4-5880-F101-10E34580243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70608A31-546A-455B-BA02-456272651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1E67-4770-EF10-D1E3-1B96548653D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1655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183-7F9F-5757-4603-98D408E45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1D34B-6E58-C00F-F1DA-E1584EAF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FAD1-0B68-5606-34B2-CCC4643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F96E-B953-1A20-2814-EFA3C2EE49B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901421D6-CCE5-9337-DA8C-4780D0F2A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E1733-D7F1-2A47-F787-12AAA26B43B4}"/>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3881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C3468-71B4-B14D-2747-656A1E5D8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57BBC-CB67-7CC0-2C43-EF99B16D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88CEC-640F-7F5D-D24E-F96A100C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67EF294-FCDF-E569-9874-2514A988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BC3C0-D5B3-EA8B-53EA-11A7C0F4B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0AA-EE11-49E2-BDDC-333F62CDDF2D}" type="slidenum">
              <a:rPr lang="en-US" smtClean="0"/>
              <a:t>‹#›</a:t>
            </a:fld>
            <a:endParaRPr lang="en-US"/>
          </a:p>
        </p:txBody>
      </p:sp>
    </p:spTree>
    <p:extLst>
      <p:ext uri="{BB962C8B-B14F-4D97-AF65-F5344CB8AC3E}">
        <p14:creationId xmlns:p14="http://schemas.microsoft.com/office/powerpoint/2010/main" val="41505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B153A5-6021-2CDD-78C5-EC5FAAFCB7D3}"/>
              </a:ext>
            </a:extLst>
          </p:cNvPr>
          <p:cNvSpPr>
            <a:spLocks noGrp="1" noRot="1" noMove="1" noResize="1" noEditPoints="1" noAdjustHandles="1" noChangeArrowheads="1" noChangeShapeType="1"/>
          </p:cNvSpPr>
          <p:nvPr/>
        </p:nvSpPr>
        <p:spPr>
          <a:xfrm>
            <a:off x="0" y="723899"/>
            <a:ext cx="12192000" cy="7253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Description: This guide provides step-by-step instructions on how to perform a Battery &amp; Alternator Test using the Innova 5210 diagnostic tool.</a:t>
            </a:r>
          </a:p>
          <a:p>
            <a:r>
              <a:rPr lang="en-US" sz="1400" b="0" i="0" dirty="0">
                <a:effectLst/>
                <a:latin typeface="Söhne"/>
              </a:rPr>
              <a:t>guide aims to help you understand how to generate a report for your Check Engine Light using the Innova 1000.</a:t>
            </a:r>
          </a:p>
        </p:txBody>
      </p:sp>
      <p:sp>
        <p:nvSpPr>
          <p:cNvPr id="4" name="Rectangle 3">
            <a:extLst>
              <a:ext uri="{FF2B5EF4-FFF2-40B4-BE49-F238E27FC236}">
                <a16:creationId xmlns:a16="http://schemas.microsoft.com/office/drawing/2014/main" id="{8F609012-D1A2-492A-598E-C221B3C4ACA8}"/>
              </a:ext>
            </a:extLst>
          </p:cNvPr>
          <p:cNvSpPr>
            <a:spLocks noGrp="1" noRot="1" noMove="1" noResize="1" noEditPoints="1" noAdjustHandles="1" noChangeArrowheads="1" noChangeShapeType="1"/>
          </p:cNvSpPr>
          <p:nvPr/>
        </p:nvSpPr>
        <p:spPr>
          <a:xfrm>
            <a:off x="0" y="1"/>
            <a:ext cx="81814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Title</a:t>
            </a:r>
          </a:p>
        </p:txBody>
      </p:sp>
      <p:sp>
        <p:nvSpPr>
          <p:cNvPr id="5" name="Rectangle 4">
            <a:extLst>
              <a:ext uri="{FF2B5EF4-FFF2-40B4-BE49-F238E27FC236}">
                <a16:creationId xmlns:a16="http://schemas.microsoft.com/office/drawing/2014/main" id="{2916B2C9-2514-5CBB-1040-DBB1B2B50DAF}"/>
              </a:ext>
            </a:extLst>
          </p:cNvPr>
          <p:cNvSpPr>
            <a:spLocks noGrp="1" noRot="1" noMove="1" noResize="1" noEditPoints="1" noAdjustHandles="1" noChangeArrowheads="1" noChangeShapeType="1"/>
          </p:cNvSpPr>
          <p:nvPr/>
        </p:nvSpPr>
        <p:spPr>
          <a:xfrm>
            <a:off x="0" y="362953"/>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Tool #</a:t>
            </a:r>
          </a:p>
        </p:txBody>
      </p:sp>
      <p:sp>
        <p:nvSpPr>
          <p:cNvPr id="6" name="Rectangle 5">
            <a:extLst>
              <a:ext uri="{FF2B5EF4-FFF2-40B4-BE49-F238E27FC236}">
                <a16:creationId xmlns:a16="http://schemas.microsoft.com/office/drawing/2014/main" id="{B5FD83AF-5CD6-6913-9F12-CB5F132181C1}"/>
              </a:ext>
            </a:extLst>
          </p:cNvPr>
          <p:cNvSpPr>
            <a:spLocks noGrp="1" noRot="1" noMove="1" noResize="1" noEditPoints="1" noAdjustHandles="1" noChangeArrowheads="1" noChangeShapeType="1"/>
          </p:cNvSpPr>
          <p:nvPr/>
        </p:nvSpPr>
        <p:spPr>
          <a:xfrm>
            <a:off x="818146" y="362953"/>
            <a:ext cx="159908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5210</a:t>
            </a:r>
          </a:p>
        </p:txBody>
      </p:sp>
      <p:sp>
        <p:nvSpPr>
          <p:cNvPr id="7" name="Rectangle 6">
            <a:extLst>
              <a:ext uri="{FF2B5EF4-FFF2-40B4-BE49-F238E27FC236}">
                <a16:creationId xmlns:a16="http://schemas.microsoft.com/office/drawing/2014/main" id="{701C6703-F062-C6C9-BA88-EC018E74E3D7}"/>
              </a:ext>
            </a:extLst>
          </p:cNvPr>
          <p:cNvSpPr>
            <a:spLocks noGrp="1" noRot="1" noMove="1" noResize="1" noEditPoints="1" noAdjustHandles="1" noChangeArrowheads="1" noChangeShapeType="1"/>
          </p:cNvSpPr>
          <p:nvPr/>
        </p:nvSpPr>
        <p:spPr>
          <a:xfrm>
            <a:off x="2417234" y="362953"/>
            <a:ext cx="91863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Creator</a:t>
            </a:r>
          </a:p>
        </p:txBody>
      </p:sp>
      <p:sp>
        <p:nvSpPr>
          <p:cNvPr id="8" name="Rectangle 7">
            <a:extLst>
              <a:ext uri="{FF2B5EF4-FFF2-40B4-BE49-F238E27FC236}">
                <a16:creationId xmlns:a16="http://schemas.microsoft.com/office/drawing/2014/main" id="{2277770B-D81D-465E-A096-D3F7AD48984D}"/>
              </a:ext>
            </a:extLst>
          </p:cNvPr>
          <p:cNvSpPr>
            <a:spLocks noGrp="1" noRot="1" noMove="1" noResize="1" noEditPoints="1" noAdjustHandles="1" noChangeArrowheads="1" noChangeShapeType="1"/>
          </p:cNvSpPr>
          <p:nvPr/>
        </p:nvSpPr>
        <p:spPr>
          <a:xfrm>
            <a:off x="3335869" y="360947"/>
            <a:ext cx="223386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David G.</a:t>
            </a:r>
          </a:p>
        </p:txBody>
      </p:sp>
      <p:sp>
        <p:nvSpPr>
          <p:cNvPr id="9" name="Rectangle 8">
            <a:extLst>
              <a:ext uri="{FF2B5EF4-FFF2-40B4-BE49-F238E27FC236}">
                <a16:creationId xmlns:a16="http://schemas.microsoft.com/office/drawing/2014/main" id="{95932F46-FE72-30EE-2DCA-E273ED78E6F9}"/>
              </a:ext>
            </a:extLst>
          </p:cNvPr>
          <p:cNvSpPr>
            <a:spLocks noGrp="1" noRot="1" noMove="1" noResize="1" noEditPoints="1" noAdjustHandles="1" noChangeArrowheads="1" noChangeShapeType="1"/>
          </p:cNvSpPr>
          <p:nvPr/>
        </p:nvSpPr>
        <p:spPr>
          <a:xfrm>
            <a:off x="5569733" y="360947"/>
            <a:ext cx="2330118"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Created/Update Date</a:t>
            </a:r>
          </a:p>
        </p:txBody>
      </p:sp>
      <p:sp>
        <p:nvSpPr>
          <p:cNvPr id="10" name="Rectangle 9">
            <a:extLst>
              <a:ext uri="{FF2B5EF4-FFF2-40B4-BE49-F238E27FC236}">
                <a16:creationId xmlns:a16="http://schemas.microsoft.com/office/drawing/2014/main" id="{90E723F3-B19E-179D-3BE6-1BCA8F1041D3}"/>
              </a:ext>
            </a:extLst>
          </p:cNvPr>
          <p:cNvSpPr>
            <a:spLocks noGrp="1" noRot="1" noMove="1" noResize="1" noEditPoints="1" noAdjustHandles="1" noChangeArrowheads="1" noChangeShapeType="1"/>
          </p:cNvSpPr>
          <p:nvPr/>
        </p:nvSpPr>
        <p:spPr>
          <a:xfrm>
            <a:off x="7899851" y="360947"/>
            <a:ext cx="133304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1" name="Rectangle 10">
            <a:extLst>
              <a:ext uri="{FF2B5EF4-FFF2-40B4-BE49-F238E27FC236}">
                <a16:creationId xmlns:a16="http://schemas.microsoft.com/office/drawing/2014/main" id="{D5D1A338-2EB9-C160-6DEE-4D4647DB281E}"/>
              </a:ext>
            </a:extLst>
          </p:cNvPr>
          <p:cNvSpPr>
            <a:spLocks noGrp="1" noRot="1" noMove="1" noResize="1" noEditPoints="1" noAdjustHandles="1" noChangeArrowheads="1" noChangeShapeType="1"/>
          </p:cNvSpPr>
          <p:nvPr/>
        </p:nvSpPr>
        <p:spPr>
          <a:xfrm>
            <a:off x="818145" y="1"/>
            <a:ext cx="1137385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222222"/>
                </a:solidFill>
                <a:latin typeface="helvetica" panose="020B0604020202020204" pitchFamily="34" charset="0"/>
              </a:rPr>
              <a:t>Performing a Battery &amp; Alternator Test</a:t>
            </a:r>
            <a:endParaRPr lang="en-US" sz="1400" b="1" i="0" dirty="0">
              <a:solidFill>
                <a:srgbClr val="222222"/>
              </a:solidFill>
              <a:effectLst/>
              <a:latin typeface="helvetica" panose="020B0604020202020204" pitchFamily="34" charset="0"/>
            </a:endParaRPr>
          </a:p>
        </p:txBody>
      </p:sp>
      <p:sp>
        <p:nvSpPr>
          <p:cNvPr id="15" name="Rectangle 14">
            <a:extLst>
              <a:ext uri="{FF2B5EF4-FFF2-40B4-BE49-F238E27FC236}">
                <a16:creationId xmlns:a16="http://schemas.microsoft.com/office/drawing/2014/main" id="{54E4B0F8-119A-9086-3312-52795E88C1E9}"/>
              </a:ext>
            </a:extLst>
          </p:cNvPr>
          <p:cNvSpPr>
            <a:spLocks noGrp="1" noRot="1" noMove="1" noResize="1" noEditPoints="1" noAdjustHandles="1" noChangeArrowheads="1" noChangeShapeType="1"/>
          </p:cNvSpPr>
          <p:nvPr/>
        </p:nvSpPr>
        <p:spPr>
          <a:xfrm>
            <a:off x="9232675" y="360947"/>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T/N #</a:t>
            </a:r>
          </a:p>
        </p:txBody>
      </p:sp>
      <p:sp>
        <p:nvSpPr>
          <p:cNvPr id="16" name="Rectangle 15">
            <a:extLst>
              <a:ext uri="{FF2B5EF4-FFF2-40B4-BE49-F238E27FC236}">
                <a16:creationId xmlns:a16="http://schemas.microsoft.com/office/drawing/2014/main" id="{A71EABFB-4A2D-7808-B51F-F8670649DA0C}"/>
              </a:ext>
            </a:extLst>
          </p:cNvPr>
          <p:cNvSpPr>
            <a:spLocks noGrp="1" noRot="1" noMove="1" noResize="1" noEditPoints="1" noAdjustHandles="1" noChangeArrowheads="1" noChangeShapeType="1"/>
          </p:cNvSpPr>
          <p:nvPr/>
        </p:nvSpPr>
        <p:spPr>
          <a:xfrm>
            <a:off x="10050821" y="360947"/>
            <a:ext cx="214117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23-5210-002</a:t>
            </a:r>
          </a:p>
        </p:txBody>
      </p:sp>
      <p:sp>
        <p:nvSpPr>
          <p:cNvPr id="3" name="TextBox 2">
            <a:extLst>
              <a:ext uri="{FF2B5EF4-FFF2-40B4-BE49-F238E27FC236}">
                <a16:creationId xmlns:a16="http://schemas.microsoft.com/office/drawing/2014/main" id="{3081F4B8-A3B4-7C8A-969C-A2A83AF322FD}"/>
              </a:ext>
            </a:extLst>
          </p:cNvPr>
          <p:cNvSpPr txBox="1"/>
          <p:nvPr/>
        </p:nvSpPr>
        <p:spPr>
          <a:xfrm>
            <a:off x="5510659" y="1593189"/>
            <a:ext cx="6111432" cy="13388280"/>
          </a:xfrm>
          <a:prstGeom prst="rect">
            <a:avLst/>
          </a:prstGeom>
          <a:noFill/>
        </p:spPr>
        <p:txBody>
          <a:bodyPr wrap="square">
            <a:spAutoFit/>
          </a:bodyPr>
          <a:lstStyle/>
          <a:p>
            <a:pPr algn="l"/>
            <a:r>
              <a:rPr lang="en-US" b="1" i="0" dirty="0">
                <a:effectLst/>
                <a:latin typeface="Söhne"/>
              </a:rPr>
              <a:t>Battery &amp; Alternator Test:</a:t>
            </a:r>
            <a:r>
              <a:rPr lang="en-US" b="0" i="0" dirty="0">
                <a:effectLst/>
                <a:latin typeface="Söhne"/>
              </a:rPr>
              <a:t> The Innova 5210 can assess your vehicle's battery and alternator system to ensure they are functioning within acceptable parameters. You have the option to perform a battery check or an alternator system check.</a:t>
            </a:r>
          </a:p>
          <a:p>
            <a:pPr algn="l"/>
            <a:endParaRPr lang="en-US" b="0" i="0" dirty="0">
              <a:effectLst/>
              <a:latin typeface="Söhne"/>
            </a:endParaRPr>
          </a:p>
          <a:p>
            <a:pPr algn="l"/>
            <a:r>
              <a:rPr lang="en-US" b="1" i="0" dirty="0">
                <a:effectLst/>
                <a:latin typeface="Söhne"/>
              </a:rPr>
              <a:t>Step 1: Access the MENU</a:t>
            </a:r>
          </a:p>
          <a:p>
            <a:pPr algn="l"/>
            <a:endParaRPr lang="en-US" b="0" i="0" dirty="0">
              <a:effectLst/>
              <a:latin typeface="Söhne"/>
            </a:endParaRPr>
          </a:p>
          <a:p>
            <a:pPr algn="l">
              <a:buFont typeface="+mj-lt"/>
              <a:buAutoNum type="arabicPeriod"/>
            </a:pPr>
            <a:r>
              <a:rPr lang="en-US" b="0" i="0" dirty="0">
                <a:effectLst/>
                <a:latin typeface="Söhne"/>
              </a:rPr>
              <a:t>While your Innova 5210 is linked to your vehicle, locate and press the MENU button on the tool.</a:t>
            </a:r>
          </a:p>
          <a:p>
            <a:pPr algn="l">
              <a:buFont typeface="+mj-lt"/>
              <a:buAutoNum type="arabicPeriod"/>
            </a:pPr>
            <a:endParaRPr lang="en-US" b="0" i="0" dirty="0">
              <a:effectLst/>
              <a:latin typeface="Söhne"/>
            </a:endParaRPr>
          </a:p>
          <a:p>
            <a:pPr algn="l"/>
            <a:r>
              <a:rPr lang="en-US" b="1" i="0" dirty="0">
                <a:effectLst/>
                <a:latin typeface="Söhne"/>
              </a:rPr>
              <a:t>Step 2: Navigate to Battery/Alternator Test</a:t>
            </a:r>
          </a:p>
          <a:p>
            <a:pPr algn="l"/>
            <a:endParaRPr lang="en-US" b="0" i="0" dirty="0">
              <a:effectLst/>
              <a:latin typeface="Söhne"/>
            </a:endParaRPr>
          </a:p>
          <a:p>
            <a:pPr algn="l">
              <a:buFont typeface="+mj-lt"/>
              <a:buAutoNum type="arabicPeriod"/>
            </a:pPr>
            <a:r>
              <a:rPr lang="en-US" b="0" i="0" dirty="0">
                <a:effectLst/>
                <a:latin typeface="Söhne"/>
              </a:rPr>
              <a:t>Once in the MENU, navigate through the options using the DOWN ▼ button until you find "Battery/Alternator Test.“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Highlight "Battery/Alternator Test" and press the ENTER ↵ button to select it.</a:t>
            </a:r>
          </a:p>
          <a:p>
            <a:pPr algn="l">
              <a:buFont typeface="+mj-lt"/>
              <a:buAutoNum type="arabicPeriod"/>
            </a:pPr>
            <a:endParaRPr lang="en-US" b="0" i="0" dirty="0">
              <a:effectLst/>
              <a:latin typeface="Söhne"/>
            </a:endParaRPr>
          </a:p>
          <a:p>
            <a:pPr algn="l"/>
            <a:r>
              <a:rPr lang="en-US" b="1" i="0" dirty="0">
                <a:effectLst/>
                <a:latin typeface="Söhne"/>
              </a:rPr>
              <a:t>Step 3: Choose Battery or Alternator Test</a:t>
            </a:r>
          </a:p>
          <a:p>
            <a:pPr algn="l"/>
            <a:endParaRPr lang="en-US" b="0" i="0" dirty="0">
              <a:effectLst/>
              <a:latin typeface="Söhne"/>
            </a:endParaRPr>
          </a:p>
          <a:p>
            <a:pPr algn="l">
              <a:buFont typeface="+mj-lt"/>
              <a:buAutoNum type="arabicPeriod"/>
            </a:pPr>
            <a:r>
              <a:rPr lang="en-US" b="0" i="0" dirty="0">
                <a:effectLst/>
                <a:latin typeface="Söhne"/>
              </a:rPr>
              <a:t>The Battery/Alternator Test menu will now appear on the screen.</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From this menu, select whether you want to perform a "Battery Test" or an "Alternator Test.“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Highlight your choice and press the ENTER ↵ button to confirm.</a:t>
            </a:r>
          </a:p>
          <a:p>
            <a:pPr algn="l">
              <a:buFont typeface="+mj-lt"/>
              <a:buAutoNum type="arabicPeriod"/>
            </a:pPr>
            <a:endParaRPr lang="en-US" b="0" i="0" dirty="0">
              <a:effectLst/>
              <a:latin typeface="Söhne"/>
            </a:endParaRPr>
          </a:p>
          <a:p>
            <a:pPr algn="l"/>
            <a:r>
              <a:rPr lang="en-US" b="1" i="0" dirty="0">
                <a:effectLst/>
                <a:latin typeface="Söhne"/>
              </a:rPr>
              <a:t>Note:</a:t>
            </a:r>
            <a:r>
              <a:rPr lang="en-US" b="0" i="0" dirty="0">
                <a:effectLst/>
                <a:latin typeface="Söhne"/>
              </a:rPr>
              <a:t> The chosen test will now be performed, and the Innova 5210 will retrieve relevant information.</a:t>
            </a:r>
          </a:p>
          <a:p>
            <a:pPr algn="l"/>
            <a:endParaRPr lang="en-US" b="0" i="0" dirty="0">
              <a:effectLst/>
              <a:latin typeface="Söhne"/>
            </a:endParaRPr>
          </a:p>
          <a:p>
            <a:pPr algn="l"/>
            <a:r>
              <a:rPr lang="en-US" b="1" i="0" dirty="0">
                <a:effectLst/>
                <a:latin typeface="Söhne"/>
              </a:rPr>
              <a:t>Completing the Test:</a:t>
            </a:r>
          </a:p>
          <a:p>
            <a:pPr algn="l"/>
            <a:endParaRPr lang="en-US" b="0" i="0" dirty="0">
              <a:effectLst/>
              <a:latin typeface="Söhne"/>
            </a:endParaRPr>
          </a:p>
          <a:p>
            <a:pPr algn="l">
              <a:buFont typeface="+mj-lt"/>
              <a:buAutoNum type="arabicPeriod"/>
            </a:pPr>
            <a:r>
              <a:rPr lang="en-US" b="0" i="0" dirty="0">
                <a:effectLst/>
                <a:latin typeface="Söhne"/>
              </a:rPr>
              <a:t>After viewing the retrieved information, press the MENU button to return to the Main Menu.</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The test results will provide insight into the health of your vehicle's battery or alternator system, helping you gauge if they are operating optimally.</a:t>
            </a:r>
          </a:p>
          <a:p>
            <a:pPr algn="l">
              <a:buFont typeface="+mj-lt"/>
              <a:buAutoNum type="arabicPeriod"/>
            </a:pPr>
            <a:endParaRPr lang="en-US" b="0" i="0" dirty="0">
              <a:effectLst/>
              <a:latin typeface="Söhne"/>
            </a:endParaRPr>
          </a:p>
          <a:p>
            <a:pPr algn="l"/>
            <a:r>
              <a:rPr lang="en-US" b="0" i="0" dirty="0">
                <a:effectLst/>
                <a:latin typeface="Söhne"/>
              </a:rPr>
              <a:t>By following these steps, you can effectively perform a Battery &amp; Alternator Test using the Innova 5210 diagnostic tool. If you have any questions about the test results or need further assistance, don't hesitate to consult your tool's manual or reach out to our support team. Ensuring your vehicle's key components are in good condition is essential for maintaining its performance.</a:t>
            </a:r>
          </a:p>
        </p:txBody>
      </p:sp>
      <p:pic>
        <p:nvPicPr>
          <p:cNvPr id="1026" name="Picture 2">
            <a:extLst>
              <a:ext uri="{FF2B5EF4-FFF2-40B4-BE49-F238E27FC236}">
                <a16:creationId xmlns:a16="http://schemas.microsoft.com/office/drawing/2014/main" id="{59FB0B4D-1937-118F-367C-52A6D50EF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73" y="2005444"/>
            <a:ext cx="4317129" cy="431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62C81-DB0F-CA5E-0C89-9972C437E9BF}"/>
              </a:ext>
            </a:extLst>
          </p:cNvPr>
          <p:cNvSpPr txBox="1"/>
          <p:nvPr/>
        </p:nvSpPr>
        <p:spPr>
          <a:xfrm>
            <a:off x="5510659" y="1094426"/>
            <a:ext cx="6111432" cy="10895290"/>
          </a:xfrm>
          <a:prstGeom prst="rect">
            <a:avLst/>
          </a:prstGeom>
          <a:noFill/>
        </p:spPr>
        <p:txBody>
          <a:bodyPr wrap="square">
            <a:spAutoFit/>
          </a:bodyPr>
          <a:lstStyle/>
          <a:p>
            <a:pPr algn="l"/>
            <a:r>
              <a:rPr lang="en-US" b="1" i="0" dirty="0">
                <a:effectLst/>
                <a:latin typeface="Söhne"/>
              </a:rPr>
              <a:t>Step 2: Navigate to Battery/Alternator Test</a:t>
            </a:r>
          </a:p>
          <a:p>
            <a:pPr algn="l"/>
            <a:endParaRPr lang="en-US" b="0" i="0" dirty="0">
              <a:effectLst/>
              <a:latin typeface="Söhne"/>
            </a:endParaRPr>
          </a:p>
          <a:p>
            <a:pPr algn="l">
              <a:buFont typeface="+mj-lt"/>
              <a:buAutoNum type="arabicPeriod"/>
            </a:pPr>
            <a:r>
              <a:rPr lang="en-US" b="0" i="0" dirty="0">
                <a:effectLst/>
                <a:latin typeface="Söhne"/>
              </a:rPr>
              <a:t>Once in the MENU, navigate through the options using the DOWN ▼ button until you find "Battery/Alternator Test.“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Highlight "Battery/Alternator Test" and press the ENTER ↵ button to select it.</a:t>
            </a:r>
          </a:p>
          <a:p>
            <a:pPr algn="l">
              <a:buFont typeface="+mj-lt"/>
              <a:buAutoNum type="arabicPeriod"/>
            </a:pPr>
            <a:endParaRPr lang="en-US" b="0" i="0" dirty="0">
              <a:effectLst/>
              <a:latin typeface="Söhne"/>
            </a:endParaRPr>
          </a:p>
          <a:p>
            <a:pPr algn="l"/>
            <a:r>
              <a:rPr lang="en-US" b="1" i="0" dirty="0">
                <a:effectLst/>
                <a:latin typeface="Söhne"/>
              </a:rPr>
              <a:t>Step 3: Choose Battery or Alternator Test</a:t>
            </a:r>
          </a:p>
          <a:p>
            <a:pPr algn="l"/>
            <a:endParaRPr lang="en-US" b="0" i="0" dirty="0">
              <a:effectLst/>
              <a:latin typeface="Söhne"/>
            </a:endParaRPr>
          </a:p>
          <a:p>
            <a:pPr algn="l">
              <a:buFont typeface="+mj-lt"/>
              <a:buAutoNum type="arabicPeriod"/>
            </a:pPr>
            <a:r>
              <a:rPr lang="en-US" b="0" i="0" dirty="0">
                <a:effectLst/>
                <a:latin typeface="Söhne"/>
              </a:rPr>
              <a:t>The Battery/Alternator Test menu will now appear on the screen.</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From this menu, select whether you want to perform a "Battery Test" or an "Alternator Test.“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Highlight your choice and press the ENTER ↵ button to confirm.</a:t>
            </a:r>
          </a:p>
          <a:p>
            <a:pPr algn="l">
              <a:buFont typeface="+mj-lt"/>
              <a:buAutoNum type="arabicPeriod"/>
            </a:pPr>
            <a:endParaRPr lang="en-US" b="0" i="0" dirty="0">
              <a:effectLst/>
              <a:latin typeface="Söhne"/>
            </a:endParaRPr>
          </a:p>
          <a:p>
            <a:pPr algn="l"/>
            <a:r>
              <a:rPr lang="en-US" b="1" i="0" dirty="0">
                <a:effectLst/>
                <a:latin typeface="Söhne"/>
              </a:rPr>
              <a:t>Note:</a:t>
            </a:r>
            <a:r>
              <a:rPr lang="en-US" b="0" i="0" dirty="0">
                <a:effectLst/>
                <a:latin typeface="Söhne"/>
              </a:rPr>
              <a:t> The chosen test will now be performed, and the Innova 5210 will retrieve relevant information.</a:t>
            </a:r>
          </a:p>
          <a:p>
            <a:pPr algn="l"/>
            <a:endParaRPr lang="en-US" b="0" i="0" dirty="0">
              <a:effectLst/>
              <a:latin typeface="Söhne"/>
            </a:endParaRPr>
          </a:p>
          <a:p>
            <a:pPr algn="l"/>
            <a:r>
              <a:rPr lang="en-US" b="1" i="0" dirty="0">
                <a:effectLst/>
                <a:latin typeface="Söhne"/>
              </a:rPr>
              <a:t>Completing the Test:</a:t>
            </a:r>
          </a:p>
          <a:p>
            <a:pPr algn="l"/>
            <a:endParaRPr lang="en-US" b="0" i="0" dirty="0">
              <a:effectLst/>
              <a:latin typeface="Söhne"/>
            </a:endParaRPr>
          </a:p>
          <a:p>
            <a:pPr algn="l">
              <a:buFont typeface="+mj-lt"/>
              <a:buAutoNum type="arabicPeriod"/>
            </a:pPr>
            <a:r>
              <a:rPr lang="en-US" b="0" i="0" dirty="0">
                <a:effectLst/>
                <a:latin typeface="Söhne"/>
              </a:rPr>
              <a:t>After viewing the retrieved information, press the MENU button to return to the Main Menu.</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The test results will provide insight into the health of your vehicle's battery or alternator system, helping you gauge if they are operating optimally.</a:t>
            </a:r>
          </a:p>
          <a:p>
            <a:pPr algn="l">
              <a:buFont typeface="+mj-lt"/>
              <a:buAutoNum type="arabicPeriod"/>
            </a:pPr>
            <a:endParaRPr lang="en-US" b="0" i="0" dirty="0">
              <a:effectLst/>
              <a:latin typeface="Söhne"/>
            </a:endParaRPr>
          </a:p>
          <a:p>
            <a:pPr algn="l"/>
            <a:r>
              <a:rPr lang="en-US" b="0" i="0" dirty="0">
                <a:effectLst/>
                <a:latin typeface="Söhne"/>
              </a:rPr>
              <a:t>By following these steps, you can effectively perform a Battery &amp; Alternator Test using the Innova 5210 diagnostic tool. If you have any questions about the test results or need further assistance, don't hesitate to consult your tool's manual or reach out to our support team. Ensuring your vehicle's key components are in good condition is essential for maintaining its performance.</a:t>
            </a:r>
          </a:p>
        </p:txBody>
      </p:sp>
      <p:pic>
        <p:nvPicPr>
          <p:cNvPr id="2052" name="Picture 4">
            <a:extLst>
              <a:ext uri="{FF2B5EF4-FFF2-40B4-BE49-F238E27FC236}">
                <a16:creationId xmlns:a16="http://schemas.microsoft.com/office/drawing/2014/main" id="{8841F148-A606-7C94-3583-3CDB56E73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09" y="995936"/>
            <a:ext cx="4438509" cy="443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8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2413</TotalTime>
  <Words>603</Words>
  <Application>Microsoft Office PowerPoint</Application>
  <PresentationFormat>Widescreen</PresentationFormat>
  <Paragraphs>63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helvetica</vt:lpstr>
      <vt:lpstr>Söhne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Bellaver</dc:creator>
  <cp:lastModifiedBy>David Garcia</cp:lastModifiedBy>
  <cp:revision>17</cp:revision>
  <dcterms:created xsi:type="dcterms:W3CDTF">2023-07-26T02:49:28Z</dcterms:created>
  <dcterms:modified xsi:type="dcterms:W3CDTF">2023-08-08T19:46:08Z</dcterms:modified>
</cp:coreProperties>
</file>