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60" r:id="rId16"/>
    <p:sldId id="261" r:id="rId17"/>
  </p:sldIdLst>
  <p:sldSz cx="9144000" cy="5143500" type="screen16x9"/>
  <p:notesSz cx="6858000" cy="9144000"/>
  <p:embeddedFontLst>
    <p:embeddedFont>
      <p:font typeface="Raleway" panose="020B0604020202020204" charset="0"/>
      <p:regular r:id="rId19"/>
      <p:bold r:id="rId20"/>
      <p:italic r:id="rId21"/>
      <p:boldItalic r:id="rId22"/>
    </p:embeddedFont>
    <p:embeddedFont>
      <p:font typeface="Cutive" panose="020B0604020202020204" charset="0"/>
      <p:regular r:id="rId23"/>
    </p:embeddedFont>
    <p:embeddedFont>
      <p:font typeface="Lato" panose="020B0604020202020204" charset="0"/>
      <p:regular r:id="rId24"/>
      <p:bold r:id="rId25"/>
      <p:italic r:id="rId26"/>
      <p:boldItalic r:id="rId27"/>
    </p:embeddedFont>
    <p:embeddedFont>
      <p:font typeface="Encode Sans SemiBold"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92" d="100"/>
          <a:sy n="92" d="100"/>
        </p:scale>
        <p:origin x="66" y="1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dd56b83e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dd56b83e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313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200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184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399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427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79690bf8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79690bf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2596b7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2596b7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2596b7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2596b7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85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277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28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069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373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2"/>
        <p:cNvGrpSpPr/>
        <p:nvPr/>
      </p:nvGrpSpPr>
      <p:grpSpPr>
        <a:xfrm>
          <a:off x="0" y="0"/>
          <a:ext cx="0" cy="0"/>
          <a:chOff x="0" y="0"/>
          <a:chExt cx="0" cy="0"/>
        </a:xfrm>
      </p:grpSpPr>
      <p:sp>
        <p:nvSpPr>
          <p:cNvPr id="83" name="Google Shape;83;p11"/>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1"/>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9" name="Google Shape;89;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90" name="Google Shape;9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yiti Analytics Steamline Theme" type="blank">
  <p:cSld name="BLANK">
    <p:spTree>
      <p:nvGrpSpPr>
        <p:cNvPr id="1" name="Shape 91"/>
        <p:cNvGrpSpPr/>
        <p:nvPr/>
      </p:nvGrpSpPr>
      <p:grpSpPr>
        <a:xfrm>
          <a:off x="0" y="0"/>
          <a:ext cx="0" cy="0"/>
          <a:chOff x="0" y="0"/>
          <a:chExt cx="0" cy="0"/>
        </a:xfrm>
      </p:grpSpPr>
      <p:sp>
        <p:nvSpPr>
          <p:cNvPr id="92" name="Google Shape;92;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pic>
        <p:nvPicPr>
          <p:cNvPr id="93" name="Google Shape;93;p12"/>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3"/>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6578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pic>
        <p:nvPicPr>
          <p:cNvPr id="32" name="Google Shape;32;p4"/>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830392" y="719639"/>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9450" y="847034"/>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8" name="Google Shape;38;p5"/>
          <p:cNvSpPr txBox="1">
            <a:spLocks noGrp="1"/>
          </p:cNvSpPr>
          <p:nvPr>
            <p:ph type="body" idx="1"/>
          </p:nvPr>
        </p:nvSpPr>
        <p:spPr>
          <a:xfrm>
            <a:off x="729325"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body" idx="2"/>
          </p:nvPr>
        </p:nvSpPr>
        <p:spPr>
          <a:xfrm>
            <a:off x="4643604"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
        <p:nvSpPr>
          <p:cNvPr id="41" name="Google Shape;41;p5"/>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5"/>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2424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pic>
        <p:nvPicPr>
          <p:cNvPr id="50" name="Google Shape;50;p6"/>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802942" y="655806"/>
            <a:ext cx="745763" cy="45826"/>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702550" y="78320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7" name="Google Shape;57;p7"/>
          <p:cNvSpPr txBox="1">
            <a:spLocks noGrp="1"/>
          </p:cNvSpPr>
          <p:nvPr>
            <p:ph type="body" idx="1"/>
          </p:nvPr>
        </p:nvSpPr>
        <p:spPr>
          <a:xfrm>
            <a:off x="693775" y="224627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pic>
        <p:nvPicPr>
          <p:cNvPr id="59" name="Google Shape;59;p7"/>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0"/>
        <p:cNvGrpSpPr/>
        <p:nvPr/>
      </p:nvGrpSpPr>
      <p:grpSpPr>
        <a:xfrm>
          <a:off x="0" y="0"/>
          <a:ext cx="0" cy="0"/>
          <a:chOff x="0" y="0"/>
          <a:chExt cx="0" cy="0"/>
        </a:xfrm>
      </p:grpSpPr>
      <p:sp>
        <p:nvSpPr>
          <p:cNvPr id="61" name="Google Shape;61;p8"/>
          <p:cNvSpPr/>
          <p:nvPr/>
        </p:nvSpPr>
        <p:spPr>
          <a:xfrm>
            <a:off x="0" y="4749850"/>
            <a:ext cx="9144000" cy="393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a:off x="830392" y="4169130"/>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6" name="Google Shape;66;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pic>
        <p:nvPicPr>
          <p:cNvPr id="67" name="Google Shape;67;p8"/>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4575425"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303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4" name="Google Shape;74;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5" name="Google Shape;75;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pic>
        <p:nvPicPr>
          <p:cNvPr id="77" name="Google Shape;77;p9"/>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80" name="Google Shape;8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pic>
        <p:nvPicPr>
          <p:cNvPr id="81" name="Google Shape;81;p10"/>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0" y="1356182"/>
            <a:ext cx="5248639" cy="24311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Submission </a:t>
            </a:r>
            <a:r>
              <a:rPr lang="en" dirty="0" smtClean="0"/>
              <a:t>Davidson VERSAILLES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latin typeface="Cutive"/>
              <a:ea typeface="Cutive"/>
              <a:cs typeface="Cutive"/>
              <a:sym typeface="Cutive"/>
            </a:endParaRPr>
          </a:p>
        </p:txBody>
      </p:sp>
      <p:sp>
        <p:nvSpPr>
          <p:cNvPr id="105" name="Google Shape;105;p14"/>
          <p:cNvSpPr txBox="1">
            <a:spLocks noGrp="1"/>
          </p:cNvSpPr>
          <p:nvPr>
            <p:ph type="subTitle" idx="1"/>
          </p:nvPr>
        </p:nvSpPr>
        <p:spPr>
          <a:xfrm>
            <a:off x="727950" y="3694050"/>
            <a:ext cx="7688100" cy="72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Encode Sans SemiBold"/>
                <a:ea typeface="Encode Sans SemiBold"/>
                <a:cs typeface="Encode Sans SemiBold"/>
                <a:sym typeface="Encode Sans SemiBold"/>
              </a:rPr>
              <a:t>Customer Churn Analysis </a:t>
            </a:r>
            <a:endParaRPr>
              <a:latin typeface="Encode Sans SemiBold"/>
              <a:ea typeface="Encode Sans SemiBold"/>
              <a:cs typeface="Encode Sans SemiBold"/>
              <a:sym typeface="Encode Sans SemiBold"/>
            </a:endParaRPr>
          </a:p>
        </p:txBody>
      </p:sp>
      <p:pic>
        <p:nvPicPr>
          <p:cNvPr id="106" name="Google Shape;106;p14" descr="A screenshot of a cell phone&#10;&#10;Description automatically generated"/>
          <p:cNvPicPr preferRelativeResize="0"/>
          <p:nvPr/>
        </p:nvPicPr>
        <p:blipFill rotWithShape="1">
          <a:blip r:embed="rId3">
            <a:alphaModFix/>
          </a:blip>
          <a:srcRect l="4073" t="25634" r="9630" b="24482"/>
          <a:stretch/>
        </p:blipFill>
        <p:spPr>
          <a:xfrm>
            <a:off x="10788026" y="8728450"/>
            <a:ext cx="2216774" cy="1025150"/>
          </a:xfrm>
          <a:prstGeom prst="rect">
            <a:avLst/>
          </a:prstGeom>
          <a:noFill/>
          <a:ln>
            <a:noFill/>
          </a:ln>
        </p:spPr>
      </p:pic>
      <p:sp>
        <p:nvSpPr>
          <p:cNvPr id="107" name="Google Shape;107;p14"/>
          <p:cNvSpPr/>
          <p:nvPr/>
        </p:nvSpPr>
        <p:spPr>
          <a:xfrm>
            <a:off x="4997825" y="0"/>
            <a:ext cx="4146300" cy="514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4" descr="A screenshot of a cell phone&#10;&#10;Description automatically generated"/>
          <p:cNvPicPr preferRelativeResize="0"/>
          <p:nvPr/>
        </p:nvPicPr>
        <p:blipFill rotWithShape="1">
          <a:blip r:embed="rId3">
            <a:alphaModFix/>
          </a:blip>
          <a:srcRect l="4073" t="25634" r="9630" b="24482"/>
          <a:stretch/>
        </p:blipFill>
        <p:spPr>
          <a:xfrm>
            <a:off x="5053338" y="1277742"/>
            <a:ext cx="4035273" cy="1866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t>
            </a:r>
            <a:endParaRPr/>
          </a:p>
        </p:txBody>
      </p:sp>
      <p:sp>
        <p:nvSpPr>
          <p:cNvPr id="126" name="Google Shape;126;p17"/>
          <p:cNvSpPr txBox="1">
            <a:spLocks noGrp="1"/>
          </p:cNvSpPr>
          <p:nvPr>
            <p:ph type="body" idx="1"/>
          </p:nvPr>
        </p:nvSpPr>
        <p:spPr>
          <a:xfrm>
            <a:off x="729450" y="1639613"/>
            <a:ext cx="3968674" cy="2166961"/>
          </a:xfrm>
          <a:prstGeom prst="rect">
            <a:avLst/>
          </a:prstGeom>
        </p:spPr>
        <p:txBody>
          <a:bodyPr spcFirstLastPara="1" wrap="square" lIns="91425" tIns="91425" rIns="91425" bIns="91425" anchor="t" anchorCtr="0">
            <a:noAutofit/>
          </a:bodyPr>
          <a:lstStyle/>
          <a:p>
            <a:r>
              <a:rPr lang="en-US" sz="1600" dirty="0"/>
              <a:t>Here there’s the rate the company lose profit in </a:t>
            </a:r>
            <a:r>
              <a:rPr lang="en-US" sz="1600" dirty="0" err="1"/>
              <a:t>Totales</a:t>
            </a:r>
            <a:endParaRPr lang="en-US" sz="1600" dirty="0"/>
          </a:p>
          <a:p>
            <a:pPr marL="0" lvl="0" indent="0" algn="l" rtl="0">
              <a:spcBef>
                <a:spcPts val="0"/>
              </a:spcBef>
              <a:spcAft>
                <a:spcPts val="1600"/>
              </a:spcAft>
              <a:buNone/>
            </a:pPr>
            <a:endParaRPr sz="1600" dirty="0"/>
          </a:p>
        </p:txBody>
      </p:sp>
      <p:pic>
        <p:nvPicPr>
          <p:cNvPr id="4" name="Picture 4"/>
          <p:cNvPicPr>
            <a:picLocks noChangeAspect="1"/>
          </p:cNvPicPr>
          <p:nvPr/>
        </p:nvPicPr>
        <p:blipFill>
          <a:blip r:embed="rId3"/>
          <a:stretch>
            <a:fillRect/>
          </a:stretch>
        </p:blipFill>
        <p:spPr>
          <a:xfrm>
            <a:off x="4821382" y="1607259"/>
            <a:ext cx="4125191" cy="2287366"/>
          </a:xfrm>
          <a:prstGeom prst="rect">
            <a:avLst/>
          </a:prstGeom>
        </p:spPr>
      </p:pic>
    </p:spTree>
    <p:extLst>
      <p:ext uri="{BB962C8B-B14F-4D97-AF65-F5344CB8AC3E}">
        <p14:creationId xmlns:p14="http://schemas.microsoft.com/office/powerpoint/2010/main" val="255673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a:t>
            </a:r>
            <a:endParaRPr dirty="0"/>
          </a:p>
        </p:txBody>
      </p:sp>
      <p:sp>
        <p:nvSpPr>
          <p:cNvPr id="126" name="Google Shape;126;p17"/>
          <p:cNvSpPr txBox="1">
            <a:spLocks noGrp="1"/>
          </p:cNvSpPr>
          <p:nvPr>
            <p:ph type="body" idx="1"/>
          </p:nvPr>
        </p:nvSpPr>
        <p:spPr>
          <a:xfrm>
            <a:off x="729450" y="1320450"/>
            <a:ext cx="3968674" cy="3036296"/>
          </a:xfrm>
          <a:prstGeom prst="rect">
            <a:avLst/>
          </a:prstGeom>
        </p:spPr>
        <p:txBody>
          <a:bodyPr spcFirstLastPara="1" wrap="square" lIns="91425" tIns="91425" rIns="91425" bIns="91425" anchor="t" anchorCtr="0">
            <a:noAutofit/>
          </a:bodyPr>
          <a:lstStyle/>
          <a:p>
            <a:r>
              <a:rPr lang="en-US" sz="1400" dirty="0"/>
              <a:t>Here all our Billing Information </a:t>
            </a:r>
          </a:p>
          <a:p>
            <a:r>
              <a:rPr lang="en-US" sz="1400" dirty="0"/>
              <a:t>The way each customer pay these service</a:t>
            </a:r>
            <a:r>
              <a:rPr lang="en-US" sz="1400" dirty="0" smtClean="0"/>
              <a:t>…</a:t>
            </a:r>
          </a:p>
          <a:p>
            <a:r>
              <a:rPr lang="en-US" sz="1400" dirty="0"/>
              <a:t>On average, customers with a month-to-month contract, using e-checks as a </a:t>
            </a:r>
            <a:r>
              <a:rPr lang="en-US" sz="1400" dirty="0" err="1"/>
              <a:t>PaymentMethod</a:t>
            </a:r>
            <a:r>
              <a:rPr lang="en-US" sz="1400" dirty="0"/>
              <a:t> and enrolled in </a:t>
            </a:r>
            <a:r>
              <a:rPr lang="en-US" sz="1400" dirty="0" err="1"/>
              <a:t>PaperlessBilling</a:t>
            </a:r>
            <a:r>
              <a:rPr lang="en-US" sz="1400" dirty="0"/>
              <a:t> (Yes) are much more likely to leave (0.576951).</a:t>
            </a:r>
          </a:p>
          <a:p>
            <a:r>
              <a:rPr lang="en-US" sz="1400" dirty="0"/>
              <a:t>Those with a Two year contract, </a:t>
            </a:r>
            <a:r>
              <a:rPr lang="en-US" sz="1400" dirty="0" err="1"/>
              <a:t>PaperlessBilling</a:t>
            </a:r>
            <a:r>
              <a:rPr lang="en-US" sz="1400" dirty="0"/>
              <a:t> (No), using Mailed check as payment method are the last to leave.</a:t>
            </a:r>
            <a:endParaRPr lang="fr-FR" sz="1400" dirty="0"/>
          </a:p>
          <a:p>
            <a:endParaRPr lang="en-US" sz="1600" dirty="0"/>
          </a:p>
          <a:p>
            <a:pPr marL="0" lvl="0" indent="0" algn="l" rtl="0">
              <a:spcBef>
                <a:spcPts val="0"/>
              </a:spcBef>
              <a:spcAft>
                <a:spcPts val="1600"/>
              </a:spcAft>
              <a:buNone/>
            </a:pPr>
            <a:endParaRPr sz="1600" dirty="0"/>
          </a:p>
        </p:txBody>
      </p:sp>
      <p:pic>
        <p:nvPicPr>
          <p:cNvPr id="4" name="Picture 4"/>
          <p:cNvPicPr>
            <a:picLocks noChangeAspect="1"/>
          </p:cNvPicPr>
          <p:nvPr/>
        </p:nvPicPr>
        <p:blipFill>
          <a:blip r:embed="rId3"/>
          <a:stretch>
            <a:fillRect/>
          </a:stretch>
        </p:blipFill>
        <p:spPr>
          <a:xfrm>
            <a:off x="4739484" y="79360"/>
            <a:ext cx="4499500" cy="2482180"/>
          </a:xfrm>
          <a:prstGeom prst="rect">
            <a:avLst/>
          </a:prstGeom>
        </p:spPr>
      </p:pic>
      <p:pic>
        <p:nvPicPr>
          <p:cNvPr id="5" name="Picture 5"/>
          <p:cNvPicPr>
            <a:picLocks noChangeAspect="1"/>
          </p:cNvPicPr>
          <p:nvPr/>
        </p:nvPicPr>
        <p:blipFill>
          <a:blip r:embed="rId4"/>
          <a:stretch>
            <a:fillRect/>
          </a:stretch>
        </p:blipFill>
        <p:spPr>
          <a:xfrm>
            <a:off x="4739484" y="2549002"/>
            <a:ext cx="4269434" cy="2559812"/>
          </a:xfrm>
          <a:prstGeom prst="rect">
            <a:avLst/>
          </a:prstGeom>
        </p:spPr>
      </p:pic>
    </p:spTree>
    <p:extLst>
      <p:ext uri="{BB962C8B-B14F-4D97-AF65-F5344CB8AC3E}">
        <p14:creationId xmlns:p14="http://schemas.microsoft.com/office/powerpoint/2010/main" val="358630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t>
            </a:r>
            <a:endParaRPr/>
          </a:p>
        </p:txBody>
      </p:sp>
      <p:sp>
        <p:nvSpPr>
          <p:cNvPr id="126" name="Google Shape;126;p17"/>
          <p:cNvSpPr txBox="1">
            <a:spLocks noGrp="1"/>
          </p:cNvSpPr>
          <p:nvPr>
            <p:ph type="body" idx="1"/>
          </p:nvPr>
        </p:nvSpPr>
        <p:spPr>
          <a:xfrm>
            <a:off x="729450" y="1639613"/>
            <a:ext cx="3968674" cy="2166961"/>
          </a:xfrm>
          <a:prstGeom prst="rect">
            <a:avLst/>
          </a:prstGeom>
        </p:spPr>
        <p:txBody>
          <a:bodyPr spcFirstLastPara="1" wrap="square" lIns="91425" tIns="91425" rIns="91425" bIns="91425" anchor="t" anchorCtr="0">
            <a:noAutofit/>
          </a:bodyPr>
          <a:lstStyle/>
          <a:p>
            <a:pPr marL="0" indent="0">
              <a:spcAft>
                <a:spcPts val="1600"/>
              </a:spcAft>
              <a:buNone/>
            </a:pPr>
            <a:r>
              <a:rPr lang="en-US" sz="1600" dirty="0"/>
              <a:t>The churn rate is more significant among women than men.</a:t>
            </a:r>
          </a:p>
          <a:p>
            <a:pPr marL="0" lvl="0" indent="0" algn="l" rtl="0">
              <a:spcBef>
                <a:spcPts val="0"/>
              </a:spcBef>
              <a:spcAft>
                <a:spcPts val="1600"/>
              </a:spcAft>
              <a:buNone/>
            </a:pPr>
            <a:endParaRPr sz="1600" dirty="0"/>
          </a:p>
        </p:txBody>
      </p:sp>
      <p:pic>
        <p:nvPicPr>
          <p:cNvPr id="2" name="Image 1"/>
          <p:cNvPicPr>
            <a:picLocks noChangeAspect="1"/>
          </p:cNvPicPr>
          <p:nvPr/>
        </p:nvPicPr>
        <p:blipFill>
          <a:blip r:embed="rId3"/>
          <a:stretch>
            <a:fillRect/>
          </a:stretch>
        </p:blipFill>
        <p:spPr>
          <a:xfrm>
            <a:off x="5153534" y="785251"/>
            <a:ext cx="3359873" cy="3208680"/>
          </a:xfrm>
          <a:prstGeom prst="rect">
            <a:avLst/>
          </a:prstGeom>
        </p:spPr>
      </p:pic>
    </p:spTree>
    <p:extLst>
      <p:ext uri="{BB962C8B-B14F-4D97-AF65-F5344CB8AC3E}">
        <p14:creationId xmlns:p14="http://schemas.microsoft.com/office/powerpoint/2010/main" val="3364774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t>
            </a:r>
            <a:endParaRPr/>
          </a:p>
        </p:txBody>
      </p:sp>
      <p:sp>
        <p:nvSpPr>
          <p:cNvPr id="126" name="Google Shape;126;p17"/>
          <p:cNvSpPr txBox="1">
            <a:spLocks noGrp="1"/>
          </p:cNvSpPr>
          <p:nvPr>
            <p:ph type="body" idx="1"/>
          </p:nvPr>
        </p:nvSpPr>
        <p:spPr>
          <a:xfrm>
            <a:off x="351078" y="1320450"/>
            <a:ext cx="3968674" cy="3279228"/>
          </a:xfrm>
          <a:prstGeom prst="rect">
            <a:avLst/>
          </a:prstGeom>
        </p:spPr>
        <p:txBody>
          <a:bodyPr spcFirstLastPara="1" wrap="square" lIns="91425" tIns="91425" rIns="91425" bIns="91425" anchor="t" anchorCtr="0">
            <a:noAutofit/>
          </a:bodyPr>
          <a:lstStyle/>
          <a:p>
            <a:r>
              <a:rPr lang="en-US" sz="1600" dirty="0"/>
              <a:t>Customers who do not use the internet are more loyal to the company.</a:t>
            </a:r>
          </a:p>
          <a:p>
            <a:r>
              <a:rPr lang="en-US" sz="1600" dirty="0"/>
              <a:t>Those with a month-to-month contract are more likely to leave. This is followed by Online </a:t>
            </a:r>
            <a:r>
              <a:rPr lang="en-US" sz="1600" dirty="0" err="1"/>
              <a:t>Security_No</a:t>
            </a:r>
            <a:r>
              <a:rPr lang="en-US" sz="1600" dirty="0"/>
              <a:t>, Tech </a:t>
            </a:r>
            <a:r>
              <a:rPr lang="en-US" sz="1600" dirty="0" err="1"/>
              <a:t>Support_No</a:t>
            </a:r>
            <a:r>
              <a:rPr lang="en-US" sz="1600" dirty="0"/>
              <a:t> and fiber optic users at the top</a:t>
            </a:r>
            <a:r>
              <a:rPr lang="en-US" sz="1600" dirty="0" smtClean="0"/>
              <a:t>.</a:t>
            </a:r>
          </a:p>
          <a:p>
            <a:r>
              <a:rPr lang="en-US" sz="1600" dirty="0"/>
              <a:t>If the older ones tend to stay, the younger ones are the first to leave.</a:t>
            </a:r>
            <a:endParaRPr lang="fr-FR" sz="1600" dirty="0"/>
          </a:p>
          <a:p>
            <a:pPr marL="146050" indent="0">
              <a:buNone/>
            </a:pPr>
            <a:endParaRPr lang="fr-FR" sz="1600" dirty="0"/>
          </a:p>
          <a:p>
            <a:pPr marL="0" lvl="0" indent="0" algn="l" rtl="0">
              <a:spcBef>
                <a:spcPts val="0"/>
              </a:spcBef>
              <a:spcAft>
                <a:spcPts val="1600"/>
              </a:spcAft>
              <a:buNone/>
            </a:pPr>
            <a:endParaRPr sz="1600" dirty="0"/>
          </a:p>
        </p:txBody>
      </p:sp>
      <p:pic>
        <p:nvPicPr>
          <p:cNvPr id="3" name="Image 2"/>
          <p:cNvPicPr>
            <a:picLocks noChangeAspect="1"/>
          </p:cNvPicPr>
          <p:nvPr/>
        </p:nvPicPr>
        <p:blipFill>
          <a:blip r:embed="rId3"/>
          <a:stretch>
            <a:fillRect/>
          </a:stretch>
        </p:blipFill>
        <p:spPr>
          <a:xfrm>
            <a:off x="4698124" y="178676"/>
            <a:ext cx="4195126" cy="4379978"/>
          </a:xfrm>
          <a:prstGeom prst="rect">
            <a:avLst/>
          </a:prstGeom>
        </p:spPr>
      </p:pic>
    </p:spTree>
    <p:extLst>
      <p:ext uri="{BB962C8B-B14F-4D97-AF65-F5344CB8AC3E}">
        <p14:creationId xmlns:p14="http://schemas.microsoft.com/office/powerpoint/2010/main" val="74886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t>
            </a:r>
            <a:endParaRPr/>
          </a:p>
        </p:txBody>
      </p:sp>
      <p:sp>
        <p:nvSpPr>
          <p:cNvPr id="7" name="Rectangle 6"/>
          <p:cNvSpPr/>
          <p:nvPr/>
        </p:nvSpPr>
        <p:spPr>
          <a:xfrm>
            <a:off x="677172" y="1421118"/>
            <a:ext cx="2801155" cy="2962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bg2"/>
                </a:solidFill>
              </a:rPr>
              <a:t>Profile for women Adult</a:t>
            </a:r>
            <a:endParaRPr lang="en-US" dirty="0">
              <a:solidFill>
                <a:schemeClr val="bg2"/>
              </a:solidFill>
            </a:endParaRPr>
          </a:p>
        </p:txBody>
      </p:sp>
      <p:pic>
        <p:nvPicPr>
          <p:cNvPr id="8" name="Picture 6"/>
          <p:cNvPicPr>
            <a:picLocks noChangeAspect="1"/>
          </p:cNvPicPr>
          <p:nvPr/>
        </p:nvPicPr>
        <p:blipFill>
          <a:blip r:embed="rId3"/>
          <a:stretch>
            <a:fillRect/>
          </a:stretch>
        </p:blipFill>
        <p:spPr>
          <a:xfrm>
            <a:off x="439607" y="1908313"/>
            <a:ext cx="4149175" cy="2148680"/>
          </a:xfrm>
          <a:prstGeom prst="rect">
            <a:avLst/>
          </a:prstGeom>
        </p:spPr>
      </p:pic>
      <p:sp>
        <p:nvSpPr>
          <p:cNvPr id="9" name="Rectangle 8"/>
          <p:cNvSpPr/>
          <p:nvPr/>
        </p:nvSpPr>
        <p:spPr>
          <a:xfrm>
            <a:off x="5134709" y="1283521"/>
            <a:ext cx="2801155" cy="2962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bg2"/>
                </a:solidFill>
              </a:rPr>
              <a:t>Profile for women major</a:t>
            </a:r>
            <a:endParaRPr lang="en-US" dirty="0">
              <a:solidFill>
                <a:schemeClr val="bg2"/>
              </a:solidFill>
            </a:endParaRPr>
          </a:p>
        </p:txBody>
      </p:sp>
      <p:pic>
        <p:nvPicPr>
          <p:cNvPr id="10" name="Picture 7"/>
          <p:cNvPicPr>
            <a:picLocks noChangeAspect="1"/>
          </p:cNvPicPr>
          <p:nvPr/>
        </p:nvPicPr>
        <p:blipFill>
          <a:blip r:embed="rId4"/>
          <a:stretch>
            <a:fillRect/>
          </a:stretch>
        </p:blipFill>
        <p:spPr>
          <a:xfrm>
            <a:off x="3854888" y="1629102"/>
            <a:ext cx="5072456" cy="2480441"/>
          </a:xfrm>
          <a:prstGeom prst="rect">
            <a:avLst/>
          </a:prstGeom>
        </p:spPr>
      </p:pic>
    </p:spTree>
    <p:extLst>
      <p:ext uri="{BB962C8B-B14F-4D97-AF65-F5344CB8AC3E}">
        <p14:creationId xmlns:p14="http://schemas.microsoft.com/office/powerpoint/2010/main" val="1414031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&amp; Recommendations</a:t>
            </a:r>
            <a:endParaRPr/>
          </a:p>
        </p:txBody>
      </p:sp>
      <p:sp>
        <p:nvSpPr>
          <p:cNvPr id="132" name="Google Shape;132;p18"/>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Communicate your recommendations to your audience. Based on your results, how might you propose solving the business problem? (</a:t>
            </a:r>
            <a:r>
              <a:rPr lang="en" sz="1600" dirty="0">
                <a:latin typeface="Encode Sans SemiBold"/>
                <a:ea typeface="Encode Sans SemiBold"/>
                <a:cs typeface="Encode Sans SemiBold"/>
                <a:sym typeface="Encode Sans SemiBold"/>
              </a:rPr>
              <a:t>June 15, 2020)</a:t>
            </a:r>
            <a:endParaRPr sz="1600" dirty="0"/>
          </a:p>
          <a:p>
            <a:pPr marL="457200" lvl="0" indent="-330200" algn="l" rtl="0">
              <a:spcBef>
                <a:spcPts val="1600"/>
              </a:spcBef>
              <a:spcAft>
                <a:spcPts val="0"/>
              </a:spcAft>
              <a:buSzPts val="1600"/>
              <a:buChar char="❏"/>
            </a:pPr>
            <a:r>
              <a:rPr lang="en" sz="1600" dirty="0"/>
              <a:t>What is your proposed solution?</a:t>
            </a:r>
            <a:endParaRPr sz="1600" dirty="0"/>
          </a:p>
          <a:p>
            <a:pPr marL="457200" lvl="0" indent="-330200" algn="l" rtl="0">
              <a:spcBef>
                <a:spcPts val="0"/>
              </a:spcBef>
              <a:spcAft>
                <a:spcPts val="0"/>
              </a:spcAft>
              <a:buSzPts val="1600"/>
              <a:buChar char="❏"/>
            </a:pPr>
            <a:r>
              <a:rPr lang="en" sz="1600" dirty="0"/>
              <a:t>What are strengths of the organization that you have leveraged in your solution?</a:t>
            </a:r>
            <a:endParaRPr sz="1600" dirty="0"/>
          </a:p>
          <a:p>
            <a:pPr marL="457200" lvl="0" indent="-330200" algn="l" rtl="0">
              <a:spcBef>
                <a:spcPts val="0"/>
              </a:spcBef>
              <a:spcAft>
                <a:spcPts val="0"/>
              </a:spcAft>
              <a:buSzPts val="1600"/>
              <a:buChar char="❏"/>
            </a:pPr>
            <a:r>
              <a:rPr lang="en" sz="1600" dirty="0"/>
              <a:t>What are weaknesses of the organization that could undermine your solution?</a:t>
            </a:r>
            <a:endParaRPr sz="1600" dirty="0"/>
          </a:p>
          <a:p>
            <a:pPr marL="457200" lvl="0" indent="-330200" algn="l" rtl="0">
              <a:spcBef>
                <a:spcPts val="0"/>
              </a:spcBef>
              <a:spcAft>
                <a:spcPts val="0"/>
              </a:spcAft>
              <a:buSzPts val="1600"/>
              <a:buChar char="❏"/>
            </a:pPr>
            <a:r>
              <a:rPr lang="en" sz="1600" dirty="0"/>
              <a:t>What are challenges that you might encounter? How can you mitigate them?</a:t>
            </a: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&amp; Appendices</a:t>
            </a:r>
            <a:endParaRPr/>
          </a:p>
        </p:txBody>
      </p:sp>
      <p:sp>
        <p:nvSpPr>
          <p:cNvPr id="138" name="Google Shape;138;p19"/>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Provide citations for your work and provide resources for your audience to learn more about the technical aspects of your project. Share links to your GitHub repository or accompanying spreadsheets.</a:t>
            </a:r>
            <a:endParaRPr sz="1600">
              <a:solidFill>
                <a:srgbClr val="000000"/>
              </a:solidFill>
            </a:endParaRPr>
          </a:p>
          <a:p>
            <a:pPr marL="0" lvl="0" indent="0" algn="l" rtl="0">
              <a:spcBef>
                <a:spcPts val="1600"/>
              </a:spcBef>
              <a:spcAft>
                <a:spcPts val="0"/>
              </a:spcAft>
              <a:buNone/>
            </a:pPr>
            <a:endParaRPr sz="1600">
              <a:solidFill>
                <a:srgbClr val="000000"/>
              </a:solidFill>
            </a:endParaRPr>
          </a:p>
          <a:p>
            <a:pPr marL="0" lvl="0" indent="0" algn="l" rtl="0">
              <a:spcBef>
                <a:spcPts val="1600"/>
              </a:spcBef>
              <a:spcAft>
                <a:spcPts val="1600"/>
              </a:spcAft>
              <a:buNone/>
            </a:pP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t>
            </a:r>
            <a:endParaRPr/>
          </a:p>
        </p:txBody>
      </p:sp>
      <p:sp>
        <p:nvSpPr>
          <p:cNvPr id="114" name="Google Shape;114;p15"/>
          <p:cNvSpPr txBox="1"/>
          <p:nvPr/>
        </p:nvSpPr>
        <p:spPr>
          <a:xfrm>
            <a:off x="729450" y="1574425"/>
            <a:ext cx="6966900" cy="281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accent1"/>
                </a:solidFill>
                <a:latin typeface="Lato"/>
                <a:ea typeface="Lato"/>
                <a:cs typeface="Lato"/>
                <a:sym typeface="Lato"/>
              </a:rPr>
              <a:t>Describe the business problem and define the analytic approach to solving the problem.</a:t>
            </a:r>
            <a:endParaRPr sz="1600" dirty="0">
              <a:solidFill>
                <a:schemeClr val="accent1"/>
              </a:solidFill>
              <a:latin typeface="Lato"/>
              <a:ea typeface="Lato"/>
              <a:cs typeface="Lato"/>
              <a:sym typeface="Lato"/>
            </a:endParaRPr>
          </a:p>
          <a:p>
            <a:pPr marL="0" lvl="0" indent="0" algn="l" rtl="0">
              <a:spcBef>
                <a:spcPts val="0"/>
              </a:spcBef>
              <a:spcAft>
                <a:spcPts val="0"/>
              </a:spcAft>
              <a:buNone/>
            </a:pP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What is the business problem</a:t>
            </a:r>
            <a:r>
              <a:rPr lang="en" sz="1600" dirty="0" smtClean="0">
                <a:solidFill>
                  <a:schemeClr val="accent1"/>
                </a:solidFill>
                <a:latin typeface="Lato"/>
                <a:ea typeface="Lato"/>
                <a:cs typeface="Lato"/>
                <a:sym typeface="Lato"/>
              </a:rPr>
              <a:t>?</a:t>
            </a:r>
          </a:p>
          <a:p>
            <a:pPr marL="127000" lvl="0">
              <a:buClr>
                <a:schemeClr val="accent1"/>
              </a:buClr>
              <a:buSzPts val="1600"/>
            </a:pPr>
            <a:r>
              <a:rPr lang="en-US" sz="1600" dirty="0" smtClean="0">
                <a:solidFill>
                  <a:schemeClr val="bg2"/>
                </a:solidFill>
                <a:latin typeface="Lato"/>
                <a:ea typeface="Lato"/>
                <a:cs typeface="Lato"/>
                <a:sym typeface="Lato"/>
              </a:rPr>
              <a:t>T</a:t>
            </a:r>
            <a:r>
              <a:rPr lang="en" sz="1600" dirty="0" smtClean="0">
                <a:solidFill>
                  <a:schemeClr val="bg2"/>
                </a:solidFill>
                <a:latin typeface="Lato"/>
                <a:ea typeface="Lato"/>
                <a:cs typeface="Lato"/>
                <a:sym typeface="Lato"/>
              </a:rPr>
              <a:t>he Business problem is </a:t>
            </a:r>
            <a:r>
              <a:rPr lang="en" sz="1600" dirty="0">
                <a:solidFill>
                  <a:schemeClr val="bg2"/>
                </a:solidFill>
                <a:latin typeface="Lato"/>
                <a:ea typeface="Lato"/>
                <a:cs typeface="Lato"/>
                <a:sym typeface="Lato"/>
              </a:rPr>
              <a:t>e</a:t>
            </a:r>
            <a:r>
              <a:rPr lang="en-US" sz="1600" dirty="0" err="1" smtClean="0">
                <a:solidFill>
                  <a:schemeClr val="bg2"/>
                </a:solidFill>
                <a:latin typeface="Lato"/>
                <a:ea typeface="Lato"/>
                <a:cs typeface="Lato"/>
                <a:sym typeface="Lato"/>
              </a:rPr>
              <a:t>xcessive</a:t>
            </a:r>
            <a:r>
              <a:rPr lang="en-US" sz="1600" dirty="0" smtClean="0">
                <a:solidFill>
                  <a:schemeClr val="bg2"/>
                </a:solidFill>
                <a:latin typeface="Lato"/>
                <a:ea typeface="Lato"/>
                <a:cs typeface="Lato"/>
                <a:sym typeface="Lato"/>
              </a:rPr>
              <a:t> </a:t>
            </a:r>
            <a:r>
              <a:rPr lang="en-US" sz="1600" dirty="0">
                <a:solidFill>
                  <a:schemeClr val="bg2"/>
                </a:solidFill>
                <a:latin typeface="Lato"/>
                <a:ea typeface="Lato"/>
                <a:cs typeface="Lato"/>
                <a:sym typeface="Lato"/>
              </a:rPr>
              <a:t>customer loss</a:t>
            </a:r>
            <a:endParaRPr sz="1600" dirty="0">
              <a:solidFill>
                <a:schemeClr val="bg2"/>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Who are the stakeholders impacted by the problem</a:t>
            </a:r>
            <a:r>
              <a:rPr lang="en" sz="1600" dirty="0" smtClean="0">
                <a:solidFill>
                  <a:schemeClr val="accent1"/>
                </a:solidFill>
                <a:latin typeface="Lato"/>
                <a:ea typeface="Lato"/>
                <a:cs typeface="Lato"/>
                <a:sym typeface="Lato"/>
              </a:rPr>
              <a:t>?</a:t>
            </a:r>
          </a:p>
          <a:p>
            <a:pPr marL="127000" lvl="0" algn="l" rtl="0">
              <a:spcBef>
                <a:spcPts val="0"/>
              </a:spcBef>
              <a:spcAft>
                <a:spcPts val="0"/>
              </a:spcAft>
              <a:buClr>
                <a:schemeClr val="accent1"/>
              </a:buClr>
              <a:buSzPts val="1600"/>
            </a:pPr>
            <a:r>
              <a:rPr lang="en-US" sz="1600" dirty="0" smtClean="0">
                <a:solidFill>
                  <a:schemeClr val="bg2"/>
                </a:solidFill>
                <a:latin typeface="Lato"/>
                <a:ea typeface="Lato"/>
                <a:cs typeface="Lato"/>
                <a:sym typeface="Lato"/>
              </a:rPr>
              <a:t>T</a:t>
            </a:r>
            <a:r>
              <a:rPr lang="en" sz="1600" dirty="0" smtClean="0">
                <a:solidFill>
                  <a:schemeClr val="bg2"/>
                </a:solidFill>
                <a:latin typeface="Lato"/>
                <a:ea typeface="Lato"/>
                <a:cs typeface="Lato"/>
                <a:sym typeface="Lato"/>
              </a:rPr>
              <a:t>he problem impacted by  the Team Marketing an the team of customer.</a:t>
            </a:r>
            <a:endParaRPr sz="1600" dirty="0">
              <a:solidFill>
                <a:schemeClr val="bg2"/>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Why is this problem important to the organization</a:t>
            </a:r>
            <a:r>
              <a:rPr lang="en" sz="1600" dirty="0" smtClean="0">
                <a:solidFill>
                  <a:schemeClr val="accent1"/>
                </a:solidFill>
                <a:latin typeface="Lato"/>
                <a:ea typeface="Lato"/>
                <a:cs typeface="Lato"/>
                <a:sym typeface="Lato"/>
              </a:rPr>
              <a:t>?</a:t>
            </a:r>
          </a:p>
          <a:p>
            <a:pPr marL="127000" lvl="0">
              <a:buClr>
                <a:schemeClr val="accent1"/>
              </a:buClr>
              <a:buSzPts val="1600"/>
            </a:pPr>
            <a:r>
              <a:rPr lang="en-US" sz="1600" b="1" dirty="0" smtClean="0">
                <a:solidFill>
                  <a:schemeClr val="accent1"/>
                </a:solidFill>
                <a:latin typeface="Lato"/>
                <a:ea typeface="Lato"/>
                <a:cs typeface="Lato"/>
                <a:sym typeface="Lato"/>
              </a:rPr>
              <a:t>T</a:t>
            </a:r>
            <a:r>
              <a:rPr lang="en" sz="1600" b="1" dirty="0" smtClean="0">
                <a:solidFill>
                  <a:schemeClr val="accent1"/>
                </a:solidFill>
                <a:latin typeface="Lato"/>
                <a:ea typeface="Lato"/>
                <a:cs typeface="Lato"/>
                <a:sym typeface="Lato"/>
              </a:rPr>
              <a:t>his problem is important to organize beacause </a:t>
            </a:r>
            <a:r>
              <a:rPr lang="en-US" sz="1600" b="1" dirty="0">
                <a:solidFill>
                  <a:schemeClr val="accent1"/>
                </a:solidFill>
                <a:latin typeface="Lato"/>
                <a:ea typeface="Lato"/>
                <a:cs typeface="Lato"/>
                <a:sym typeface="Lato"/>
              </a:rPr>
              <a:t>it generates a huge loss both in terms of customers and financially for the company.</a:t>
            </a:r>
            <a:endParaRPr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20" name="Google Shape;120;p16"/>
          <p:cNvSpPr txBox="1">
            <a:spLocks noGrp="1"/>
          </p:cNvSpPr>
          <p:nvPr>
            <p:ph type="body" idx="1"/>
          </p:nvPr>
        </p:nvSpPr>
        <p:spPr>
          <a:xfrm>
            <a:off x="729450" y="1320450"/>
            <a:ext cx="7688700" cy="5160125"/>
          </a:xfrm>
          <a:prstGeom prst="rect">
            <a:avLst/>
          </a:prstGeom>
        </p:spPr>
        <p:txBody>
          <a:bodyPr spcFirstLastPara="1" wrap="square" lIns="91425" tIns="91425" rIns="91425" bIns="91425" anchor="t" anchorCtr="0">
            <a:noAutofit/>
          </a:bodyPr>
          <a:lstStyle/>
          <a:p>
            <a:pPr marL="0" lvl="0" indent="0">
              <a:spcBef>
                <a:spcPts val="1600"/>
              </a:spcBef>
              <a:buNone/>
            </a:pPr>
            <a:r>
              <a:rPr lang="en-US" sz="1200" dirty="0"/>
              <a:t>For the documentation we used the data provided by the company on 7000 customers, some of whom are </a:t>
            </a:r>
            <a:r>
              <a:rPr lang="en-US" sz="1200" dirty="0" err="1"/>
              <a:t>churn.The</a:t>
            </a:r>
            <a:r>
              <a:rPr lang="en-US" sz="1200" dirty="0"/>
              <a:t> variables chosen are those of the dataset which contains the following columns: Churn our independent variable and others that depend on it such as (ServicePhone,CustomerId,MonthlyCharge,Holding,TotalCharges,Gender,paymentMethod...) in order to make calculations to see some aspect about the current state of the company and its future.</a:t>
            </a:r>
          </a:p>
          <a:p>
            <a:pPr marL="0" lvl="0" indent="0">
              <a:spcBef>
                <a:spcPts val="1600"/>
              </a:spcBef>
              <a:buNone/>
            </a:pPr>
            <a:r>
              <a:rPr lang="en-US" sz="1200" dirty="0"/>
              <a:t>The data analyzed is incomplete because we cannot specify the date that the customers left the company. </a:t>
            </a:r>
            <a:br>
              <a:rPr lang="en-US" sz="1200" dirty="0"/>
            </a:br>
            <a:r>
              <a:rPr lang="en-US" sz="1200" dirty="0"/>
              <a:t>Compared to the data we have:</a:t>
            </a:r>
          </a:p>
          <a:p>
            <a:pPr indent="-330200">
              <a:buSzPts val="1600"/>
              <a:buFont typeface="Lato"/>
              <a:buChar char="❏"/>
            </a:pPr>
            <a:r>
              <a:rPr lang="en-US" sz="2400" dirty="0"/>
              <a:t> </a:t>
            </a:r>
            <a:r>
              <a:rPr lang="en-US" sz="1600" dirty="0"/>
              <a:t>Created a dataset that allowed us to</a:t>
            </a:r>
          </a:p>
          <a:p>
            <a:pPr indent="-330200">
              <a:buSzPts val="1600"/>
              <a:buFont typeface="Lato"/>
              <a:buChar char="❏"/>
            </a:pPr>
            <a:r>
              <a:rPr lang="en-US" sz="1600" dirty="0"/>
              <a:t>Do a Data Preprocessing</a:t>
            </a:r>
          </a:p>
          <a:p>
            <a:pPr indent="-330200">
              <a:buSzPts val="1600"/>
              <a:buFont typeface="Lato"/>
              <a:buChar char="❏"/>
            </a:pPr>
            <a:r>
              <a:rPr lang="en-US" sz="1600" dirty="0"/>
              <a:t>Exploration data analysis</a:t>
            </a:r>
          </a:p>
          <a:p>
            <a:pPr indent="-330200">
              <a:buSzPts val="1600"/>
              <a:buFont typeface="Lato"/>
              <a:buChar char="❏"/>
            </a:pPr>
            <a:r>
              <a:rPr lang="en-US" sz="1600" dirty="0"/>
              <a:t>Data manipulation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687886" y="73228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a:t>
            </a:r>
            <a:endParaRPr dirty="0"/>
          </a:p>
        </p:txBody>
      </p:sp>
      <p:sp>
        <p:nvSpPr>
          <p:cNvPr id="126" name="Google Shape;126;p17"/>
          <p:cNvSpPr txBox="1">
            <a:spLocks noGrp="1"/>
          </p:cNvSpPr>
          <p:nvPr>
            <p:ph type="body" idx="1"/>
          </p:nvPr>
        </p:nvSpPr>
        <p:spPr>
          <a:xfrm>
            <a:off x="438983" y="1142788"/>
            <a:ext cx="5030219" cy="3703495"/>
          </a:xfrm>
          <a:prstGeom prst="rect">
            <a:avLst/>
          </a:prstGeom>
        </p:spPr>
        <p:txBody>
          <a:bodyPr spcFirstLastPara="1" wrap="square" lIns="91425" tIns="91425" rIns="91425" bIns="91425" anchor="t" anchorCtr="0">
            <a:noAutofit/>
          </a:bodyPr>
          <a:lstStyle/>
          <a:p>
            <a:pPr marL="0" lvl="0" indent="0">
              <a:spcAft>
                <a:spcPts val="1600"/>
              </a:spcAft>
              <a:buNone/>
            </a:pPr>
            <a:r>
              <a:rPr lang="en-US" sz="1400" dirty="0"/>
              <a:t>The churn rate is 26.6% for the months prior to the months that affect the company in terms of customer and financial resources since the loyalty of the company as #1 is at stake at such a high churn </a:t>
            </a:r>
            <a:r>
              <a:rPr lang="en-US" sz="1400" dirty="0" err="1"/>
              <a:t>rate.Compared</a:t>
            </a:r>
            <a:r>
              <a:rPr lang="en-US" sz="1400" dirty="0"/>
              <a:t> to existing customers, the churn rate affects women much more than men and also its mass churn could affect the remaining customers from the company but it could affect the quality of existing services. </a:t>
            </a:r>
            <a:endParaRPr lang="en-US" sz="1400" dirty="0" smtClean="0"/>
          </a:p>
          <a:p>
            <a:r>
              <a:rPr lang="en-US" sz="1400" dirty="0"/>
              <a:t>The amount of churn customers is 26.5% and 73.5%  are still our </a:t>
            </a:r>
            <a:r>
              <a:rPr lang="en-US" sz="1400" dirty="0" smtClean="0"/>
              <a:t>customers</a:t>
            </a:r>
            <a:endParaRPr lang="en-US" sz="1400" dirty="0"/>
          </a:p>
          <a:p>
            <a:r>
              <a:rPr lang="en-US" sz="1400" dirty="0"/>
              <a:t>The churn of the customer  affect the business cause there's 17.8%  of the company's revenue Total is lost </a:t>
            </a:r>
          </a:p>
          <a:p>
            <a:r>
              <a:rPr lang="en-US" sz="1400" dirty="0"/>
              <a:t>The Churn affect the </a:t>
            </a:r>
            <a:r>
              <a:rPr lang="en-US" sz="1400" dirty="0" err="1"/>
              <a:t>compagny</a:t>
            </a:r>
            <a:r>
              <a:rPr lang="en-US" sz="1400" dirty="0"/>
              <a:t> by a loss of 30.5% per Month. </a:t>
            </a:r>
          </a:p>
          <a:p>
            <a:pPr marL="0" lvl="0" indent="0">
              <a:spcAft>
                <a:spcPts val="1600"/>
              </a:spcAft>
              <a:buNone/>
            </a:pPr>
            <a:endParaRPr sz="1400" dirty="0"/>
          </a:p>
        </p:txBody>
      </p:sp>
      <p:pic>
        <p:nvPicPr>
          <p:cNvPr id="2" name="Image 1"/>
          <p:cNvPicPr>
            <a:picLocks noChangeAspect="1"/>
          </p:cNvPicPr>
          <p:nvPr/>
        </p:nvPicPr>
        <p:blipFill>
          <a:blip r:embed="rId3"/>
          <a:stretch>
            <a:fillRect/>
          </a:stretch>
        </p:blipFill>
        <p:spPr>
          <a:xfrm>
            <a:off x="5386233" y="2750501"/>
            <a:ext cx="1839907" cy="1951416"/>
          </a:xfrm>
          <a:prstGeom prst="rect">
            <a:avLst/>
          </a:prstGeom>
        </p:spPr>
      </p:pic>
      <p:pic>
        <p:nvPicPr>
          <p:cNvPr id="3" name="Image 2"/>
          <p:cNvPicPr>
            <a:picLocks noChangeAspect="1"/>
          </p:cNvPicPr>
          <p:nvPr/>
        </p:nvPicPr>
        <p:blipFill>
          <a:blip r:embed="rId4"/>
          <a:stretch>
            <a:fillRect/>
          </a:stretch>
        </p:blipFill>
        <p:spPr>
          <a:xfrm>
            <a:off x="7138555" y="2595711"/>
            <a:ext cx="2005445" cy="2126988"/>
          </a:xfrm>
          <a:prstGeom prst="rect">
            <a:avLst/>
          </a:prstGeom>
        </p:spPr>
      </p:pic>
      <p:pic>
        <p:nvPicPr>
          <p:cNvPr id="4" name="Image 3"/>
          <p:cNvPicPr>
            <a:picLocks noChangeAspect="1"/>
          </p:cNvPicPr>
          <p:nvPr/>
        </p:nvPicPr>
        <p:blipFill>
          <a:blip r:embed="rId5"/>
          <a:stretch>
            <a:fillRect/>
          </a:stretch>
        </p:blipFill>
        <p:spPr>
          <a:xfrm>
            <a:off x="6303871" y="180258"/>
            <a:ext cx="2438611" cy="2591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t>
            </a:r>
            <a:endParaRPr/>
          </a:p>
        </p:txBody>
      </p:sp>
      <p:sp>
        <p:nvSpPr>
          <p:cNvPr id="126" name="Google Shape;126;p17"/>
          <p:cNvSpPr txBox="1">
            <a:spLocks noGrp="1"/>
          </p:cNvSpPr>
          <p:nvPr>
            <p:ph type="body" idx="1"/>
          </p:nvPr>
        </p:nvSpPr>
        <p:spPr>
          <a:xfrm>
            <a:off x="729450" y="1639613"/>
            <a:ext cx="3968674" cy="2166961"/>
          </a:xfrm>
          <a:prstGeom prst="rect">
            <a:avLst/>
          </a:prstGeom>
        </p:spPr>
        <p:txBody>
          <a:bodyPr spcFirstLastPara="1" wrap="square" lIns="91425" tIns="91425" rIns="91425" bIns="91425" anchor="t" anchorCtr="0">
            <a:noAutofit/>
          </a:bodyPr>
          <a:lstStyle/>
          <a:p>
            <a:pPr marL="0" indent="0">
              <a:spcAft>
                <a:spcPts val="1600"/>
              </a:spcAft>
              <a:buNone/>
            </a:pPr>
            <a:r>
              <a:rPr lang="en-US" sz="1600" dirty="0"/>
              <a:t>The churn rate is more significant among women than men.</a:t>
            </a:r>
          </a:p>
          <a:p>
            <a:pPr marL="0" lvl="0" indent="0" algn="l" rtl="0">
              <a:spcBef>
                <a:spcPts val="0"/>
              </a:spcBef>
              <a:spcAft>
                <a:spcPts val="1600"/>
              </a:spcAft>
              <a:buNone/>
            </a:pPr>
            <a:endParaRPr sz="1600" dirty="0"/>
          </a:p>
        </p:txBody>
      </p:sp>
      <p:pic>
        <p:nvPicPr>
          <p:cNvPr id="4" name="Picture 4"/>
          <p:cNvPicPr>
            <a:picLocks noChangeAspect="1"/>
          </p:cNvPicPr>
          <p:nvPr/>
        </p:nvPicPr>
        <p:blipFill>
          <a:blip r:embed="rId3"/>
          <a:stretch>
            <a:fillRect/>
          </a:stretch>
        </p:blipFill>
        <p:spPr>
          <a:xfrm>
            <a:off x="4895850" y="1607259"/>
            <a:ext cx="4248150" cy="2743200"/>
          </a:xfrm>
          <a:prstGeom prst="rect">
            <a:avLst/>
          </a:prstGeom>
        </p:spPr>
      </p:pic>
    </p:spTree>
    <p:extLst>
      <p:ext uri="{BB962C8B-B14F-4D97-AF65-F5344CB8AC3E}">
        <p14:creationId xmlns:p14="http://schemas.microsoft.com/office/powerpoint/2010/main" val="11142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t>
            </a:r>
            <a:endParaRPr/>
          </a:p>
        </p:txBody>
      </p:sp>
      <p:sp>
        <p:nvSpPr>
          <p:cNvPr id="126" name="Google Shape;126;p17"/>
          <p:cNvSpPr txBox="1">
            <a:spLocks noGrp="1"/>
          </p:cNvSpPr>
          <p:nvPr>
            <p:ph type="body" idx="1"/>
          </p:nvPr>
        </p:nvSpPr>
        <p:spPr>
          <a:xfrm>
            <a:off x="729450" y="1639613"/>
            <a:ext cx="3968674" cy="2166961"/>
          </a:xfrm>
          <a:prstGeom prst="rect">
            <a:avLst/>
          </a:prstGeom>
        </p:spPr>
        <p:txBody>
          <a:bodyPr spcFirstLastPara="1" wrap="square" lIns="91425" tIns="91425" rIns="91425" bIns="91425" anchor="t" anchorCtr="0">
            <a:noAutofit/>
          </a:bodyPr>
          <a:lstStyle/>
          <a:p>
            <a:r>
              <a:rPr lang="en-US" sz="1600" dirty="0"/>
              <a:t>There’s a lot of people who’s not Senior Citizen (age) and who’s churn more.</a:t>
            </a:r>
          </a:p>
          <a:p>
            <a:pPr marL="0" lvl="0" indent="0" algn="l" rtl="0">
              <a:spcBef>
                <a:spcPts val="0"/>
              </a:spcBef>
              <a:spcAft>
                <a:spcPts val="1600"/>
              </a:spcAft>
              <a:buNone/>
            </a:pPr>
            <a:endParaRPr sz="1600" dirty="0"/>
          </a:p>
        </p:txBody>
      </p:sp>
      <p:pic>
        <p:nvPicPr>
          <p:cNvPr id="4" name="Picture 4"/>
          <p:cNvPicPr>
            <a:picLocks noChangeAspect="1"/>
          </p:cNvPicPr>
          <p:nvPr/>
        </p:nvPicPr>
        <p:blipFill>
          <a:blip r:embed="rId3"/>
          <a:stretch>
            <a:fillRect/>
          </a:stretch>
        </p:blipFill>
        <p:spPr>
          <a:xfrm>
            <a:off x="4829968" y="1192712"/>
            <a:ext cx="4314032" cy="3090193"/>
          </a:xfrm>
          <a:prstGeom prst="rect">
            <a:avLst/>
          </a:prstGeom>
        </p:spPr>
      </p:pic>
    </p:spTree>
    <p:extLst>
      <p:ext uri="{BB962C8B-B14F-4D97-AF65-F5344CB8AC3E}">
        <p14:creationId xmlns:p14="http://schemas.microsoft.com/office/powerpoint/2010/main" val="173721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t>
            </a:r>
            <a:endParaRPr/>
          </a:p>
        </p:txBody>
      </p:sp>
      <p:sp>
        <p:nvSpPr>
          <p:cNvPr id="126" name="Google Shape;126;p17"/>
          <p:cNvSpPr txBox="1">
            <a:spLocks noGrp="1"/>
          </p:cNvSpPr>
          <p:nvPr>
            <p:ph type="body" idx="1"/>
          </p:nvPr>
        </p:nvSpPr>
        <p:spPr>
          <a:xfrm>
            <a:off x="729450" y="1639613"/>
            <a:ext cx="3968674" cy="2166961"/>
          </a:xfrm>
          <a:prstGeom prst="rect">
            <a:avLst/>
          </a:prstGeom>
        </p:spPr>
        <p:txBody>
          <a:bodyPr spcFirstLastPara="1" wrap="square" lIns="91425" tIns="91425" rIns="91425" bIns="91425" anchor="t" anchorCtr="0">
            <a:noAutofit/>
          </a:bodyPr>
          <a:lstStyle/>
          <a:p>
            <a:r>
              <a:rPr lang="en-US" sz="1600" dirty="0"/>
              <a:t>The </a:t>
            </a:r>
            <a:r>
              <a:rPr lang="en-US" sz="1600" dirty="0" err="1"/>
              <a:t>MultipLines</a:t>
            </a:r>
            <a:r>
              <a:rPr lang="en-US" sz="1600" dirty="0"/>
              <a:t> and the </a:t>
            </a:r>
            <a:r>
              <a:rPr lang="en-US" sz="1600" dirty="0" err="1"/>
              <a:t>BackupOnline</a:t>
            </a:r>
            <a:r>
              <a:rPr lang="en-US" sz="1600" dirty="0"/>
              <a:t> is the service that the customers who don’t churn use more in the company that’s why we  can use this service to make our customer who don’t churn loyalty.</a:t>
            </a:r>
          </a:p>
          <a:p>
            <a:pPr marL="0" lvl="0" indent="0" algn="l" rtl="0">
              <a:spcBef>
                <a:spcPts val="0"/>
              </a:spcBef>
              <a:spcAft>
                <a:spcPts val="1600"/>
              </a:spcAft>
              <a:buNone/>
            </a:pPr>
            <a:endParaRPr sz="1600" dirty="0"/>
          </a:p>
        </p:txBody>
      </p:sp>
      <p:pic>
        <p:nvPicPr>
          <p:cNvPr id="4" name="Picture 4"/>
          <p:cNvPicPr>
            <a:picLocks noChangeAspect="1"/>
          </p:cNvPicPr>
          <p:nvPr/>
        </p:nvPicPr>
        <p:blipFill>
          <a:blip r:embed="rId3"/>
          <a:stretch>
            <a:fillRect/>
          </a:stretch>
        </p:blipFill>
        <p:spPr>
          <a:xfrm>
            <a:off x="4698124" y="77387"/>
            <a:ext cx="4492472" cy="2486125"/>
          </a:xfrm>
          <a:prstGeom prst="rect">
            <a:avLst/>
          </a:prstGeom>
        </p:spPr>
      </p:pic>
      <p:pic>
        <p:nvPicPr>
          <p:cNvPr id="5" name="Picture 3"/>
          <p:cNvPicPr>
            <a:picLocks noChangeAspect="1"/>
          </p:cNvPicPr>
          <p:nvPr/>
        </p:nvPicPr>
        <p:blipFill>
          <a:blip r:embed="rId4"/>
          <a:stretch>
            <a:fillRect/>
          </a:stretch>
        </p:blipFill>
        <p:spPr>
          <a:xfrm>
            <a:off x="5087155" y="2563512"/>
            <a:ext cx="3503053" cy="2149601"/>
          </a:xfrm>
          <a:prstGeom prst="rect">
            <a:avLst/>
          </a:prstGeom>
        </p:spPr>
      </p:pic>
    </p:spTree>
    <p:extLst>
      <p:ext uri="{BB962C8B-B14F-4D97-AF65-F5344CB8AC3E}">
        <p14:creationId xmlns:p14="http://schemas.microsoft.com/office/powerpoint/2010/main" val="17743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t>
            </a:r>
            <a:endParaRPr/>
          </a:p>
        </p:txBody>
      </p:sp>
      <p:sp>
        <p:nvSpPr>
          <p:cNvPr id="126" name="Google Shape;126;p17"/>
          <p:cNvSpPr txBox="1">
            <a:spLocks noGrp="1"/>
          </p:cNvSpPr>
          <p:nvPr>
            <p:ph type="body" idx="1"/>
          </p:nvPr>
        </p:nvSpPr>
        <p:spPr>
          <a:xfrm>
            <a:off x="729450" y="1639613"/>
            <a:ext cx="3968674" cy="2166961"/>
          </a:xfrm>
          <a:prstGeom prst="rect">
            <a:avLst/>
          </a:prstGeom>
        </p:spPr>
        <p:txBody>
          <a:bodyPr spcFirstLastPara="1" wrap="square" lIns="91425" tIns="91425" rIns="91425" bIns="91425" anchor="t" anchorCtr="0">
            <a:noAutofit/>
          </a:bodyPr>
          <a:lstStyle/>
          <a:p>
            <a:r>
              <a:rPr lang="en-US" sz="1600" dirty="0"/>
              <a:t>The service more used by the customers who’s churn is the Fiber Internet Optic and the </a:t>
            </a:r>
            <a:r>
              <a:rPr lang="en-US" sz="1600" dirty="0" err="1"/>
              <a:t>PhoneService</a:t>
            </a:r>
            <a:endParaRPr lang="en-US" sz="1600" dirty="0"/>
          </a:p>
          <a:p>
            <a:pPr marL="0" lvl="0" indent="0" algn="l" rtl="0">
              <a:spcBef>
                <a:spcPts val="0"/>
              </a:spcBef>
              <a:spcAft>
                <a:spcPts val="1600"/>
              </a:spcAft>
              <a:buNone/>
            </a:pPr>
            <a:endParaRPr sz="1600" dirty="0"/>
          </a:p>
        </p:txBody>
      </p:sp>
      <p:pic>
        <p:nvPicPr>
          <p:cNvPr id="4" name="Picture 8"/>
          <p:cNvPicPr>
            <a:picLocks noChangeAspect="1"/>
          </p:cNvPicPr>
          <p:nvPr/>
        </p:nvPicPr>
        <p:blipFill>
          <a:blip r:embed="rId3"/>
          <a:stretch>
            <a:fillRect/>
          </a:stretch>
        </p:blipFill>
        <p:spPr>
          <a:xfrm>
            <a:off x="4940307" y="353534"/>
            <a:ext cx="3611411" cy="2268191"/>
          </a:xfrm>
          <a:prstGeom prst="rect">
            <a:avLst/>
          </a:prstGeom>
        </p:spPr>
      </p:pic>
      <p:pic>
        <p:nvPicPr>
          <p:cNvPr id="5" name="Picture 3"/>
          <p:cNvPicPr>
            <a:picLocks noChangeAspect="1"/>
          </p:cNvPicPr>
          <p:nvPr/>
        </p:nvPicPr>
        <p:blipFill>
          <a:blip r:embed="rId4"/>
          <a:stretch>
            <a:fillRect/>
          </a:stretch>
        </p:blipFill>
        <p:spPr>
          <a:xfrm>
            <a:off x="4857252" y="2621725"/>
            <a:ext cx="4026802" cy="2492112"/>
          </a:xfrm>
          <a:prstGeom prst="rect">
            <a:avLst/>
          </a:prstGeom>
        </p:spPr>
      </p:pic>
    </p:spTree>
    <p:extLst>
      <p:ext uri="{BB962C8B-B14F-4D97-AF65-F5344CB8AC3E}">
        <p14:creationId xmlns:p14="http://schemas.microsoft.com/office/powerpoint/2010/main" val="228549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t>
            </a:r>
            <a:endParaRPr/>
          </a:p>
        </p:txBody>
      </p:sp>
      <p:sp>
        <p:nvSpPr>
          <p:cNvPr id="126" name="Google Shape;126;p17"/>
          <p:cNvSpPr txBox="1">
            <a:spLocks noGrp="1"/>
          </p:cNvSpPr>
          <p:nvPr>
            <p:ph type="body" idx="1"/>
          </p:nvPr>
        </p:nvSpPr>
        <p:spPr>
          <a:xfrm>
            <a:off x="729450" y="1386581"/>
            <a:ext cx="3968674" cy="3025905"/>
          </a:xfrm>
          <a:prstGeom prst="rect">
            <a:avLst/>
          </a:prstGeom>
        </p:spPr>
        <p:txBody>
          <a:bodyPr spcFirstLastPara="1" wrap="square" lIns="91425" tIns="91425" rIns="91425" bIns="91425" anchor="t" anchorCtr="0">
            <a:noAutofit/>
          </a:bodyPr>
          <a:lstStyle/>
          <a:p>
            <a:r>
              <a:rPr lang="en-US" sz="1400" dirty="0"/>
              <a:t>Here we can see the rate that the company lose revenue per month</a:t>
            </a:r>
          </a:p>
          <a:p>
            <a:r>
              <a:rPr lang="en-US" sz="1400" dirty="0"/>
              <a:t>And we can see the monthly income of the </a:t>
            </a:r>
            <a:r>
              <a:rPr lang="en-US" sz="1400" dirty="0" err="1"/>
              <a:t>comagny</a:t>
            </a:r>
            <a:r>
              <a:rPr lang="en-US" sz="1400" dirty="0"/>
              <a:t> by </a:t>
            </a:r>
            <a:r>
              <a:rPr lang="en-US" sz="1400" dirty="0" smtClean="0"/>
              <a:t>Churn</a:t>
            </a:r>
          </a:p>
          <a:p>
            <a:endParaRPr lang="en-US" sz="1600" dirty="0"/>
          </a:p>
          <a:p>
            <a:pPr marL="0" lvl="0" indent="0" algn="l" rtl="0">
              <a:spcBef>
                <a:spcPts val="0"/>
              </a:spcBef>
              <a:spcAft>
                <a:spcPts val="1600"/>
              </a:spcAft>
              <a:buNone/>
            </a:pPr>
            <a:endParaRPr sz="1600" dirty="0"/>
          </a:p>
        </p:txBody>
      </p:sp>
      <p:pic>
        <p:nvPicPr>
          <p:cNvPr id="4" name="Picture 4"/>
          <p:cNvPicPr>
            <a:picLocks noChangeAspect="1"/>
          </p:cNvPicPr>
          <p:nvPr/>
        </p:nvPicPr>
        <p:blipFill>
          <a:blip r:embed="rId3"/>
          <a:stretch>
            <a:fillRect/>
          </a:stretch>
        </p:blipFill>
        <p:spPr>
          <a:xfrm>
            <a:off x="4408391" y="1386581"/>
            <a:ext cx="5504919" cy="2704591"/>
          </a:xfrm>
          <a:prstGeom prst="rect">
            <a:avLst/>
          </a:prstGeom>
        </p:spPr>
      </p:pic>
    </p:spTree>
    <p:extLst>
      <p:ext uri="{BB962C8B-B14F-4D97-AF65-F5344CB8AC3E}">
        <p14:creationId xmlns:p14="http://schemas.microsoft.com/office/powerpoint/2010/main" val="54668816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712</Words>
  <Application>Microsoft Office PowerPoint</Application>
  <PresentationFormat>Affichage à l'écran (16:9)</PresentationFormat>
  <Paragraphs>58</Paragraphs>
  <Slides>16</Slides>
  <Notes>16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Raleway</vt:lpstr>
      <vt:lpstr>Cutive</vt:lpstr>
      <vt:lpstr>Lato</vt:lpstr>
      <vt:lpstr>Encode Sans SemiBold</vt:lpstr>
      <vt:lpstr>Arial</vt:lpstr>
      <vt:lpstr>Streamline</vt:lpstr>
      <vt:lpstr>Project Submission Davidson VERSAILLES  </vt:lpstr>
      <vt:lpstr>Problem</vt:lpstr>
      <vt:lpstr>Methodology</vt:lpstr>
      <vt:lpstr>Results </vt:lpstr>
      <vt:lpstr>Results </vt:lpstr>
      <vt:lpstr>Results </vt:lpstr>
      <vt:lpstr>Results </vt:lpstr>
      <vt:lpstr>Results </vt:lpstr>
      <vt:lpstr>Results </vt:lpstr>
      <vt:lpstr>Results </vt:lpstr>
      <vt:lpstr>Results </vt:lpstr>
      <vt:lpstr>Results </vt:lpstr>
      <vt:lpstr>Results </vt:lpstr>
      <vt:lpstr>Results </vt:lpstr>
      <vt:lpstr>Discussion &amp; Recommendations</vt:lpstr>
      <vt:lpstr>References &amp; Appendices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Submission Davidson VERSAILLES</dc:title>
  <dc:creator>PJJ</dc:creator>
  <cp:lastModifiedBy>Esther</cp:lastModifiedBy>
  <cp:revision>11</cp:revision>
  <dcterms:modified xsi:type="dcterms:W3CDTF">2020-07-08T13:39:48Z</dcterms:modified>
</cp:coreProperties>
</file>