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1"/>
    <p:sldId id="257" r:id="rId42"/>
    <p:sldId id="258" r:id="rId43"/>
    <p:sldId id="259" r:id="rId44"/>
    <p:sldId id="260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ays" charset="1" panose="02000505050000020004"/>
      <p:regular r:id="rId10"/>
    </p:embeddedFont>
    <p:embeddedFont>
      <p:font typeface="Agrandir Narrow" charset="1" panose="00000506000000000000"/>
      <p:regular r:id="rId11"/>
    </p:embeddedFont>
    <p:embeddedFont>
      <p:font typeface="Agrandir Narrow Bold" charset="1" panose="00000806000000000000"/>
      <p:regular r:id="rId12"/>
    </p:embeddedFont>
    <p:embeddedFont>
      <p:font typeface="Agrandir Narrow Italics" charset="1" panose="00000506000000000000"/>
      <p:regular r:id="rId13"/>
    </p:embeddedFont>
    <p:embeddedFont>
      <p:font typeface="Agrandir Narrow Bold Italics" charset="1" panose="00000806000000000000"/>
      <p:regular r:id="rId14"/>
    </p:embeddedFont>
    <p:embeddedFont>
      <p:font typeface="Agrandir Narrow Thin" charset="1" panose="00000206000000000000"/>
      <p:regular r:id="rId15"/>
    </p:embeddedFont>
    <p:embeddedFont>
      <p:font typeface="Agrandir Narrow Thin Italics" charset="1" panose="00000206000000000000"/>
      <p:regular r:id="rId16"/>
    </p:embeddedFont>
    <p:embeddedFont>
      <p:font typeface="Agrandir Narrow Medium" charset="1" panose="00000606000000000000"/>
      <p:regular r:id="rId17"/>
    </p:embeddedFont>
    <p:embeddedFont>
      <p:font typeface="Agrandir Narrow Medium Italics" charset="1" panose="00000606000000000000"/>
      <p:regular r:id="rId18"/>
    </p:embeddedFont>
    <p:embeddedFont>
      <p:font typeface="Agrandir Narrow Ultra-Bold" charset="1" panose="00000906000000000000"/>
      <p:regular r:id="rId19"/>
    </p:embeddedFont>
    <p:embeddedFont>
      <p:font typeface="Agrandir Narrow Ultra-Bold Italics" charset="1" panose="00000906000000000000"/>
      <p:regular r:id="rId20"/>
    </p:embeddedFont>
    <p:embeddedFont>
      <p:font typeface="Agrandir Narrow Heavy" charset="1" panose="00000A06000000000000"/>
      <p:regular r:id="rId21"/>
    </p:embeddedFont>
    <p:embeddedFont>
      <p:font typeface="Agrandir Narrow Heavy Italics" charset="1" panose="00000A06000000000000"/>
      <p:regular r:id="rId22"/>
    </p:embeddedFont>
    <p:embeddedFont>
      <p:font typeface="Canva Sans" charset="1" panose="020B0503030501040103"/>
      <p:regular r:id="rId23"/>
    </p:embeddedFont>
    <p:embeddedFont>
      <p:font typeface="Canva Sans Bold" charset="1" panose="020B0803030501040103"/>
      <p:regular r:id="rId24"/>
    </p:embeddedFont>
    <p:embeddedFont>
      <p:font typeface="Canva Sans Italics" charset="1" panose="020B0503030501040103"/>
      <p:regular r:id="rId25"/>
    </p:embeddedFont>
    <p:embeddedFont>
      <p:font typeface="Canva Sans Bold Italics" charset="1" panose="020B0803030501040103"/>
      <p:regular r:id="rId26"/>
    </p:embeddedFont>
    <p:embeddedFont>
      <p:font typeface="Canva Sans Medium" charset="1" panose="020B0603030501040103"/>
      <p:regular r:id="rId27"/>
    </p:embeddedFont>
    <p:embeddedFont>
      <p:font typeface="Canva Sans Medium Italics" charset="1" panose="020B0603030501040103"/>
      <p:regular r:id="rId28"/>
    </p:embeddedFont>
    <p:embeddedFont>
      <p:font typeface="Open Sauce" charset="1" panose="00000500000000000000"/>
      <p:regular r:id="rId29"/>
    </p:embeddedFont>
    <p:embeddedFont>
      <p:font typeface="Open Sauce Bold" charset="1" panose="00000800000000000000"/>
      <p:regular r:id="rId30"/>
    </p:embeddedFont>
    <p:embeddedFont>
      <p:font typeface="Open Sauce Italics" charset="1" panose="00000500000000000000"/>
      <p:regular r:id="rId31"/>
    </p:embeddedFont>
    <p:embeddedFont>
      <p:font typeface="Open Sauce Bold Italics" charset="1" panose="00000800000000000000"/>
      <p:regular r:id="rId32"/>
    </p:embeddedFont>
    <p:embeddedFont>
      <p:font typeface="Open Sauce Light" charset="1" panose="00000400000000000000"/>
      <p:regular r:id="rId33"/>
    </p:embeddedFont>
    <p:embeddedFont>
      <p:font typeface="Open Sauce Light Italics" charset="1" panose="00000400000000000000"/>
      <p:regular r:id="rId34"/>
    </p:embeddedFont>
    <p:embeddedFont>
      <p:font typeface="Open Sauce Medium" charset="1" panose="00000600000000000000"/>
      <p:regular r:id="rId35"/>
    </p:embeddedFont>
    <p:embeddedFont>
      <p:font typeface="Open Sauce Medium Italics" charset="1" panose="00000600000000000000"/>
      <p:regular r:id="rId36"/>
    </p:embeddedFont>
    <p:embeddedFont>
      <p:font typeface="Open Sauce Semi-Bold" charset="1" panose="00000700000000000000"/>
      <p:regular r:id="rId37"/>
    </p:embeddedFont>
    <p:embeddedFont>
      <p:font typeface="Open Sauce Semi-Bold Italics" charset="1" panose="00000700000000000000"/>
      <p:regular r:id="rId38"/>
    </p:embeddedFont>
    <p:embeddedFont>
      <p:font typeface="Open Sauce Heavy" charset="1" panose="00000A00000000000000"/>
      <p:regular r:id="rId39"/>
    </p:embeddedFont>
    <p:embeddedFont>
      <p:font typeface="Open Sauce Heavy Italics" charset="1" panose="00000A0000000000000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slides/slide1.xml" Type="http://schemas.openxmlformats.org/officeDocument/2006/relationships/slide"/><Relationship Id="rId42" Target="slides/slide2.xml" Type="http://schemas.openxmlformats.org/officeDocument/2006/relationships/slide"/><Relationship Id="rId43" Target="slides/slide3.xml" Type="http://schemas.openxmlformats.org/officeDocument/2006/relationships/slide"/><Relationship Id="rId44" Target="slides/slide4.xml" Type="http://schemas.openxmlformats.org/officeDocument/2006/relationships/slide"/><Relationship Id="rId45" Target="slides/slide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slide5.xml" Type="http://schemas.openxmlformats.org/officeDocument/2006/relationships/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slide3.xml" Type="http://schemas.openxmlformats.org/officeDocument/2006/relationships/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453">
            <a:off x="-212140" y="-387358"/>
            <a:ext cx="18712279" cy="11061715"/>
          </a:xfrm>
          <a:custGeom>
            <a:avLst/>
            <a:gdLst/>
            <a:ahLst/>
            <a:cxnLst/>
            <a:rect r="r" b="b" t="t" l="l"/>
            <a:pathLst>
              <a:path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>
            <a:blip r:embed="rId2"/>
            <a:stretch>
              <a:fillRect l="-9549" t="-14710" r="-62593" b="-490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4160" y="1182238"/>
            <a:ext cx="324049" cy="402318"/>
          </a:xfrm>
          <a:custGeom>
            <a:avLst/>
            <a:gdLst/>
            <a:ahLst/>
            <a:cxnLst/>
            <a:rect r="r" b="b" t="t" l="l"/>
            <a:pathLst>
              <a:path h="402318" w="324049">
                <a:moveTo>
                  <a:pt x="0" y="0"/>
                </a:moveTo>
                <a:lnTo>
                  <a:pt x="324049" y="0"/>
                </a:lnTo>
                <a:lnTo>
                  <a:pt x="324049" y="402318"/>
                </a:lnTo>
                <a:lnTo>
                  <a:pt x="0" y="402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564160" y="6931968"/>
            <a:ext cx="9526284" cy="0"/>
          </a:xfrm>
          <a:prstGeom prst="line">
            <a:avLst/>
          </a:prstGeom>
          <a:ln cap="rnd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334535" y="4393321"/>
            <a:ext cx="1605451" cy="1721664"/>
          </a:xfrm>
          <a:custGeom>
            <a:avLst/>
            <a:gdLst/>
            <a:ahLst/>
            <a:cxnLst/>
            <a:rect r="r" b="b" t="t" l="l"/>
            <a:pathLst>
              <a:path h="1721664" w="1605451">
                <a:moveTo>
                  <a:pt x="0" y="0"/>
                </a:moveTo>
                <a:lnTo>
                  <a:pt x="1605452" y="0"/>
                </a:lnTo>
                <a:lnTo>
                  <a:pt x="1605452" y="1721663"/>
                </a:lnTo>
                <a:lnTo>
                  <a:pt x="0" y="17216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4160" y="3612504"/>
            <a:ext cx="9118379" cy="128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950"/>
              </a:lnSpc>
            </a:pPr>
            <a:r>
              <a:rPr lang="en-US" sz="9045" spc="334">
                <a:solidFill>
                  <a:srgbClr val="FFFFFF"/>
                </a:solidFill>
                <a:latin typeface="Days"/>
              </a:rPr>
              <a:t>FX Market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4160" y="4965634"/>
            <a:ext cx="10375827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00"/>
              </a:lnSpc>
            </a:pPr>
            <a:r>
              <a:rPr lang="en-US" sz="8000" spc="576">
                <a:solidFill>
                  <a:srgbClr val="C5386D"/>
                </a:solidFill>
                <a:latin typeface="Open Sauce Medium"/>
              </a:rPr>
              <a:t>L-S STRATEGY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6054" y="1125088"/>
            <a:ext cx="4616019" cy="47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8"/>
              </a:lnSpc>
            </a:pPr>
            <a:r>
              <a:rPr lang="en-US" sz="2789" spc="209">
                <a:solidFill>
                  <a:srgbClr val="FFFFFF"/>
                </a:solidFill>
                <a:latin typeface="Agrandir Narrow Bold"/>
              </a:rPr>
              <a:t>Quantitative Trading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19281" y="7254681"/>
            <a:ext cx="5132793" cy="35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1"/>
              </a:lnSpc>
            </a:pPr>
            <a:r>
              <a:rPr lang="en-US" sz="2137" spc="181">
                <a:solidFill>
                  <a:srgbClr val="FFFFFF"/>
                </a:solidFill>
                <a:latin typeface="Agrandir Narrow Bold"/>
              </a:rPr>
              <a:t>By Haibo Xie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015114">
            <a:off x="9740863" y="2343404"/>
            <a:ext cx="15802157" cy="9423832"/>
          </a:xfrm>
          <a:custGeom>
            <a:avLst/>
            <a:gdLst/>
            <a:ahLst/>
            <a:cxnLst/>
            <a:rect r="r" b="b" t="t" l="l"/>
            <a:pathLst>
              <a:path h="9423832" w="15802157">
                <a:moveTo>
                  <a:pt x="0" y="0"/>
                </a:moveTo>
                <a:lnTo>
                  <a:pt x="15802157" y="0"/>
                </a:lnTo>
                <a:lnTo>
                  <a:pt x="15802157" y="9423832"/>
                </a:lnTo>
                <a:lnTo>
                  <a:pt x="0" y="9423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6398" y="1333975"/>
            <a:ext cx="15433919" cy="7619050"/>
            <a:chOff x="0" y="0"/>
            <a:chExt cx="4064900" cy="2006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900" cy="2006663"/>
            </a:xfrm>
            <a:custGeom>
              <a:avLst/>
              <a:gdLst/>
              <a:ahLst/>
              <a:cxnLst/>
              <a:rect r="r" b="b" t="t" l="l"/>
              <a:pathLst>
                <a:path h="2006663" w="4064900">
                  <a:moveTo>
                    <a:pt x="0" y="0"/>
                  </a:moveTo>
                  <a:lnTo>
                    <a:pt x="4064900" y="0"/>
                  </a:lnTo>
                  <a:lnTo>
                    <a:pt x="4064900" y="2006663"/>
                  </a:lnTo>
                  <a:lnTo>
                    <a:pt x="0" y="2006663"/>
                  </a:lnTo>
                  <a:close/>
                </a:path>
              </a:pathLst>
            </a:custGeom>
            <a:solidFill>
              <a:srgbClr val="F5F5F5"/>
            </a:solidFill>
            <a:ln w="38100" cap="sq">
              <a:solidFill>
                <a:srgbClr val="20235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64900" cy="2035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53220" y="3347082"/>
            <a:ext cx="5056438" cy="65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59"/>
              </a:lnSpc>
            </a:pPr>
            <a:r>
              <a:rPr lang="en-US" sz="4599" spc="607">
                <a:solidFill>
                  <a:srgbClr val="000000"/>
                </a:solidFill>
                <a:latin typeface="Open Sauce Medium"/>
              </a:rPr>
              <a:t>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27424" y="4484977"/>
            <a:ext cx="5727079" cy="375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869" indent="-203434" lvl="1">
              <a:lnSpc>
                <a:spcPts val="2770"/>
              </a:lnSpc>
              <a:buFont typeface="Arial"/>
              <a:buChar char="•"/>
            </a:pPr>
            <a:r>
              <a:rPr lang="en-US" sz="1884">
                <a:solidFill>
                  <a:srgbClr val="000000"/>
                </a:solidFill>
                <a:latin typeface="Open Sauce Bold"/>
              </a:rPr>
              <a:t>Overcoming Information Overload</a:t>
            </a:r>
            <a:r>
              <a:rPr lang="en-US" sz="1884">
                <a:solidFill>
                  <a:srgbClr val="000000"/>
                </a:solidFill>
                <a:latin typeface="Open Sauce Light"/>
              </a:rPr>
              <a:t>: Implement machine learning to analyze and classify the vast array of investment options, simplifying decision-making for retail investors overwhelmed by choices based on intuition or incomplete information</a:t>
            </a:r>
          </a:p>
          <a:p>
            <a:pPr algn="l">
              <a:lnSpc>
                <a:spcPts val="2770"/>
              </a:lnSpc>
            </a:pPr>
          </a:p>
          <a:p>
            <a:pPr algn="l" marL="406869" indent="-203434" lvl="1">
              <a:lnSpc>
                <a:spcPts val="2770"/>
              </a:lnSpc>
              <a:buFont typeface="Arial"/>
              <a:buChar char="•"/>
            </a:pPr>
            <a:r>
              <a:rPr lang="en-US" sz="1884">
                <a:solidFill>
                  <a:srgbClr val="000000"/>
                </a:solidFill>
                <a:latin typeface="Open Sauce Bold"/>
              </a:rPr>
              <a:t>Enhancing Portfolio Efficiency</a:t>
            </a:r>
            <a:r>
              <a:rPr lang="en-US" sz="1884">
                <a:solidFill>
                  <a:srgbClr val="000000"/>
                </a:solidFill>
                <a:latin typeface="Open Sauce Light"/>
              </a:rPr>
              <a:t>: To construct portfolios that better align with the risk aversion typical of retail investors, aiming to reduce volatility and improve expected returns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8654651" y="2652442"/>
            <a:ext cx="0" cy="5211720"/>
          </a:xfrm>
          <a:prstGeom prst="line">
            <a:avLst/>
          </a:prstGeom>
          <a:ln cap="flat" w="38100">
            <a:solidFill>
              <a:srgbClr val="1922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469692" y="2523933"/>
            <a:ext cx="369918" cy="369918"/>
            <a:chOff x="6705600" y="1371600"/>
            <a:chExt cx="10972800" cy="1097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34593">
                    <a:alpha val="100000"/>
                  </a:srgbClr>
                </a:gs>
                <a:gs pos="100000">
                  <a:srgbClr val="151F52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8469692" y="4671274"/>
            <a:ext cx="369918" cy="369918"/>
            <a:chOff x="6705600" y="1371600"/>
            <a:chExt cx="10972800" cy="1097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34593">
                    <a:alpha val="100000"/>
                  </a:srgbClr>
                </a:gs>
                <a:gs pos="100000">
                  <a:srgbClr val="151F52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054139" y="2478387"/>
            <a:ext cx="5260448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0"/>
              </a:lnSpc>
            </a:pPr>
            <a:r>
              <a:rPr lang="en-US" sz="3300" spc="105">
                <a:solidFill>
                  <a:srgbClr val="000000"/>
                </a:solidFill>
                <a:latin typeface="Open Sauce Medium"/>
              </a:rPr>
              <a:t>STEP 1  Fetch Features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54139" y="4603924"/>
            <a:ext cx="5260448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0"/>
              </a:lnSpc>
            </a:pPr>
            <a:r>
              <a:rPr lang="en-US" sz="3300" spc="105">
                <a:solidFill>
                  <a:srgbClr val="000000"/>
                </a:solidFill>
                <a:latin typeface="Open Sauce Medium"/>
              </a:rPr>
              <a:t>STEP 2  Tradability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3063222"/>
            <a:ext cx="7022611" cy="131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Base portofolio feature retreival &amp; Regression</a:t>
            </a: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Base portofolio’s constituents classification (based on regression)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5188759"/>
            <a:ext cx="6986316" cy="98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Target currency pairs classification</a:t>
            </a: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Identify forcastable currency pairs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469692" y="6515608"/>
            <a:ext cx="369918" cy="369918"/>
            <a:chOff x="6705600" y="1371600"/>
            <a:chExt cx="10972800" cy="1097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34593">
                    <a:alpha val="100000"/>
                  </a:srgbClr>
                </a:gs>
                <a:gs pos="100000">
                  <a:srgbClr val="151F52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9054139" y="6470062"/>
            <a:ext cx="5260448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0"/>
              </a:lnSpc>
            </a:pPr>
            <a:r>
              <a:rPr lang="en-US" sz="3300" spc="105">
                <a:solidFill>
                  <a:srgbClr val="000000"/>
                </a:solidFill>
                <a:latin typeface="Open Sauce Medium"/>
              </a:rPr>
              <a:t>STEP 3  Trading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7054897"/>
            <a:ext cx="7022611" cy="98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Identify pairs for long and short by linear regression</a:t>
            </a: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Track the long short ratio for profitability measurement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86933" y="2470463"/>
            <a:ext cx="4436512" cy="711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4999" spc="159">
                <a:solidFill>
                  <a:srgbClr val="000000"/>
                </a:solidFill>
                <a:latin typeface="Days"/>
              </a:rPr>
              <a:t>Project</a:t>
            </a:r>
          </a:p>
        </p:txBody>
      </p:sp>
      <p:sp>
        <p:nvSpPr>
          <p:cNvPr name="AutoShape 22" id="22"/>
          <p:cNvSpPr/>
          <p:nvPr/>
        </p:nvSpPr>
        <p:spPr>
          <a:xfrm flipH="true" flipV="true">
            <a:off x="-7302053" y="4220700"/>
            <a:ext cx="15156557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580739" y="624163"/>
            <a:ext cx="756326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4999" spc="159">
                <a:solidFill>
                  <a:srgbClr val="000000"/>
                </a:solidFill>
                <a:latin typeface="Days"/>
              </a:rPr>
              <a:t>Intro &amp; Purpose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5844744">
            <a:off x="-7837509" y="844440"/>
            <a:ext cx="13037396" cy="7775029"/>
          </a:xfrm>
          <a:custGeom>
            <a:avLst/>
            <a:gdLst/>
            <a:ahLst/>
            <a:cxnLst/>
            <a:rect r="r" b="b" t="t" l="l"/>
            <a:pathLst>
              <a:path h="7775029" w="13037396">
                <a:moveTo>
                  <a:pt x="0" y="0"/>
                </a:moveTo>
                <a:lnTo>
                  <a:pt x="13037395" y="0"/>
                </a:lnTo>
                <a:lnTo>
                  <a:pt x="13037395" y="7775029"/>
                </a:lnTo>
                <a:lnTo>
                  <a:pt x="0" y="777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41562">
            <a:off x="-8323284" y="844440"/>
            <a:ext cx="13037396" cy="7775029"/>
          </a:xfrm>
          <a:custGeom>
            <a:avLst/>
            <a:gdLst/>
            <a:ahLst/>
            <a:cxnLst/>
            <a:rect r="r" b="b" t="t" l="l"/>
            <a:pathLst>
              <a:path h="7775029" w="13037396">
                <a:moveTo>
                  <a:pt x="0" y="0"/>
                </a:moveTo>
                <a:lnTo>
                  <a:pt x="13037395" y="0"/>
                </a:lnTo>
                <a:lnTo>
                  <a:pt x="13037395" y="7775029"/>
                </a:lnTo>
                <a:lnTo>
                  <a:pt x="0" y="7775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1104489" y="2127706"/>
            <a:ext cx="6160724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05779" y="2203906"/>
            <a:ext cx="7022611" cy="2652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Bold"/>
              </a:rPr>
              <a:t>Best Model:</a:t>
            </a:r>
            <a:r>
              <a:rPr lang="en-US" sz="1800">
                <a:solidFill>
                  <a:srgbClr val="000000"/>
                </a:solidFill>
                <a:latin typeface="Open Sauce"/>
              </a:rPr>
              <a:t> Linear regression</a:t>
            </a:r>
          </a:p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Bold"/>
              </a:rPr>
              <a:t>MSE for GBP/CHF:</a:t>
            </a:r>
            <a:r>
              <a:rPr lang="en-US" sz="1800">
                <a:solidFill>
                  <a:srgbClr val="000000"/>
                </a:solidFill>
                <a:latin typeface="Open Sauce"/>
              </a:rPr>
              <a:t> nearly a 0  Forecastable </a:t>
            </a:r>
          </a:p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Bold"/>
              </a:rPr>
              <a:t>MSE for EUR/USD:</a:t>
            </a:r>
            <a:r>
              <a:rPr lang="en-US" sz="1800">
                <a:solidFill>
                  <a:srgbClr val="000000"/>
                </a:solidFill>
                <a:latin typeface="Open Sauce"/>
              </a:rPr>
              <a:t> 0.0002079 Undefined</a:t>
            </a:r>
          </a:p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Bold"/>
              </a:rPr>
              <a:t>MSE for USD/CAD:</a:t>
            </a:r>
            <a:r>
              <a:rPr lang="en-US" sz="1800">
                <a:solidFill>
                  <a:srgbClr val="000000"/>
                </a:solidFill>
                <a:latin typeface="Open Sauce"/>
              </a:rPr>
              <a:t> 0.0004121 Non-forcastable </a:t>
            </a: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</a:p>
        </p:txBody>
      </p:sp>
      <p:sp>
        <p:nvSpPr>
          <p:cNvPr name="AutoShape 5" id="5"/>
          <p:cNvSpPr/>
          <p:nvPr/>
        </p:nvSpPr>
        <p:spPr>
          <a:xfrm flipH="true" flipV="true">
            <a:off x="1028700" y="4110431"/>
            <a:ext cx="6160724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620872" y="4211345"/>
          <a:ext cx="6924556" cy="6028030"/>
        </p:xfrm>
        <a:graphic>
          <a:graphicData uri="http://schemas.openxmlformats.org/drawingml/2006/table">
            <a:tbl>
              <a:tblPr/>
              <a:tblGrid>
                <a:gridCol w="1414506"/>
                <a:gridCol w="1776663"/>
                <a:gridCol w="1471254"/>
                <a:gridCol w="2262133"/>
              </a:tblGrid>
              <a:tr h="753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Forecastable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Undefined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Non-Forecastable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EUR/CHF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87.1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12.9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EUR/CAD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GBP/EUR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GBP/USD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GBP/CAD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USD/CHF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USD/JPY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 Bold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Open Sauce"/>
                        </a:rPr>
                        <a:t>/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7" id="7"/>
          <p:cNvSpPr/>
          <p:nvPr/>
        </p:nvSpPr>
        <p:spPr>
          <a:xfrm flipH="true" flipV="true">
            <a:off x="10165931" y="2089606"/>
            <a:ext cx="6160724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351159" y="2475360"/>
            <a:ext cx="9936841" cy="5336279"/>
          </a:xfrm>
          <a:custGeom>
            <a:avLst/>
            <a:gdLst/>
            <a:ahLst/>
            <a:cxnLst/>
            <a:rect r="r" b="b" t="t" l="l"/>
            <a:pathLst>
              <a:path h="5336279" w="9936841">
                <a:moveTo>
                  <a:pt x="0" y="0"/>
                </a:moveTo>
                <a:lnTo>
                  <a:pt x="9936841" y="0"/>
                </a:lnTo>
                <a:lnTo>
                  <a:pt x="9936841" y="5336280"/>
                </a:lnTo>
                <a:lnTo>
                  <a:pt x="0" y="5336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57275" y="1609546"/>
            <a:ext cx="6530983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0"/>
              </a:lnSpc>
            </a:pPr>
            <a:r>
              <a:rPr lang="en-US" sz="3300" spc="105">
                <a:solidFill>
                  <a:srgbClr val="000000"/>
                </a:solidFill>
                <a:latin typeface="Days"/>
              </a:rPr>
              <a:t>Portfolio Regression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80739" y="624163"/>
            <a:ext cx="756326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4999" spc="159">
                <a:solidFill>
                  <a:srgbClr val="000000"/>
                </a:solidFill>
                <a:latin typeface="Days"/>
              </a:rPr>
              <a:t>Intermediate Result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573220"/>
            <a:ext cx="6530983" cy="93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0"/>
              </a:lnSpc>
            </a:pPr>
            <a:r>
              <a:rPr lang="en-US" sz="3300" spc="105">
                <a:solidFill>
                  <a:srgbClr val="000000"/>
                </a:solidFill>
                <a:latin typeface="Days"/>
              </a:rPr>
              <a:t>Target CPs Classification</a:t>
            </a:r>
          </a:p>
          <a:p>
            <a:pPr algn="l">
              <a:lnSpc>
                <a:spcPts val="363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118717" y="1571446"/>
            <a:ext cx="6530983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0"/>
              </a:lnSpc>
            </a:pPr>
            <a:r>
              <a:rPr lang="en-US" sz="3300" spc="105">
                <a:solidFill>
                  <a:srgbClr val="000000"/>
                </a:solidFill>
                <a:latin typeface="Days"/>
              </a:rPr>
              <a:t>Long-short Regression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34027" y="8880053"/>
            <a:ext cx="2249329" cy="1210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</a:pPr>
            <a:r>
              <a:rPr lang="en-US" sz="2199">
                <a:solidFill>
                  <a:srgbClr val="000000"/>
                </a:solidFill>
                <a:latin typeface="Open Sauce Bold"/>
              </a:rPr>
              <a:t>Long:  USD/JPY</a:t>
            </a:r>
          </a:p>
          <a:p>
            <a:pPr algn="l">
              <a:lnSpc>
                <a:spcPts val="3233"/>
              </a:lnSpc>
            </a:pPr>
          </a:p>
          <a:p>
            <a:pPr algn="l">
              <a:lnSpc>
                <a:spcPts val="3233"/>
              </a:lnSpc>
            </a:pPr>
            <a:r>
              <a:rPr lang="en-US" sz="2199">
                <a:solidFill>
                  <a:srgbClr val="000000"/>
                </a:solidFill>
                <a:latin typeface="Open Sauce Bold"/>
              </a:rPr>
              <a:t>Short: GBP/USD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94447" y="8186674"/>
            <a:ext cx="1891546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u="sng">
                <a:solidFill>
                  <a:srgbClr val="000000"/>
                </a:solidFill>
                <a:latin typeface="Canva Sans Bold"/>
                <a:hlinkClick r:id="rId5" action="ppaction://hlinksldjump"/>
              </a:rPr>
              <a:t>Decision: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10229692" y="8788654"/>
            <a:ext cx="6160724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193973">
            <a:off x="-1226840" y="-275161"/>
            <a:ext cx="20194204" cy="12043089"/>
          </a:xfrm>
          <a:custGeom>
            <a:avLst/>
            <a:gdLst/>
            <a:ahLst/>
            <a:cxnLst/>
            <a:rect r="r" b="b" t="t" l="l"/>
            <a:pathLst>
              <a:path h="12043089" w="20194204">
                <a:moveTo>
                  <a:pt x="0" y="0"/>
                </a:moveTo>
                <a:lnTo>
                  <a:pt x="20194204" y="0"/>
                </a:lnTo>
                <a:lnTo>
                  <a:pt x="20194204" y="12043088"/>
                </a:lnTo>
                <a:lnTo>
                  <a:pt x="0" y="12043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6398" y="1333975"/>
            <a:ext cx="7120943" cy="7619050"/>
            <a:chOff x="0" y="0"/>
            <a:chExt cx="1875475" cy="20066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75475" cy="2006663"/>
            </a:xfrm>
            <a:custGeom>
              <a:avLst/>
              <a:gdLst/>
              <a:ahLst/>
              <a:cxnLst/>
              <a:rect r="r" b="b" t="t" l="l"/>
              <a:pathLst>
                <a:path h="2006663" w="1875475">
                  <a:moveTo>
                    <a:pt x="0" y="0"/>
                  </a:moveTo>
                  <a:lnTo>
                    <a:pt x="1875475" y="0"/>
                  </a:lnTo>
                  <a:lnTo>
                    <a:pt x="1875475" y="2006663"/>
                  </a:lnTo>
                  <a:lnTo>
                    <a:pt x="0" y="2006663"/>
                  </a:lnTo>
                  <a:close/>
                </a:path>
              </a:pathLst>
            </a:custGeom>
            <a:solidFill>
              <a:srgbClr val="F5F5F5"/>
            </a:solidFill>
            <a:ln w="38100" cap="sq">
              <a:solidFill>
                <a:srgbClr val="20235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875475" cy="2035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1333975"/>
            <a:ext cx="7120943" cy="7619050"/>
            <a:chOff x="0" y="0"/>
            <a:chExt cx="1875475" cy="20066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75475" cy="2006663"/>
            </a:xfrm>
            <a:custGeom>
              <a:avLst/>
              <a:gdLst/>
              <a:ahLst/>
              <a:cxnLst/>
              <a:rect r="r" b="b" t="t" l="l"/>
              <a:pathLst>
                <a:path h="2006663" w="1875475">
                  <a:moveTo>
                    <a:pt x="0" y="0"/>
                  </a:moveTo>
                  <a:lnTo>
                    <a:pt x="1875475" y="0"/>
                  </a:lnTo>
                  <a:lnTo>
                    <a:pt x="1875475" y="2006663"/>
                  </a:lnTo>
                  <a:lnTo>
                    <a:pt x="0" y="2006663"/>
                  </a:lnTo>
                  <a:close/>
                </a:path>
              </a:pathLst>
            </a:custGeom>
            <a:solidFill>
              <a:srgbClr val="F5F5F5"/>
            </a:solidFill>
            <a:ln w="38100" cap="sq">
              <a:solidFill>
                <a:srgbClr val="202354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875475" cy="2035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334803" y="3046593"/>
            <a:ext cx="5286305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99"/>
              </a:lnSpc>
            </a:pPr>
            <a:r>
              <a:rPr lang="en-US" sz="3999" spc="567">
                <a:solidFill>
                  <a:srgbClr val="000000"/>
                </a:solidFill>
                <a:latin typeface="Open Sauce Medium"/>
              </a:rPr>
              <a:t>FUTURE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34803" y="4305043"/>
            <a:ext cx="5132767" cy="431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646"/>
              </a:lnSpc>
              <a:buAutoNum type="arabicPeriod" startAt="1"/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Calculate portfolio correlations using a weighted average price, rather than averaging constituent correlations, for greater accuracy</a:t>
            </a:r>
          </a:p>
          <a:p>
            <a:pPr algn="l" marL="388620" indent="-194310" lvl="1">
              <a:lnSpc>
                <a:spcPts val="2646"/>
              </a:lnSpc>
              <a:buAutoNum type="arabicPeriod" startAt="1"/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Base portfolio should construct by more currency pairs to be more diversified</a:t>
            </a:r>
          </a:p>
          <a:p>
            <a:pPr algn="l" marL="388620" indent="-194310" lvl="1">
              <a:lnSpc>
                <a:spcPts val="2646"/>
              </a:lnSpc>
              <a:buAutoNum type="arabicPeriod" startAt="1"/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Regularly r</a:t>
            </a:r>
            <a:r>
              <a:rPr lang="en-US" sz="1800">
                <a:solidFill>
                  <a:srgbClr val="000000"/>
                </a:solidFill>
                <a:latin typeface="Open Sauce Light"/>
              </a:rPr>
              <a:t>ebalance trading portfolio over time to prevents strategy distortion</a:t>
            </a:r>
          </a:p>
          <a:p>
            <a:pPr algn="l" marL="388620" indent="-194310" lvl="1">
              <a:lnSpc>
                <a:spcPts val="2646"/>
              </a:lnSpc>
              <a:buAutoNum type="arabicPeriod" startAt="1"/>
            </a:pPr>
            <a:r>
              <a:rPr lang="en-US" sz="1800">
                <a:solidFill>
                  <a:srgbClr val="000000"/>
                </a:solidFill>
                <a:latin typeface="Open Sauce Light"/>
              </a:rPr>
              <a:t>Determine </a:t>
            </a:r>
            <a:r>
              <a:rPr lang="en-US" sz="1800">
                <a:solidFill>
                  <a:srgbClr val="000000"/>
                </a:solidFill>
                <a:latin typeface="Open Sauce Light"/>
              </a:rPr>
              <a:t>he entery point and exist point based on FD and volatility, and other indicators that can estimate the direction of movements</a:t>
            </a:r>
          </a:p>
          <a:p>
            <a:pPr algn="l">
              <a:lnSpc>
                <a:spcPts val="264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666892" y="3037068"/>
            <a:ext cx="5286305" cy="57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0"/>
              </a:lnSpc>
            </a:pPr>
            <a:r>
              <a:rPr lang="en-US" sz="4000" spc="568">
                <a:solidFill>
                  <a:srgbClr val="000000"/>
                </a:solidFill>
                <a:latin typeface="Open Sauce Medium"/>
              </a:rPr>
              <a:t>3-HOURS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66892" y="2381113"/>
            <a:ext cx="5286305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spc="140">
                <a:solidFill>
                  <a:srgbClr val="000000"/>
                </a:solidFill>
                <a:latin typeface="Days"/>
              </a:rPr>
              <a:t>Trading 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34803" y="2381113"/>
            <a:ext cx="5286305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spc="140">
                <a:solidFill>
                  <a:srgbClr val="000000"/>
                </a:solidFill>
                <a:latin typeface="Days"/>
              </a:rPr>
              <a:t>Improvements</a:t>
            </a: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10334803" y="3975220"/>
            <a:ext cx="15156557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-7400766" y="4013320"/>
            <a:ext cx="15156557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580739" y="624163"/>
            <a:ext cx="756326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4999" spc="159">
                <a:solidFill>
                  <a:srgbClr val="000000"/>
                </a:solidFill>
                <a:latin typeface="Days"/>
              </a:rPr>
              <a:t>Results &amp; Improves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60486" y="4424694"/>
            <a:ext cx="5132767" cy="3319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Bold"/>
              </a:rPr>
              <a:t>First investment</a:t>
            </a:r>
          </a:p>
          <a:p>
            <a:pPr algn="l" marL="388620" indent="-194310" lvl="1">
              <a:lnSpc>
                <a:spcPts val="2646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Open Sauce"/>
              </a:rPr>
              <a:t>Return: 0.1511%</a:t>
            </a: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Bold"/>
              </a:rPr>
              <a:t>Reinvestment 1</a:t>
            </a:r>
          </a:p>
          <a:p>
            <a:pPr algn="l" marL="388620" indent="-194310" lvl="1">
              <a:lnSpc>
                <a:spcPts val="2646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Open Sauce"/>
              </a:rPr>
              <a:t>Return: 0.1076%</a:t>
            </a: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 Bold"/>
              </a:rPr>
              <a:t>Reinvestment 2</a:t>
            </a:r>
          </a:p>
          <a:p>
            <a:pPr algn="l" marL="388620" indent="-194310" lvl="1">
              <a:lnSpc>
                <a:spcPts val="2646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Open Sauce"/>
              </a:rPr>
              <a:t>Return: 0.1052%</a:t>
            </a: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4877198" y="7753872"/>
            <a:ext cx="5132767" cy="1068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1999">
                <a:solidFill>
                  <a:srgbClr val="000000"/>
                </a:solidFill>
                <a:latin typeface="Open Sauce Bold"/>
              </a:rPr>
              <a:t>Total Return: </a:t>
            </a:r>
            <a:r>
              <a:rPr lang="en-US" sz="1999">
                <a:solidFill>
                  <a:srgbClr val="000000"/>
                </a:solidFill>
                <a:latin typeface="Open Sauce"/>
              </a:rPr>
              <a:t>0.3639%</a:t>
            </a:r>
          </a:p>
          <a:p>
            <a:pPr algn="l">
              <a:lnSpc>
                <a:spcPts val="2939"/>
              </a:lnSpc>
            </a:pPr>
            <a:r>
              <a:rPr lang="en-US" sz="1999">
                <a:solidFill>
                  <a:srgbClr val="000000"/>
                </a:solidFill>
                <a:latin typeface="Open Sauce Bold"/>
              </a:rPr>
              <a:t>Avg Return: </a:t>
            </a:r>
            <a:r>
              <a:rPr lang="en-US" sz="1999">
                <a:solidFill>
                  <a:srgbClr val="000000"/>
                </a:solidFill>
                <a:latin typeface="Open Sauce"/>
              </a:rPr>
              <a:t>0.1213%</a:t>
            </a:r>
          </a:p>
          <a:p>
            <a:pPr algn="l">
              <a:lnSpc>
                <a:spcPts val="2646"/>
              </a:lnSpc>
            </a:pPr>
          </a:p>
        </p:txBody>
      </p:sp>
      <p:sp>
        <p:nvSpPr>
          <p:cNvPr name="AutoShape 19" id="19"/>
          <p:cNvSpPr/>
          <p:nvPr/>
        </p:nvSpPr>
        <p:spPr>
          <a:xfrm flipH="true">
            <a:off x="2192108" y="7423502"/>
            <a:ext cx="649523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325340"/>
            <a:ext cx="9899314" cy="8506297"/>
          </a:xfrm>
          <a:custGeom>
            <a:avLst/>
            <a:gdLst/>
            <a:ahLst/>
            <a:cxnLst/>
            <a:rect r="r" b="b" t="t" l="l"/>
            <a:pathLst>
              <a:path h="8506297" w="9899314">
                <a:moveTo>
                  <a:pt x="0" y="0"/>
                </a:moveTo>
                <a:lnTo>
                  <a:pt x="9899314" y="0"/>
                </a:lnTo>
                <a:lnTo>
                  <a:pt x="9899314" y="8506297"/>
                </a:lnTo>
                <a:lnTo>
                  <a:pt x="0" y="8506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290" y="317500"/>
            <a:ext cx="756326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4999" spc="159" u="sng">
                <a:solidFill>
                  <a:srgbClr val="000000"/>
                </a:solidFill>
                <a:latin typeface="Days"/>
                <a:hlinkClick r:id="rId3" action="ppaction://hlinksldjump"/>
              </a:rPr>
              <a:t>Appendix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DAGEMX3JvKk</dc:identifier>
  <dcterms:modified xsi:type="dcterms:W3CDTF">2011-08-01T06:04:30Z</dcterms:modified>
  <cp:revision>1</cp:revision>
  <dc:title>FX Maket</dc:title>
</cp:coreProperties>
</file>