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906000" cy="6858000" type="A4"/>
  <p:notesSz cx="9993313" cy="6867525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3" autoAdjust="0"/>
    <p:restoredTop sz="94660"/>
  </p:normalViewPr>
  <p:slideViewPr>
    <p:cSldViewPr>
      <p:cViewPr varScale="1">
        <p:scale>
          <a:sx n="71" d="100"/>
          <a:sy n="71" d="100"/>
        </p:scale>
        <p:origin x="1200" y="6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30329" cy="34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659789" y="0"/>
            <a:ext cx="4331927" cy="34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31699-D8C0-4757-9783-264D82346D62}" type="datetimeFigureOut">
              <a:rPr lang="pt-BR" smtClean="0"/>
              <a:t>30/05/2018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324225" y="858838"/>
            <a:ext cx="3344863" cy="2316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98693" y="3305459"/>
            <a:ext cx="7995929" cy="270402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1" y="6522706"/>
            <a:ext cx="4330329" cy="3448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659789" y="6522706"/>
            <a:ext cx="4331927" cy="3448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9DAD62-2806-4ADC-ACB3-FFA1CECBA4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539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DAD62-2806-4ADC-ACB3-FFA1CECBA4A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6224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2C7C7-25D0-4338-A3B1-466DD3D4BAEB}" type="datetimeFigureOut">
              <a:rPr lang="pt-BR" smtClean="0"/>
              <a:pPr/>
              <a:t>30/05/2018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1340-BE9B-4B8F-90BB-07AD6662362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0283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2C7C7-25D0-4338-A3B1-466DD3D4BAEB}" type="datetimeFigureOut">
              <a:rPr lang="pt-BR" smtClean="0"/>
              <a:pPr/>
              <a:t>30/05/2018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1340-BE9B-4B8F-90BB-07AD6662362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7080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2C7C7-25D0-4338-A3B1-466DD3D4BAEB}" type="datetimeFigureOut">
              <a:rPr lang="pt-BR" smtClean="0"/>
              <a:pPr/>
              <a:t>30/05/2018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1340-BE9B-4B8F-90BB-07AD6662362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036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2C7C7-25D0-4338-A3B1-466DD3D4BAEB}" type="datetimeFigureOut">
              <a:rPr lang="pt-BR" smtClean="0"/>
              <a:pPr/>
              <a:t>30/05/2018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1340-BE9B-4B8F-90BB-07AD6662362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0845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2C7C7-25D0-4338-A3B1-466DD3D4BAEB}" type="datetimeFigureOut">
              <a:rPr lang="pt-BR" smtClean="0"/>
              <a:pPr/>
              <a:t>30/05/2018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1340-BE9B-4B8F-90BB-07AD6662362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741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2C7C7-25D0-4338-A3B1-466DD3D4BAEB}" type="datetimeFigureOut">
              <a:rPr lang="pt-BR" smtClean="0"/>
              <a:pPr/>
              <a:t>30/05/2018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1340-BE9B-4B8F-90BB-07AD6662362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9071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2C7C7-25D0-4338-A3B1-466DD3D4BAEB}" type="datetimeFigureOut">
              <a:rPr lang="pt-BR" smtClean="0"/>
              <a:pPr/>
              <a:t>30/05/2018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1340-BE9B-4B8F-90BB-07AD6662362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352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2C7C7-25D0-4338-A3B1-466DD3D4BAEB}" type="datetimeFigureOut">
              <a:rPr lang="pt-BR" smtClean="0"/>
              <a:pPr/>
              <a:t>30/05/2018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1340-BE9B-4B8F-90BB-07AD6662362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045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2C7C7-25D0-4338-A3B1-466DD3D4BAEB}" type="datetimeFigureOut">
              <a:rPr lang="pt-BR" smtClean="0"/>
              <a:pPr/>
              <a:t>30/05/2018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1340-BE9B-4B8F-90BB-07AD6662362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006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2C7C7-25D0-4338-A3B1-466DD3D4BAEB}" type="datetimeFigureOut">
              <a:rPr lang="pt-BR" smtClean="0"/>
              <a:pPr/>
              <a:t>30/05/2018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1340-BE9B-4B8F-90BB-07AD6662362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2090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2C7C7-25D0-4338-A3B1-466DD3D4BAEB}" type="datetimeFigureOut">
              <a:rPr lang="pt-BR" smtClean="0"/>
              <a:pPr/>
              <a:t>30/05/2018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1340-BE9B-4B8F-90BB-07AD6662362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3515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2C7C7-25D0-4338-A3B1-466DD3D4BAEB}" type="datetimeFigureOut">
              <a:rPr lang="pt-BR" smtClean="0"/>
              <a:pPr/>
              <a:t>30/05/2018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21340-BE9B-4B8F-90BB-07AD6662362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0620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257494"/>
              </p:ext>
            </p:extLst>
          </p:nvPr>
        </p:nvGraphicFramePr>
        <p:xfrm>
          <a:off x="8508" y="44625"/>
          <a:ext cx="9849545" cy="65093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8234"/>
                <a:gridCol w="3486218"/>
                <a:gridCol w="3844722"/>
                <a:gridCol w="675835"/>
                <a:gridCol w="744536"/>
              </a:tblGrid>
              <a:tr h="189607">
                <a:tc rowSpan="3">
                  <a:txBody>
                    <a:bodyPr/>
                    <a:lstStyle/>
                    <a:p>
                      <a:pPr algn="l" fontAlgn="b"/>
                      <a:r>
                        <a:rPr lang="pt-BR" sz="700" b="1" u="none" strike="noStrike" dirty="0">
                          <a:effectLst/>
                        </a:rPr>
                        <a:t> </a:t>
                      </a:r>
                      <a:endParaRPr lang="pt-BR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 gridSpan="2"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  <a:latin typeface="Arial Black" pitchFamily="34" charset="0"/>
                        </a:rPr>
                        <a:t>INSTRUÇÃO AMBIENTAL </a:t>
                      </a:r>
                      <a:r>
                        <a:rPr lang="pt-BR" sz="1600" u="none" strike="noStrike" dirty="0" smtClean="0">
                          <a:effectLst/>
                          <a:latin typeface="Arial Black" pitchFamily="34" charset="0"/>
                        </a:rPr>
                        <a:t>DE </a:t>
                      </a:r>
                      <a:r>
                        <a:rPr lang="pt-BR" sz="1600" u="none" strike="noStrike" dirty="0">
                          <a:effectLst/>
                          <a:latin typeface="Arial Black" pitchFamily="34" charset="0"/>
                        </a:rPr>
                        <a:t>ASPECTOS E </a:t>
                      </a:r>
                      <a:r>
                        <a:rPr lang="pt-BR" sz="1600" u="none" strike="noStrike" dirty="0" smtClean="0">
                          <a:effectLst/>
                          <a:latin typeface="Arial Black" pitchFamily="34" charset="0"/>
                        </a:rPr>
                        <a:t>IMPACTOS</a:t>
                      </a:r>
                      <a:br>
                        <a:rPr lang="pt-BR" sz="1600" u="none" strike="noStrike" dirty="0" smtClean="0">
                          <a:effectLst/>
                          <a:latin typeface="Arial Black" pitchFamily="34" charset="0"/>
                        </a:rPr>
                      </a:br>
                      <a:r>
                        <a:rPr lang="pt-BR" sz="1600" u="none" strike="noStrike" dirty="0" smtClean="0">
                          <a:effectLst/>
                          <a:latin typeface="Arial Black" pitchFamily="34" charset="0"/>
                        </a:rPr>
                        <a:t>PAIA SIMPLIFICADA - USINAGEM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pt-BR" sz="10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Código</a:t>
                      </a:r>
                      <a:r>
                        <a:rPr lang="pt-BR" sz="10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: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I-AMB-13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960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pt-BR" sz="10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Data</a:t>
                      </a:r>
                      <a:r>
                        <a:rPr lang="pt-BR" sz="10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: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30/05/2018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753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pt-BR" sz="10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Revisão</a:t>
                      </a:r>
                      <a:r>
                        <a:rPr lang="pt-BR" sz="10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: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03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753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ASPECTOS </a:t>
                      </a:r>
                      <a:r>
                        <a:rPr lang="pt-BR" sz="1200" b="1" u="none" strike="noStrike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AMBIENTAIS</a:t>
                      </a:r>
                      <a:endParaRPr lang="pt-BR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 QUE FAZER?</a:t>
                      </a:r>
                      <a:endParaRPr lang="pt-BR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9216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pt-BR" sz="9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Descarte de sucata metálica em </a:t>
                      </a:r>
                      <a:r>
                        <a:rPr lang="pt-BR" sz="9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geral</a:t>
                      </a:r>
                      <a:r>
                        <a:rPr lang="pt-BR" sz="9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br>
                        <a:rPr lang="pt-BR" sz="9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pt-BR" sz="9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(peças </a:t>
                      </a:r>
                      <a:r>
                        <a:rPr lang="pt-BR" sz="9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de </a:t>
                      </a:r>
                      <a:r>
                        <a:rPr lang="pt-BR" sz="9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preparação, peças </a:t>
                      </a:r>
                      <a:r>
                        <a:rPr lang="pt-BR" sz="9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refugadas, </a:t>
                      </a:r>
                      <a:r>
                        <a:rPr lang="pt-BR" sz="9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cavacos, rebarbas,</a:t>
                      </a:r>
                      <a:r>
                        <a:rPr lang="pt-BR" sz="900" u="none" strike="noStrike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pt-BR" sz="9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etc.)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5437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just" fontAlgn="ctr"/>
                      <a:r>
                        <a:rPr lang="pt-B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Colocar</a:t>
                      </a:r>
                      <a:r>
                        <a:rPr lang="pt-BR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nos tambores ou caçambas adequadas dispostas na produção e Central de Resíduos.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5437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758432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pt-BR" sz="9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Descarte de </a:t>
                      </a:r>
                      <a:r>
                        <a:rPr lang="pt-BR" sz="9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resíduos </a:t>
                      </a:r>
                      <a:r>
                        <a:rPr lang="pt-BR" sz="900" b="1" u="sng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NÃO CONTAMINADOS</a:t>
                      </a:r>
                      <a:r>
                        <a:rPr lang="pt-BR" sz="9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com </a:t>
                      </a:r>
                      <a:r>
                        <a:rPr lang="pt-BR" sz="9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óleo</a:t>
                      </a:r>
                      <a:r>
                        <a:rPr lang="pt-BR" sz="900" b="1" u="none" strike="noStrike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ou</a:t>
                      </a:r>
                      <a:r>
                        <a:rPr lang="pt-BR" sz="9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graxa</a:t>
                      </a:r>
                      <a:r>
                        <a:rPr lang="pt-BR" sz="900" b="1" u="none" strike="noStrike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br>
                        <a:rPr lang="pt-BR" sz="900" b="1" u="none" strike="noStrike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pt-BR" sz="900" b="0" u="none" strike="noStrike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(p</a:t>
                      </a:r>
                      <a:r>
                        <a:rPr lang="pt-BR" sz="9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apel </a:t>
                      </a:r>
                      <a:r>
                        <a:rPr lang="pt-BR" sz="9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/ papelão limpos</a:t>
                      </a:r>
                      <a:r>
                        <a:rPr lang="pt-BR" sz="9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; </a:t>
                      </a:r>
                      <a:r>
                        <a:rPr lang="pt-BR" sz="9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r</a:t>
                      </a:r>
                      <a:r>
                        <a:rPr lang="pt-BR" sz="9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esíduos </a:t>
                      </a:r>
                      <a:r>
                        <a:rPr lang="pt-BR" sz="9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plásticos, copos </a:t>
                      </a:r>
                      <a:r>
                        <a:rPr lang="pt-BR" sz="9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plásticos usados, </a:t>
                      </a:r>
                      <a:r>
                        <a:rPr lang="pt-BR" sz="9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garrafas PET, etc</a:t>
                      </a:r>
                      <a:r>
                        <a:rPr lang="pt-BR" sz="9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.)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5437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- Siga </a:t>
                      </a:r>
                      <a:r>
                        <a:rPr lang="pt-BR" sz="9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as </a:t>
                      </a:r>
                      <a:r>
                        <a:rPr lang="pt-BR" sz="9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orientações </a:t>
                      </a:r>
                      <a:r>
                        <a:rPr lang="pt-BR" sz="9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da </a:t>
                      </a:r>
                      <a:r>
                        <a:rPr lang="pt-BR" sz="900" b="1" u="sng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COLETA SELETIVA</a:t>
                      </a:r>
                      <a:r>
                        <a:rPr lang="pt-BR" sz="9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, depositando estes resíduos, separadamente, nos recipientes </a:t>
                      </a:r>
                      <a:r>
                        <a:rPr lang="pt-BR" sz="9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próprios e</a:t>
                      </a:r>
                      <a:r>
                        <a:rPr lang="pt-BR" sz="900" u="none" strike="noStrike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adequados</a:t>
                      </a:r>
                      <a:r>
                        <a:rPr lang="pt-BR" sz="9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: </a:t>
                      </a:r>
                      <a:r>
                        <a:rPr lang="pt-BR" sz="900" b="1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Plástico</a:t>
                      </a:r>
                      <a:r>
                        <a:rPr lang="pt-BR" sz="900" b="1" u="none" strike="noStrike" dirty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: VERMELHO</a:t>
                      </a:r>
                      <a:r>
                        <a:rPr lang="pt-BR" sz="9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;  </a:t>
                      </a:r>
                      <a:r>
                        <a:rPr lang="pt-BR" sz="900" b="1" u="none" strike="noStrike" dirty="0" smtClean="0">
                          <a:solidFill>
                            <a:srgbClr val="0070C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Papel </a:t>
                      </a:r>
                      <a:r>
                        <a:rPr lang="pt-BR" sz="900" b="1" u="none" strike="noStrike" dirty="0">
                          <a:solidFill>
                            <a:srgbClr val="0070C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/ Papelão: </a:t>
                      </a:r>
                      <a:r>
                        <a:rPr lang="pt-BR" sz="900" b="1" u="none" strike="noStrike" dirty="0" smtClean="0">
                          <a:solidFill>
                            <a:srgbClr val="0070C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AZUL</a:t>
                      </a:r>
                      <a:r>
                        <a:rPr lang="pt-BR" sz="900" b="1" u="none" strike="noStrike" dirty="0" smtClean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;</a:t>
                      </a:r>
                      <a:r>
                        <a:rPr lang="pt-BR" sz="900" b="1" u="none" strike="noStrike" baseline="0" dirty="0" smtClean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   </a:t>
                      </a:r>
                      <a:br>
                        <a:rPr lang="pt-BR" sz="900" b="1" u="none" strike="noStrike" baseline="0" dirty="0" smtClean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pt-BR" sz="900" b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r>
                        <a:rPr lang="pt-BR" sz="900" b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_</a:t>
                      </a:r>
                      <a:r>
                        <a:rPr lang="pt-BR" sz="900" b="1" u="none" strike="noStrike" baseline="0" dirty="0" smtClean="0"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Vidro: VERDE*,</a:t>
                      </a:r>
                      <a:r>
                        <a:rPr lang="pt-BR" sz="900" b="1" u="none" strike="noStrike" baseline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pt-BR" sz="900" b="1" u="none" strike="noStrike" baseline="0" dirty="0" smtClean="0">
                          <a:ln w="6350" cap="flat" cmpd="sng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Metal: AMARELO*</a:t>
                      </a:r>
                      <a:r>
                        <a:rPr lang="pt-BR" sz="900" b="1" u="none" strike="noStrike" baseline="0" dirty="0" smtClean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pt-BR" sz="900" b="1" u="none" strike="noStrike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Restos de Alimentos: MARROM*; </a:t>
                      </a:r>
                    </a:p>
                    <a:p>
                      <a:pPr marL="0" marR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1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 * ) </a:t>
                      </a:r>
                      <a:r>
                        <a:rPr lang="pt-BR" sz="900" b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Recipientes disponíveis apenas na Central de Resíduos e Portaria 1). </a:t>
                      </a:r>
                      <a:endParaRPr lang="pt-BR" sz="9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5437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91439">
                <a:tc gridSpan="2">
                  <a:txBody>
                    <a:bodyPr/>
                    <a:lstStyle/>
                    <a:p>
                      <a:pPr marL="0" marR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Descarte de resíduos </a:t>
                      </a:r>
                      <a:r>
                        <a:rPr lang="pt-BR" sz="900" b="1" u="sng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CONTAMINADOS</a:t>
                      </a:r>
                      <a:r>
                        <a:rPr lang="pt-BR" sz="9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com resíduos graxos ou oleosos ou não</a:t>
                      </a:r>
                      <a:r>
                        <a:rPr lang="pt-BR" sz="900" b="1" u="none" strike="noStrike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recicláveis </a:t>
                      </a:r>
                      <a:r>
                        <a:rPr lang="pt-BR" sz="900" b="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(papel, papelão, plástico, restos de madeira, serragem, trapos, papel</a:t>
                      </a:r>
                      <a:r>
                        <a:rPr lang="pt-BR" sz="900" b="0" u="none" strike="noStrike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higiênico, papel toalha, etc.) </a:t>
                      </a:r>
                      <a:r>
                        <a:rPr lang="pt-BR" sz="900" b="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L="55437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just" fontAlgn="ctr"/>
                      <a:r>
                        <a:rPr lang="pt-BR" sz="9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Deposite </a:t>
                      </a:r>
                      <a:r>
                        <a:rPr lang="pt-BR" sz="9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estes resíduos </a:t>
                      </a:r>
                      <a:r>
                        <a:rPr lang="pt-BR" sz="900" b="1" u="sng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SOMENTE NOS </a:t>
                      </a:r>
                      <a:r>
                        <a:rPr lang="pt-BR" sz="900" b="1" u="sng" strike="noStrik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COLETORES </a:t>
                      </a:r>
                      <a:r>
                        <a:rPr lang="pt-BR" sz="900" b="1" u="sng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 COR LARANJA</a:t>
                      </a:r>
                      <a:r>
                        <a:rPr lang="pt-BR" sz="9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, localizados em vários pontos da fábrica, próximos ao seu posto de trabalho.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5437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33179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pt-BR" sz="9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Descarte de pilhas e baterias </a:t>
                      </a:r>
                      <a:r>
                        <a:rPr lang="pt-BR" sz="9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usadas</a:t>
                      </a:r>
                      <a:r>
                        <a:rPr lang="pt-BR" sz="9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br>
                        <a:rPr lang="pt-BR" sz="9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pt-BR" sz="9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(pilhas </a:t>
                      </a:r>
                      <a:r>
                        <a:rPr lang="pt-BR" sz="9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em geral</a:t>
                      </a:r>
                      <a:r>
                        <a:rPr lang="pt-BR" sz="9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; baterias </a:t>
                      </a:r>
                      <a:r>
                        <a:rPr lang="pt-BR" sz="9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de celular, calculadoras,  carregadores, </a:t>
                      </a:r>
                      <a:r>
                        <a:rPr lang="pt-BR" sz="9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etc.)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5437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just" fontAlgn="ctr"/>
                      <a:r>
                        <a:rPr lang="pt-BR" sz="9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Deposite </a:t>
                      </a:r>
                      <a:r>
                        <a:rPr lang="pt-BR" sz="9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estes materiais somente no recipiente específico </a:t>
                      </a:r>
                      <a:r>
                        <a:rPr lang="pt-BR" sz="9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localizado no </a:t>
                      </a:r>
                      <a:r>
                        <a:rPr lang="pt-BR" sz="9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ALMOXARIFADO</a:t>
                      </a:r>
                      <a:r>
                        <a:rPr lang="pt-BR" sz="9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5437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521918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pt-BR" sz="9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Ruído proveniente das </a:t>
                      </a:r>
                      <a:r>
                        <a:rPr lang="pt-BR" sz="9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máquinas em operação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5437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171450" marR="0" indent="-17145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pt-BR" sz="9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Os níveis de ruído são monitorados nas áreas externas </a:t>
                      </a:r>
                      <a:r>
                        <a:rPr lang="pt-BR" sz="900" u="none" strike="noStrike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conforme determina a Planilha de Monitoramento e Medição a fim de não causar desconforto na circunvizinhança da empresa.</a:t>
                      </a:r>
                    </a:p>
                    <a:p>
                      <a:pPr marL="171450" marR="0" indent="-17145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pt-BR" sz="9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Quando na produção, utilize </a:t>
                      </a:r>
                      <a:r>
                        <a:rPr lang="pt-BR" sz="9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SEMPRE</a:t>
                      </a:r>
                      <a:r>
                        <a:rPr lang="pt-BR" sz="9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os </a:t>
                      </a:r>
                      <a:r>
                        <a:rPr lang="pt-BR" sz="9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PROTETORES AURICULARES</a:t>
                      </a:r>
                      <a:r>
                        <a:rPr lang="pt-BR" sz="9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definidos pelo Departamento de Segurança do Trabalho.</a:t>
                      </a:r>
                      <a:endParaRPr lang="pt-B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5437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511294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pt-BR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Descarte de emulsão oleosa </a:t>
                      </a:r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(r</a:t>
                      </a:r>
                      <a:r>
                        <a:rPr lang="pt-BR" sz="9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esíduos graxos ou </a:t>
                      </a:r>
                      <a:r>
                        <a:rPr lang="pt-BR" sz="9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oleosos)</a:t>
                      </a:r>
                      <a:endParaRPr lang="pt-BR" sz="9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5437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just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Acondicione-os em recipientes pequenos (baldes, caixas plásticas e galões), e encaminhe-os diretamente à Central de Resíduos, entregando-os ao auxiliar de serviços gerais da limpeza, responsável pela Central.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5437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52398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pt-BR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Descarte de borra </a:t>
                      </a:r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(tamboreador)</a:t>
                      </a:r>
                      <a:r>
                        <a:rPr lang="pt-BR" sz="9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endParaRPr lang="pt-BR" sz="9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5437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just" fontAlgn="ctr"/>
                      <a:r>
                        <a:rPr lang="pt-B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 Solicite um tambor aberto e identificado de 200 litros ao responsável pela Central de Resíduos para acondicionar os resíduos; 2. Retire a parte líquida superficial com o auxílio de um balde ou caneca, despejando-a no tambor; 3. Depois de retirados os líquidos, retire a borra pastosa, também com o auxílio de um balde, caneca ou “colheres de pedreiro” e despeje-a no tambor; 4. Devolva o tambor ao</a:t>
                      </a:r>
                      <a:r>
                        <a:rPr lang="pt-BR" sz="9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responsável pela Central de Resíduos.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5437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18608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pt-BR" sz="9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Consumo </a:t>
                      </a:r>
                      <a:r>
                        <a:rPr lang="pt-BR" sz="9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de </a:t>
                      </a:r>
                      <a:r>
                        <a:rPr lang="pt-BR" sz="9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água </a:t>
                      </a:r>
                      <a:r>
                        <a:rPr lang="pt-BR" sz="9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(banheiros)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5437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just" fontAlgn="ctr"/>
                      <a:r>
                        <a:rPr lang="pt-BR" sz="9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Utilize somente a quantidade necessária. Evite deixar a torneira aberta sem necessidade. Fique atento e siga as orientações das campanhas internas para redução do desperdício de água. Aja de </a:t>
                      </a:r>
                      <a:r>
                        <a:rPr lang="pt-BR" sz="9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forma</a:t>
                      </a:r>
                      <a:r>
                        <a:rPr lang="pt-BR" sz="900" u="none" strike="noStrike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ambientalmente correta.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5437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91439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pt-BR" sz="9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Consumo de </a:t>
                      </a:r>
                      <a:r>
                        <a:rPr lang="pt-BR" sz="9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energia elétrica</a:t>
                      </a:r>
                      <a:r>
                        <a:rPr lang="pt-BR" sz="900" b="0" u="none" strike="noStrike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pt-BR" sz="900" b="1" u="none" strike="noStrike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das máquinas em operação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5437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just" fontAlgn="ctr"/>
                      <a:r>
                        <a:rPr lang="pt-BR" sz="9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Ao se ausentar por longos períodos,</a:t>
                      </a:r>
                      <a:r>
                        <a:rPr lang="pt-BR" sz="900" u="none" strike="noStrike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desligue máquinas, computadores e periféricos e apague as luzes. </a:t>
                      </a:r>
                      <a:r>
                        <a:rPr lang="pt-BR" sz="9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Fique </a:t>
                      </a:r>
                      <a:r>
                        <a:rPr lang="pt-BR" sz="9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atento e siga as orientações das campanhas internas para redução do desperdício de energia elétrica. </a:t>
                      </a:r>
                      <a:r>
                        <a:rPr lang="pt-BR" sz="9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Aja de forma</a:t>
                      </a:r>
                      <a:r>
                        <a:rPr lang="pt-BR" sz="900" u="none" strike="noStrike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ambientalmente correta.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5437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93569">
                <a:tc gridSpan="2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- Descarte de </a:t>
                      </a:r>
                      <a:r>
                        <a:rPr lang="pt-BR" sz="900" b="1" u="none" strike="noStrike" dirty="0" err="1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EPI's</a:t>
                      </a:r>
                      <a:r>
                        <a:rPr lang="pt-BR" sz="9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usados</a:t>
                      </a:r>
                      <a:r>
                        <a:rPr lang="pt-BR" sz="9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:</a:t>
                      </a:r>
                      <a:br>
                        <a:rPr lang="pt-BR" sz="9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pt-BR" sz="9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Luvas, óculos, protetores auriculares, uniformes, sapatos, etc.</a:t>
                      </a:r>
                      <a:endParaRPr lang="pt-BR" sz="900" b="1" i="0" u="none" strike="noStrike" dirty="0" smtClean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5437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just" fontAlgn="ctr"/>
                      <a:r>
                        <a:rPr lang="pt-BR" sz="9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Quando houver necessidade de </a:t>
                      </a:r>
                      <a:r>
                        <a:rPr lang="pt-BR" sz="9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substituição, entregue-os </a:t>
                      </a:r>
                      <a:r>
                        <a:rPr lang="pt-BR" sz="9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aos funcionários do </a:t>
                      </a:r>
                      <a:r>
                        <a:rPr lang="pt-BR" sz="9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ALMOXARIFADO</a:t>
                      </a:r>
                      <a:r>
                        <a:rPr lang="pt-BR" sz="9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pt-BR" sz="9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que </a:t>
                      </a:r>
                      <a:r>
                        <a:rPr lang="pt-BR" sz="9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farão o descarte de maneira correta.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5437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11005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pt-BR" sz="9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Vazamento de </a:t>
                      </a:r>
                      <a:r>
                        <a:rPr lang="pt-BR" sz="9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óleo ou graxa em quantidades</a:t>
                      </a:r>
                      <a:r>
                        <a:rPr lang="pt-BR" sz="900" b="1" u="none" strike="noStrike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inferiores a</a:t>
                      </a:r>
                      <a:r>
                        <a:rPr lang="pt-BR" sz="9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5 litros </a:t>
                      </a:r>
                      <a:br>
                        <a:rPr lang="pt-BR" sz="9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pt-BR" sz="900" u="none" strike="noStrike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G</a:t>
                      </a:r>
                      <a:r>
                        <a:rPr lang="pt-BR" sz="9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otejamento</a:t>
                      </a:r>
                      <a:r>
                        <a:rPr lang="pt-BR" sz="900" u="none" strike="noStrike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de processos produtivos</a:t>
                      </a:r>
                      <a:r>
                        <a:rPr lang="pt-BR" sz="9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, durante retirada de emulsões, etc.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5437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just" fontAlgn="ctr"/>
                      <a:r>
                        <a:rPr lang="pt-BR" sz="9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Absorva o óleo com serragem disponível mais próxima ao seu posto de trabalho e solicite a um funcionário da limpeza para que o mesmo finalize a limpeza e descarte o resíduo contaminado de maneira correta.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5437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511942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pt-BR" sz="9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Em caso </a:t>
                      </a:r>
                      <a:r>
                        <a:rPr lang="pt-BR" sz="9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de </a:t>
                      </a:r>
                      <a:r>
                        <a:rPr lang="pt-BR" sz="9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PRINCÍPIO </a:t>
                      </a:r>
                      <a:r>
                        <a:rPr lang="pt-BR" sz="9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DE </a:t>
                      </a:r>
                      <a:r>
                        <a:rPr lang="pt-BR" sz="9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INCÊNDIO ou VAZAMENTO DE GÁS GLP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5437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just" fontAlgn="ctr"/>
                      <a:r>
                        <a:rPr lang="pt-BR" sz="9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Ao perceber um </a:t>
                      </a:r>
                      <a:r>
                        <a:rPr lang="pt-BR" sz="9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princípio </a:t>
                      </a:r>
                      <a:r>
                        <a:rPr lang="pt-BR" sz="9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de </a:t>
                      </a:r>
                      <a:r>
                        <a:rPr lang="pt-BR" sz="9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incêndio ou vazamento de gás GLP, </a:t>
                      </a:r>
                      <a:r>
                        <a:rPr lang="pt-BR" sz="9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comunique imediatamente o fato ao componente da Brigada de Incêndio mais próximo. Consulte os Quadros de Aviso e conheça os Brigadistas da </a:t>
                      </a:r>
                      <a:r>
                        <a:rPr lang="pt-BR" sz="9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Itaesbra, seguindo  </a:t>
                      </a:r>
                      <a:r>
                        <a:rPr lang="pt-BR" sz="9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sempre </a:t>
                      </a:r>
                      <a:r>
                        <a:rPr lang="pt-BR" sz="9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suas orientações.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5437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Imagem 4" descr="F:\Dados\publicacao_ieb\PADRAO_IEB\logoie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463" y="88875"/>
            <a:ext cx="883973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0157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563</Words>
  <Application>Microsoft Office PowerPoint</Application>
  <PresentationFormat>Papel A4 (210 x 297 mm)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Arial Black</vt:lpstr>
      <vt:lpstr>Calibri</vt:lpstr>
      <vt:lpstr>Tema do Office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</dc:creator>
  <cp:lastModifiedBy>keller</cp:lastModifiedBy>
  <cp:revision>40</cp:revision>
  <cp:lastPrinted>2018-05-28T10:29:50Z</cp:lastPrinted>
  <dcterms:created xsi:type="dcterms:W3CDTF">2011-05-20T13:47:30Z</dcterms:created>
  <dcterms:modified xsi:type="dcterms:W3CDTF">2018-05-30T19:30:38Z</dcterms:modified>
</cp:coreProperties>
</file>