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9993313" cy="68675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0329" cy="34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59789" y="0"/>
            <a:ext cx="4331927" cy="34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A973-C1E6-40DD-AF52-5574F2A9A29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8838"/>
            <a:ext cx="3344863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8693" y="3305459"/>
            <a:ext cx="7995929" cy="27040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522706"/>
            <a:ext cx="4330329" cy="3448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59789" y="6522706"/>
            <a:ext cx="4331927" cy="3448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C91B7-CA7C-4A64-BB7D-129DB08E9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C91B7-CA7C-4A64-BB7D-129DB08E9D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3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1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9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C7C7-25D0-4338-A3B1-466DD3D4BAE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1340-BE9B-4B8F-90BB-07AD666236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98845"/>
              </p:ext>
            </p:extLst>
          </p:nvPr>
        </p:nvGraphicFramePr>
        <p:xfrm>
          <a:off x="56456" y="71108"/>
          <a:ext cx="9841035" cy="6582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285"/>
                <a:gridCol w="3347815"/>
                <a:gridCol w="3976792"/>
                <a:gridCol w="675251"/>
                <a:gridCol w="743892"/>
              </a:tblGrid>
              <a:tr h="178209">
                <a:tc rowSpan="3">
                  <a:txBody>
                    <a:bodyPr/>
                    <a:lstStyle/>
                    <a:p>
                      <a:pPr algn="l" fontAlgn="b"/>
                      <a:r>
                        <a:rPr lang="pt-BR" sz="700" b="1" u="none" strike="noStrike" dirty="0">
                          <a:effectLst/>
                        </a:rPr>
                        <a:t> 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INSTRUÇÃO AMBIENTAL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DE </a:t>
                      </a:r>
                      <a:r>
                        <a:rPr lang="pt-BR" sz="1600" u="none" strike="noStrike" dirty="0">
                          <a:effectLst/>
                          <a:latin typeface="Arial Black" pitchFamily="34" charset="0"/>
                        </a:rPr>
                        <a:t>ASPECTOS E </a:t>
                      </a: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IMPACTOS</a:t>
                      </a:r>
                      <a:b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</a:br>
                      <a:r>
                        <a:rPr lang="pt-BR" sz="1600" u="none" strike="noStrike" dirty="0" smtClean="0">
                          <a:effectLst/>
                          <a:latin typeface="Arial Black" pitchFamily="34" charset="0"/>
                        </a:rPr>
                        <a:t>PAIA SIMPLIFICADA - FERRAMENTARIA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Código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I-AMB-17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2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Data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20/04/2018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8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Revisão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8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ASPECTOS </a:t>
                      </a:r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AMBIENTAIS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 QUE FAZER?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641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sucata metálica em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geral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preparação, peças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refugadas,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cavacos, rebarbas,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Colocar</a:t>
                      </a:r>
                      <a:r>
                        <a:rPr lang="pt-B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nos tambores ou caçambas adequadas dispostas na produção e Central de Resíduos.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128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resíduos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NÃO CONTAMINADOS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com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ou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graxa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apel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 papelão limpos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plásticos, copos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plásticos usados,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garrafas PET, etc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Siga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orientações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 </a:t>
                      </a:r>
                      <a:r>
                        <a:rPr lang="pt-BR" sz="1000" b="1" u="sng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COLETA SELETIVA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depositando estes resíduos, separadamente, nos recipientes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próprios e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adequados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Plástico</a:t>
                      </a:r>
                      <a:r>
                        <a:rPr lang="pt-BR" sz="1000" b="1" u="none" strike="noStrike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VERMELHO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Papel </a:t>
                      </a:r>
                      <a:r>
                        <a:rPr lang="pt-BR" sz="1000" b="1" u="none" strike="noStrike" dirty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 Papelão: </a:t>
                      </a:r>
                      <a:r>
                        <a:rPr lang="pt-BR" sz="10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AZUL</a:t>
                      </a:r>
                      <a:r>
                        <a:rPr lang="pt-BR" sz="1000" b="1" u="none" strike="noStrike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b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pt-BR" sz="1000" b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_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Vidro: VERDE*,</a:t>
                      </a:r>
                      <a:r>
                        <a:rPr lang="pt-BR" sz="1000" b="1" u="none" strike="noStrike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ln w="6350" cap="flat" cmpd="sng">
                            <a:solidFill>
                              <a:schemeClr val="tx1"/>
                            </a:solidFill>
                            <a:prstDash val="solid"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Metal: AMARELO*</a:t>
                      </a: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pt-BR" sz="1000" b="1" u="none" strike="noStrike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Restos de Alimentos: MARROM*;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* ) </a:t>
                      </a:r>
                      <a:r>
                        <a:rPr lang="pt-BR" sz="10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Recipientes disponíveis apenas na Central de Resíduos e Portaria 1). </a:t>
                      </a:r>
                      <a:endParaRPr lang="pt-BR" sz="10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6694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resíduos </a:t>
                      </a:r>
                      <a:r>
                        <a:rPr lang="pt-BR" sz="1000" b="1" u="sng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CONTAMINADOS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com resíduos graxos ou oleosos ou não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recicláveis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(papel, papelão, plástico, restos de madeira, serragem, trapos, papel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higiênico, papel toalha, etc.) 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resíduos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SOMENTE NOS </a:t>
                      </a:r>
                      <a:r>
                        <a:rPr lang="pt-BR" sz="1000" b="1" u="sng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COLETORES </a:t>
                      </a:r>
                      <a:r>
                        <a:rPr lang="pt-BR" sz="1000" b="1" u="sng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 COR LARANJA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, localizados em vários pontos da fábrica, próximos ao seu posto de trabalho.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46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pilhas e baterias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usadas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(pilhas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em geral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; baterias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celular, calculadoras,  carregadores,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Deposite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estes materiais somente no recipiente específico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localizado no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559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Ruído proveniente das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máquinas em operação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Os níveis de ruído são monitorados nas áreas externas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conforme determina a Planilha de Monitoramento e Medição a fim de não causar desconforto na circunvizinhança da empresa.       </a:t>
                      </a:r>
                    </a:p>
                    <a:p>
                      <a:pPr algn="just" fontAlgn="ctr"/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na produção, utilize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SEMPRE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os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PROTETORES AURICULARES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definidos pelo Departamento de Segurança do Trabalho.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46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emulsão oleosa 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(r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esíduos graxos ou oleosos, líquidos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retirados dos Tornos, CNC, Retífica, </a:t>
                      </a:r>
                      <a:r>
                        <a:rPr lang="pt-BR" sz="1000" b="0" u="none" strike="noStrike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Eletroerosão</a:t>
                      </a:r>
                      <a:r>
                        <a:rPr lang="pt-BR" sz="1000" b="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Acondicione-os em recipientes pequenos (baldes, caixas plásticas e galões), e encaminhe-os diretamente à Central de Resíduos, entregando-os ao auxiliar de serviços gerais da limpeza, responsável pela Central.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46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água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(banheiros)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Utilize somente a quantidade necessária. Evite deixar a torneira aberta sem necessidade. Fique atento e siga as orientações das campanhas internas para redução do desperdício de água. Aja de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66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Consumo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energia elétrica</a:t>
                      </a:r>
                      <a:r>
                        <a:rPr lang="pt-BR" sz="1000" b="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das máquinas em operação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se ausentar por longos períodos,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desligue máquinas, computadores e periféricos e apague as luzes.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Fique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atento e siga as orientações das campanhas internas para redução do desperdício de energia elétrica.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Aja de forma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ambientalmente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6694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Descarte de </a:t>
                      </a:r>
                      <a:r>
                        <a:rPr lang="pt-BR" sz="1000" b="1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EPI's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usados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: Luvas, óculos, protetores auriculares, uniformes, sapatos, etc.</a:t>
                      </a:r>
                      <a:b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pt-B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Descarte de cartuchos de tinta e toner vazios</a:t>
                      </a: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Quando houver necessidade de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substituição, entregue-os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aos funcionários do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ALMOXARIFADO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farão o descarte de maneira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46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Vazamento 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óleo ou graxa em quantidades</a:t>
                      </a:r>
                      <a:r>
                        <a:rPr lang="pt-BR" sz="1000" b="1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inferiores a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5 litros 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otejamento</a:t>
                      </a:r>
                      <a:r>
                        <a:rPr lang="pt-BR" sz="10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de processos produtivos</a:t>
                      </a: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, durante retirada de emulsões, etc.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pt-BR" sz="10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Absorva o óleo com serragem disponível mais próxima ao seu posto de trabalho e solicite a um funcionário da limpeza para que o mesmo finalize a limpeza e descarte o resíduo contaminado de maneira correta.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8116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 caso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PRINCÍPIO </a:t>
                      </a:r>
                      <a:r>
                        <a:rPr lang="pt-BR" sz="10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lang="pt-BR" sz="10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INCÊNDIO ou VAZAMENTO DE GÁS GLP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Ao perceber um princípio de incêndio, comunique imediatamente o fato ao componente da Brigada de Incêndio mais próximo, seguindo sempre suas orientações. </a:t>
                      </a:r>
                      <a:r>
                        <a:rPr lang="pt-BR" sz="1000" u="none" strike="noStrike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Os</a:t>
                      </a:r>
                      <a:r>
                        <a:rPr lang="pt-BR" sz="1000" u="none" strike="noStrike" baseline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brigadistas da área operacional estão identificados com o avental com a gola vermelha, e para brigadistas do administrativo é utilizado um crachá com o símbolo da brigada.</a:t>
                      </a:r>
                      <a:endParaRPr lang="pt-B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5437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F:\Dados\publicacao_ieb\PADRAO_IEB\logoi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88875"/>
            <a:ext cx="883973" cy="45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0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521</Words>
  <Application>Microsoft Office PowerPoint</Application>
  <PresentationFormat>Papel A4 (210 x 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keller</cp:lastModifiedBy>
  <cp:revision>31</cp:revision>
  <cp:lastPrinted>2018-04-23T10:24:35Z</cp:lastPrinted>
  <dcterms:created xsi:type="dcterms:W3CDTF">2011-05-20T13:47:30Z</dcterms:created>
  <dcterms:modified xsi:type="dcterms:W3CDTF">2019-05-17T14:55:17Z</dcterms:modified>
</cp:coreProperties>
</file>