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24" roundtripDataSignature="AMtx7miUXshNTKqIY/MNuQRObsu93fPp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6.xml"/><Relationship Id="rId22" Type="http://schemas.openxmlformats.org/officeDocument/2006/relationships/font" Target="fonts/CenturyGothic-italic.fntdata"/><Relationship Id="rId10" Type="http://schemas.openxmlformats.org/officeDocument/2006/relationships/slide" Target="slides/slide5.xml"/><Relationship Id="rId21" Type="http://schemas.openxmlformats.org/officeDocument/2006/relationships/font" Target="fonts/CenturyGothic-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 name="Google Shape;3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afaa669fa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cafaa669fa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afaa669fa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cafaa669f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a065fe63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7a065fe63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a065fe630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7a065fe630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a065fe630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7a065fe630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afaa669fa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cafaa669fa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afaa669fa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cafaa669fa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 name="Shape 13"/>
        <p:cNvGrpSpPr/>
        <p:nvPr/>
      </p:nvGrpSpPr>
      <p:grpSpPr>
        <a:xfrm>
          <a:off x="0" y="0"/>
          <a:ext cx="0" cy="0"/>
          <a:chOff x="0" y="0"/>
          <a:chExt cx="0" cy="0"/>
        </a:xfrm>
      </p:grpSpPr>
      <p:sp>
        <p:nvSpPr>
          <p:cNvPr id="14" name="Google Shape;14;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5" name="Google Shape;1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 name="Shape 16"/>
        <p:cNvGrpSpPr/>
        <p:nvPr/>
      </p:nvGrpSpPr>
      <p:grpSpPr>
        <a:xfrm>
          <a:off x="0" y="0"/>
          <a:ext cx="0" cy="0"/>
          <a:chOff x="0" y="0"/>
          <a:chExt cx="0" cy="0"/>
        </a:xfrm>
      </p:grpSpPr>
      <p:sp>
        <p:nvSpPr>
          <p:cNvPr id="17" name="Google Shape;17;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9" name="Google Shape;19;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 name="Shape 22"/>
        <p:cNvGrpSpPr/>
        <p:nvPr/>
      </p:nvGrpSpPr>
      <p:grpSpPr>
        <a:xfrm>
          <a:off x="0" y="0"/>
          <a:ext cx="0" cy="0"/>
          <a:chOff x="0" y="0"/>
          <a:chExt cx="0" cy="0"/>
        </a:xfrm>
      </p:grpSpPr>
      <p:sp>
        <p:nvSpPr>
          <p:cNvPr id="23" name="Google Shape;23;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24" name="Google Shape;2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5" name="Shape 25"/>
        <p:cNvGrpSpPr/>
        <p:nvPr/>
      </p:nvGrpSpPr>
      <p:grpSpPr>
        <a:xfrm>
          <a:off x="0" y="0"/>
          <a:ext cx="0" cy="0"/>
          <a:chOff x="0" y="0"/>
          <a:chExt cx="0" cy="0"/>
        </a:xfrm>
      </p:grpSpPr>
      <p:sp>
        <p:nvSpPr>
          <p:cNvPr id="26" name="Google Shape;26;p3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7" name="Google Shape;27;p3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28" name="Google Shape;2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hyperlink" Target="https://discord.com/invite/eUrT2UFeS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s://faqcartx.info/programa%C3%A7%C3%A3o/40977-como-utilizar-uma-classe-an%C3%B4nima-em-java.html" TargetMode="External"/><Relationship Id="rId5" Type="http://schemas.openxmlformats.org/officeDocument/2006/relationships/image" Target="../media/image8.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s://www.baeldung.com/java-8-functional-interfaces" TargetMode="External"/><Relationship Id="rId5" Type="http://schemas.openxmlformats.org/officeDocument/2006/relationships/image" Target="../media/image1.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www.devmedia.com.br/como-usar-funcoes-lambda-em-java/32826" TargetMode="External"/><Relationship Id="rId5" Type="http://schemas.openxmlformats.org/officeDocument/2006/relationships/image" Target="../media/image4.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hyperlink" Target="https://www.oracle.com/br/technical-resources/articles/java-stream-api.html" TargetMode="External"/><Relationship Id="rId5" Type="http://schemas.openxmlformats.org/officeDocument/2006/relationships/image" Target="../media/image12.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www.oracle.com/br/technical-resources/articles/java-stream-api.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hyperlink" Target="https://web.digitalinnovation.one/course/aprenda-collection-e-streams-na-linguagem-java/learning/c9f8940a-be04-4aa9-bdeb-ac3607ed8eec?back=/track/inter-java-developer&amp;bootcamp_id=a531bc7a-f29e-4293-85eb-e4efd6072f2b" TargetMode="External"/><Relationship Id="rId9" Type="http://schemas.openxmlformats.org/officeDocument/2006/relationships/hyperlink" Target="https://www.linkedin.com/in/brunodecamposdias/" TargetMode="External"/><Relationship Id="rId5" Type="http://schemas.openxmlformats.org/officeDocument/2006/relationships/hyperlink" Target="https://www.linkedin.com/in/add-me-wesleyfuchter/" TargetMode="External"/><Relationship Id="rId6" Type="http://schemas.openxmlformats.org/officeDocument/2006/relationships/hyperlink" Target="https://web.digitalinnovation.one/course/desenvolvimento-avancado-em-java/learning/ac0c022e-a9e7-4898-abea-a9844d318925?back=/track/inter-java-developer&amp;bootcamp_id=a531bc7a-f29e-4293-85eb-e4efd6072f2b" TargetMode="External"/><Relationship Id="rId7" Type="http://schemas.openxmlformats.org/officeDocument/2006/relationships/hyperlink" Target="https://www.linkedin.com/in/desenvolvedorjoaopaulo/" TargetMode="External"/><Relationship Id="rId8" Type="http://schemas.openxmlformats.org/officeDocument/2006/relationships/hyperlink" Target="https://web.digitalinnovation.one/course/aprenda-o-que-sao-estrutura-de-dados-e-algoritmos/learning/a99f9576-69e9-4187-b3a7-e7ada5e5d6ad?back=/track/inter-java-developer&amp;bootcamp_id=a531bc7a-f29e-4293-85eb-e4efd6072f2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hyperlink" Target="https://www.linkedin.com/in/cami-la/" TargetMode="External"/><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hyperlink" Target="https://www.instagram.com/camimi_la" TargetMode="External"/><Relationship Id="rId8" Type="http://schemas.openxmlformats.org/officeDocument/2006/relationships/hyperlink" Target="https://github.com/cami-la/curso-dio-intro-collection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19"/>
          <p:cNvSpPr txBox="1"/>
          <p:nvPr>
            <p:ph type="ctrTitle"/>
          </p:nvPr>
        </p:nvSpPr>
        <p:spPr>
          <a:xfrm>
            <a:off x="387900" y="3811550"/>
            <a:ext cx="8520600" cy="201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7200"/>
              </a:spcBef>
              <a:spcAft>
                <a:spcPts val="0"/>
              </a:spcAft>
              <a:buClr>
                <a:schemeClr val="dk1"/>
              </a:buClr>
              <a:buSzPts val="1100"/>
              <a:buFont typeface="Arial"/>
              <a:buNone/>
            </a:pPr>
            <a:r>
              <a:rPr lang="en-US" sz="2000">
                <a:solidFill>
                  <a:srgbClr val="404040"/>
                </a:solidFill>
                <a:latin typeface="Century Gothic"/>
                <a:ea typeface="Century Gothic"/>
                <a:cs typeface="Century Gothic"/>
                <a:sym typeface="Century Gothic"/>
              </a:rPr>
              <a:t>[Nome do palestrante]</a:t>
            </a:r>
            <a:br>
              <a:rPr lang="en-US" sz="2000">
                <a:solidFill>
                  <a:srgbClr val="404040"/>
                </a:solidFill>
                <a:latin typeface="Century Gothic"/>
                <a:ea typeface="Century Gothic"/>
                <a:cs typeface="Century Gothic"/>
                <a:sym typeface="Century Gothic"/>
              </a:rPr>
            </a:br>
            <a:r>
              <a:rPr lang="en-US" sz="1500">
                <a:solidFill>
                  <a:srgbClr val="404040"/>
                </a:solidFill>
                <a:latin typeface="Century Gothic"/>
                <a:ea typeface="Century Gothic"/>
                <a:cs typeface="Century Gothic"/>
                <a:sym typeface="Century Gothic"/>
              </a:rPr>
              <a:t>[Posição]</a:t>
            </a:r>
            <a:endParaRPr sz="1500">
              <a:solidFill>
                <a:srgbClr val="404040"/>
              </a:solidFill>
              <a:latin typeface="Century Gothic"/>
              <a:ea typeface="Century Gothic"/>
              <a:cs typeface="Century Gothic"/>
              <a:sym typeface="Century Gothic"/>
            </a:endParaRPr>
          </a:p>
        </p:txBody>
      </p:sp>
      <p:sp>
        <p:nvSpPr>
          <p:cNvPr id="36" name="Google Shape;36;p19"/>
          <p:cNvSpPr txBox="1"/>
          <p:nvPr>
            <p:ph type="ctrTitle"/>
          </p:nvPr>
        </p:nvSpPr>
        <p:spPr>
          <a:xfrm>
            <a:off x="311700" y="756825"/>
            <a:ext cx="8520600" cy="50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7200"/>
              </a:spcBef>
              <a:spcAft>
                <a:spcPts val="0"/>
              </a:spcAft>
              <a:buClr>
                <a:schemeClr val="dk1"/>
              </a:buClr>
              <a:buSzPts val="1100"/>
              <a:buFont typeface="Arial"/>
              <a:buNone/>
            </a:pPr>
            <a:r>
              <a:rPr lang="en-US" sz="3600">
                <a:solidFill>
                  <a:srgbClr val="F78321"/>
                </a:solidFill>
                <a:latin typeface="Century Gothic"/>
                <a:ea typeface="Century Gothic"/>
                <a:cs typeface="Century Gothic"/>
                <a:sym typeface="Century Gothic"/>
              </a:rPr>
              <a:t>[Nome do curso]</a:t>
            </a:r>
            <a:endParaRPr sz="3600">
              <a:solidFill>
                <a:srgbClr val="F78321"/>
              </a:solidFill>
              <a:latin typeface="Century Gothic"/>
              <a:ea typeface="Century Gothic"/>
              <a:cs typeface="Century Gothic"/>
              <a:sym typeface="Century Gothic"/>
            </a:endParaRPr>
          </a:p>
        </p:txBody>
      </p:sp>
      <p:sp>
        <p:nvSpPr>
          <p:cNvPr id="37" name="Google Shape;37;p19"/>
          <p:cNvSpPr txBox="1"/>
          <p:nvPr>
            <p:ph idx="1" type="subTitle"/>
          </p:nvPr>
        </p:nvSpPr>
        <p:spPr>
          <a:xfrm>
            <a:off x="311700" y="1828950"/>
            <a:ext cx="8520600" cy="133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7200"/>
              </a:spcBef>
              <a:spcAft>
                <a:spcPts val="0"/>
              </a:spcAft>
              <a:buClr>
                <a:schemeClr val="dk1"/>
              </a:buClr>
              <a:buSzPts val="1100"/>
              <a:buFont typeface="Arial"/>
              <a:buNone/>
            </a:pPr>
            <a:r>
              <a:rPr b="1" lang="en-US" sz="6600">
                <a:solidFill>
                  <a:srgbClr val="404040"/>
                </a:solidFill>
                <a:latin typeface="Century Gothic"/>
                <a:ea typeface="Century Gothic"/>
                <a:cs typeface="Century Gothic"/>
                <a:sym typeface="Century Gothic"/>
              </a:rPr>
              <a:t>[Nome da aula]</a:t>
            </a:r>
            <a:endParaRPr b="1" sz="6600">
              <a:solidFill>
                <a:srgbClr val="404040"/>
              </a:solidFill>
              <a:latin typeface="Century Gothic"/>
              <a:ea typeface="Century Gothic"/>
              <a:cs typeface="Century Gothic"/>
              <a:sym typeface="Century Gothic"/>
            </a:endParaRPr>
          </a:p>
        </p:txBody>
      </p:sp>
      <p:sp>
        <p:nvSpPr>
          <p:cNvPr id="38" name="Google Shape;38;p19"/>
          <p:cNvSpPr/>
          <p:nvPr/>
        </p:nvSpPr>
        <p:spPr>
          <a:xfrm>
            <a:off x="465750" y="3872065"/>
            <a:ext cx="447600" cy="57300"/>
          </a:xfrm>
          <a:prstGeom prst="rect">
            <a:avLst/>
          </a:prstGeom>
          <a:solidFill>
            <a:srgbClr val="F78321"/>
          </a:solidFill>
          <a:ln cap="flat" cmpd="sng" w="9525">
            <a:solidFill>
              <a:srgbClr val="F7832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9"/>
          <p:cNvSpPr/>
          <p:nvPr/>
        </p:nvSpPr>
        <p:spPr>
          <a:xfrm>
            <a:off x="0" y="57301"/>
            <a:ext cx="9144000" cy="5086050"/>
          </a:xfrm>
          <a:prstGeom prst="rect">
            <a:avLst/>
          </a:prstGeom>
          <a:solidFill>
            <a:srgbClr val="404040"/>
          </a:solidFill>
          <a:ln cap="flat" cmpd="sng" w="9525">
            <a:solidFill>
              <a:srgbClr val="40404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9"/>
          <p:cNvSpPr/>
          <p:nvPr/>
        </p:nvSpPr>
        <p:spPr>
          <a:xfrm>
            <a:off x="0" y="0"/>
            <a:ext cx="9144000" cy="57300"/>
          </a:xfrm>
          <a:prstGeom prst="rect">
            <a:avLst/>
          </a:prstGeom>
          <a:solidFill>
            <a:srgbClr val="F78321"/>
          </a:solidFill>
          <a:ln cap="flat" cmpd="sng" w="9525">
            <a:solidFill>
              <a:srgbClr val="F7832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 name="Google Shape;41;p19"/>
          <p:cNvPicPr preferRelativeResize="0"/>
          <p:nvPr/>
        </p:nvPicPr>
        <p:blipFill rotWithShape="1">
          <a:blip r:embed="rId3">
            <a:alphaModFix/>
          </a:blip>
          <a:srcRect b="0" l="0" r="0" t="0"/>
          <a:stretch/>
        </p:blipFill>
        <p:spPr>
          <a:xfrm>
            <a:off x="311700" y="260014"/>
            <a:ext cx="1698849" cy="591371"/>
          </a:xfrm>
          <a:prstGeom prst="rect">
            <a:avLst/>
          </a:prstGeom>
          <a:noFill/>
          <a:ln>
            <a:noFill/>
          </a:ln>
        </p:spPr>
      </p:pic>
      <p:sp>
        <p:nvSpPr>
          <p:cNvPr id="42" name="Google Shape;42;p19"/>
          <p:cNvSpPr/>
          <p:nvPr/>
        </p:nvSpPr>
        <p:spPr>
          <a:xfrm>
            <a:off x="0" y="4839750"/>
            <a:ext cx="9144000" cy="30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 name="Google Shape;43;p19"/>
          <p:cNvSpPr txBox="1"/>
          <p:nvPr/>
        </p:nvSpPr>
        <p:spPr>
          <a:xfrm>
            <a:off x="467550" y="1203598"/>
            <a:ext cx="8520600" cy="151979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2800" u="none" cap="none" strike="noStrike">
                <a:solidFill>
                  <a:schemeClr val="lt1"/>
                </a:solidFill>
                <a:latin typeface="Century Gothic"/>
                <a:ea typeface="Century Gothic"/>
                <a:cs typeface="Century Gothic"/>
                <a:sym typeface="Century Gothic"/>
              </a:rPr>
              <a:t>Aula </a:t>
            </a:r>
            <a:r>
              <a:rPr b="1" lang="en-US" sz="2800">
                <a:solidFill>
                  <a:schemeClr val="lt1"/>
                </a:solidFill>
                <a:latin typeface="Century Gothic"/>
                <a:ea typeface="Century Gothic"/>
                <a:cs typeface="Century Gothic"/>
                <a:sym typeface="Century Gothic"/>
              </a:rPr>
              <a:t>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lang="en-US" sz="5400">
                <a:solidFill>
                  <a:schemeClr val="lt1"/>
                </a:solidFill>
                <a:latin typeface="Century Gothic"/>
                <a:ea typeface="Century Gothic"/>
                <a:cs typeface="Century Gothic"/>
                <a:sym typeface="Century Gothic"/>
              </a:rPr>
              <a:t>Java Streams!</a:t>
            </a:r>
            <a:endParaRPr b="1" i="0" sz="5400" u="none" cap="none" strike="noStrike">
              <a:solidFill>
                <a:schemeClr val="lt1"/>
              </a:solidFill>
              <a:latin typeface="Century Gothic"/>
              <a:ea typeface="Century Gothic"/>
              <a:cs typeface="Century Gothic"/>
              <a:sym typeface="Century Gothic"/>
            </a:endParaRPr>
          </a:p>
        </p:txBody>
      </p:sp>
      <p:sp>
        <p:nvSpPr>
          <p:cNvPr id="44" name="Google Shape;44;p19"/>
          <p:cNvSpPr txBox="1"/>
          <p:nvPr/>
        </p:nvSpPr>
        <p:spPr>
          <a:xfrm>
            <a:off x="539552" y="2499742"/>
            <a:ext cx="5797618" cy="59513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US" sz="3600">
                <a:solidFill>
                  <a:srgbClr val="F78321"/>
                </a:solidFill>
                <a:latin typeface="Century Gothic"/>
                <a:ea typeface="Century Gothic"/>
                <a:cs typeface="Century Gothic"/>
                <a:sym typeface="Century Gothic"/>
              </a:rPr>
              <a:t>Collections</a:t>
            </a:r>
            <a:endParaRPr b="0" i="0" sz="3600" u="none" cap="none" strike="noStrike">
              <a:solidFill>
                <a:srgbClr val="F7832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cafaa669fa_0_31"/>
          <p:cNvSpPr txBox="1"/>
          <p:nvPr>
            <p:ph type="ctrTitle"/>
          </p:nvPr>
        </p:nvSpPr>
        <p:spPr>
          <a:xfrm>
            <a:off x="387900" y="3811550"/>
            <a:ext cx="8520600" cy="201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7200"/>
              </a:spcBef>
              <a:spcAft>
                <a:spcPts val="0"/>
              </a:spcAft>
              <a:buClr>
                <a:schemeClr val="dk1"/>
              </a:buClr>
              <a:buSzPts val="1100"/>
              <a:buFont typeface="Arial"/>
              <a:buNone/>
            </a:pPr>
            <a:r>
              <a:rPr lang="en-US" sz="2000">
                <a:solidFill>
                  <a:srgbClr val="404040"/>
                </a:solidFill>
                <a:latin typeface="Century Gothic"/>
                <a:ea typeface="Century Gothic"/>
                <a:cs typeface="Century Gothic"/>
                <a:sym typeface="Century Gothic"/>
              </a:rPr>
              <a:t>[Nome do palestrante]</a:t>
            </a:r>
            <a:br>
              <a:rPr lang="en-US" sz="2000">
                <a:solidFill>
                  <a:srgbClr val="404040"/>
                </a:solidFill>
                <a:latin typeface="Century Gothic"/>
                <a:ea typeface="Century Gothic"/>
                <a:cs typeface="Century Gothic"/>
                <a:sym typeface="Century Gothic"/>
              </a:rPr>
            </a:br>
            <a:r>
              <a:rPr lang="en-US" sz="1500">
                <a:solidFill>
                  <a:srgbClr val="404040"/>
                </a:solidFill>
                <a:latin typeface="Century Gothic"/>
                <a:ea typeface="Century Gothic"/>
                <a:cs typeface="Century Gothic"/>
                <a:sym typeface="Century Gothic"/>
              </a:rPr>
              <a:t>[Posição]</a:t>
            </a:r>
            <a:endParaRPr sz="1500">
              <a:solidFill>
                <a:srgbClr val="404040"/>
              </a:solidFill>
              <a:latin typeface="Century Gothic"/>
              <a:ea typeface="Century Gothic"/>
              <a:cs typeface="Century Gothic"/>
              <a:sym typeface="Century Gothic"/>
            </a:endParaRPr>
          </a:p>
        </p:txBody>
      </p:sp>
      <p:sp>
        <p:nvSpPr>
          <p:cNvPr id="149" name="Google Shape;149;gcafaa669fa_0_31"/>
          <p:cNvSpPr txBox="1"/>
          <p:nvPr>
            <p:ph type="ctrTitle"/>
          </p:nvPr>
        </p:nvSpPr>
        <p:spPr>
          <a:xfrm>
            <a:off x="311700" y="756825"/>
            <a:ext cx="8520600" cy="50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7200"/>
              </a:spcBef>
              <a:spcAft>
                <a:spcPts val="0"/>
              </a:spcAft>
              <a:buClr>
                <a:schemeClr val="dk1"/>
              </a:buClr>
              <a:buSzPts val="1100"/>
              <a:buFont typeface="Arial"/>
              <a:buNone/>
            </a:pPr>
            <a:r>
              <a:rPr lang="en-US" sz="3600">
                <a:solidFill>
                  <a:srgbClr val="F78321"/>
                </a:solidFill>
                <a:latin typeface="Century Gothic"/>
                <a:ea typeface="Century Gothic"/>
                <a:cs typeface="Century Gothic"/>
                <a:sym typeface="Century Gothic"/>
              </a:rPr>
              <a:t>[Nome do curso]</a:t>
            </a:r>
            <a:endParaRPr sz="3600">
              <a:solidFill>
                <a:srgbClr val="F78321"/>
              </a:solidFill>
              <a:latin typeface="Century Gothic"/>
              <a:ea typeface="Century Gothic"/>
              <a:cs typeface="Century Gothic"/>
              <a:sym typeface="Century Gothic"/>
            </a:endParaRPr>
          </a:p>
        </p:txBody>
      </p:sp>
      <p:sp>
        <p:nvSpPr>
          <p:cNvPr id="150" name="Google Shape;150;gcafaa669fa_0_31"/>
          <p:cNvSpPr txBox="1"/>
          <p:nvPr>
            <p:ph idx="1" type="subTitle"/>
          </p:nvPr>
        </p:nvSpPr>
        <p:spPr>
          <a:xfrm>
            <a:off x="311700" y="1828950"/>
            <a:ext cx="8520600" cy="133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7200"/>
              </a:spcBef>
              <a:spcAft>
                <a:spcPts val="0"/>
              </a:spcAft>
              <a:buClr>
                <a:schemeClr val="dk1"/>
              </a:buClr>
              <a:buSzPts val="1100"/>
              <a:buFont typeface="Arial"/>
              <a:buNone/>
            </a:pPr>
            <a:r>
              <a:rPr b="1" lang="en-US" sz="6600">
                <a:solidFill>
                  <a:srgbClr val="404040"/>
                </a:solidFill>
                <a:latin typeface="Century Gothic"/>
                <a:ea typeface="Century Gothic"/>
                <a:cs typeface="Century Gothic"/>
                <a:sym typeface="Century Gothic"/>
              </a:rPr>
              <a:t>[Nome da aula]</a:t>
            </a:r>
            <a:endParaRPr b="1" sz="6600">
              <a:solidFill>
                <a:srgbClr val="404040"/>
              </a:solidFill>
              <a:latin typeface="Century Gothic"/>
              <a:ea typeface="Century Gothic"/>
              <a:cs typeface="Century Gothic"/>
              <a:sym typeface="Century Gothic"/>
            </a:endParaRPr>
          </a:p>
        </p:txBody>
      </p:sp>
      <p:sp>
        <p:nvSpPr>
          <p:cNvPr id="151" name="Google Shape;151;gcafaa669fa_0_31"/>
          <p:cNvSpPr/>
          <p:nvPr/>
        </p:nvSpPr>
        <p:spPr>
          <a:xfrm>
            <a:off x="465750" y="3872065"/>
            <a:ext cx="447600" cy="57300"/>
          </a:xfrm>
          <a:prstGeom prst="rect">
            <a:avLst/>
          </a:prstGeom>
          <a:solidFill>
            <a:srgbClr val="F78321"/>
          </a:solidFill>
          <a:ln cap="flat" cmpd="sng" w="9525">
            <a:solidFill>
              <a:srgbClr val="F7832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cafaa669fa_0_31"/>
          <p:cNvSpPr/>
          <p:nvPr/>
        </p:nvSpPr>
        <p:spPr>
          <a:xfrm>
            <a:off x="0" y="57301"/>
            <a:ext cx="9144000" cy="5086200"/>
          </a:xfrm>
          <a:prstGeom prst="rect">
            <a:avLst/>
          </a:prstGeom>
          <a:solidFill>
            <a:srgbClr val="404040"/>
          </a:solidFill>
          <a:ln cap="flat" cmpd="sng" w="9525">
            <a:solidFill>
              <a:srgbClr val="40404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cafaa669fa_0_31"/>
          <p:cNvSpPr/>
          <p:nvPr/>
        </p:nvSpPr>
        <p:spPr>
          <a:xfrm>
            <a:off x="0" y="0"/>
            <a:ext cx="9144000" cy="57300"/>
          </a:xfrm>
          <a:prstGeom prst="rect">
            <a:avLst/>
          </a:prstGeom>
          <a:solidFill>
            <a:srgbClr val="F78321"/>
          </a:solidFill>
          <a:ln cap="flat" cmpd="sng" w="9525">
            <a:solidFill>
              <a:srgbClr val="F7832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4" name="Google Shape;154;gcafaa669fa_0_31"/>
          <p:cNvPicPr preferRelativeResize="0"/>
          <p:nvPr/>
        </p:nvPicPr>
        <p:blipFill rotWithShape="1">
          <a:blip r:embed="rId3">
            <a:alphaModFix/>
          </a:blip>
          <a:srcRect b="0" l="0" r="0" t="0"/>
          <a:stretch/>
        </p:blipFill>
        <p:spPr>
          <a:xfrm>
            <a:off x="311700" y="260014"/>
            <a:ext cx="1698849" cy="591371"/>
          </a:xfrm>
          <a:prstGeom prst="rect">
            <a:avLst/>
          </a:prstGeom>
          <a:noFill/>
          <a:ln>
            <a:noFill/>
          </a:ln>
        </p:spPr>
      </p:pic>
      <p:sp>
        <p:nvSpPr>
          <p:cNvPr id="155" name="Google Shape;155;gcafaa669fa_0_31"/>
          <p:cNvSpPr/>
          <p:nvPr/>
        </p:nvSpPr>
        <p:spPr>
          <a:xfrm>
            <a:off x="0" y="4839750"/>
            <a:ext cx="9144000" cy="30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6" name="Google Shape;156;gcafaa669fa_0_31"/>
          <p:cNvSpPr txBox="1"/>
          <p:nvPr/>
        </p:nvSpPr>
        <p:spPr>
          <a:xfrm>
            <a:off x="467550" y="1131590"/>
            <a:ext cx="8520600" cy="158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5400" u="none" cap="none" strike="noStrike">
                <a:solidFill>
                  <a:schemeClr val="lt1"/>
                </a:solidFill>
                <a:latin typeface="Century Gothic"/>
                <a:ea typeface="Century Gothic"/>
                <a:cs typeface="Century Gothic"/>
                <a:sym typeface="Century Gothic"/>
              </a:rPr>
              <a:t>Dúvidas?</a:t>
            </a:r>
            <a:endParaRPr b="1" i="0" sz="5400" u="none" cap="none" strike="noStrike">
              <a:solidFill>
                <a:schemeClr val="lt1"/>
              </a:solidFill>
              <a:latin typeface="Century Gothic"/>
              <a:ea typeface="Century Gothic"/>
              <a:cs typeface="Century Gothic"/>
              <a:sym typeface="Century Gothic"/>
            </a:endParaRPr>
          </a:p>
        </p:txBody>
      </p:sp>
      <p:sp>
        <p:nvSpPr>
          <p:cNvPr id="157" name="Google Shape;157;gcafaa669fa_0_31"/>
          <p:cNvSpPr txBox="1"/>
          <p:nvPr/>
        </p:nvSpPr>
        <p:spPr>
          <a:xfrm>
            <a:off x="311700" y="1333492"/>
            <a:ext cx="7860600" cy="3182400"/>
          </a:xfrm>
          <a:prstGeom prst="rect">
            <a:avLst/>
          </a:prstGeom>
          <a:noFill/>
          <a:ln>
            <a:noFill/>
          </a:ln>
        </p:spPr>
        <p:txBody>
          <a:bodyPr anchorCtr="0" anchor="ctr" bIns="91425" lIns="91425" spcFirstLastPara="1" rIns="91425" wrap="square" tIns="91425">
            <a:noAutofit/>
          </a:bodyPr>
          <a:lstStyle/>
          <a:p>
            <a:pPr indent="-387350" lvl="0" marL="457200" marR="0" rtl="0" algn="l">
              <a:lnSpc>
                <a:spcPct val="100000"/>
              </a:lnSpc>
              <a:spcBef>
                <a:spcPts val="0"/>
              </a:spcBef>
              <a:spcAft>
                <a:spcPts val="0"/>
              </a:spcAft>
              <a:buClr>
                <a:schemeClr val="dk1"/>
              </a:buClr>
              <a:buSzPts val="1100"/>
              <a:buFont typeface="Courier New"/>
              <a:buNone/>
            </a:pPr>
            <a:r>
              <a:t/>
            </a:r>
            <a:endParaRPr b="0" i="0" sz="2400" u="none" cap="none" strike="noStrike">
              <a:solidFill>
                <a:schemeClr val="lt1"/>
              </a:solidFill>
              <a:latin typeface="Proxima Nova"/>
              <a:ea typeface="Proxima Nova"/>
              <a:cs typeface="Proxima Nova"/>
              <a:sym typeface="Proxima Nova"/>
            </a:endParaRPr>
          </a:p>
        </p:txBody>
      </p:sp>
      <p:sp>
        <p:nvSpPr>
          <p:cNvPr id="158" name="Google Shape;158;gcafaa669fa_0_31"/>
          <p:cNvSpPr txBox="1"/>
          <p:nvPr/>
        </p:nvSpPr>
        <p:spPr>
          <a:xfrm>
            <a:off x="467544" y="2787774"/>
            <a:ext cx="6192600" cy="1656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F78321"/>
                </a:solidFill>
                <a:latin typeface="Century Gothic"/>
                <a:ea typeface="Century Gothic"/>
                <a:cs typeface="Century Gothic"/>
                <a:sym typeface="Century Gothic"/>
              </a:rPr>
              <a:t>&gt; Fórum do curso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F78321"/>
                </a:solidFill>
                <a:latin typeface="Century Gothic"/>
                <a:ea typeface="Century Gothic"/>
                <a:cs typeface="Century Gothic"/>
                <a:sym typeface="Century Gothic"/>
              </a:rPr>
              <a:t>&gt; Comunidade </a:t>
            </a:r>
            <a:r>
              <a:rPr b="0" i="0" lang="en-US" sz="2800" u="sng" cap="none" strike="noStrike">
                <a:solidFill>
                  <a:srgbClr val="F78321"/>
                </a:solidFill>
                <a:latin typeface="Century Gothic"/>
                <a:ea typeface="Century Gothic"/>
                <a:cs typeface="Century Gothic"/>
                <a:sym typeface="Century Gothic"/>
                <a:hlinkClick r:id="rId4">
                  <a:extLst>
                    <a:ext uri="{A12FA001-AC4F-418D-AE19-62706E023703}">
                      <ahyp:hlinkClr val="tx"/>
                    </a:ext>
                  </a:extLst>
                </a:hlinkClick>
              </a:rPr>
              <a:t>online (discord)</a:t>
            </a:r>
            <a:endParaRPr b="0" i="0" sz="2800" u="none" cap="none" strike="noStrike">
              <a:solidFill>
                <a:srgbClr val="F7832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 name="Shape 48"/>
        <p:cNvGrpSpPr/>
        <p:nvPr/>
      </p:nvGrpSpPr>
      <p:grpSpPr>
        <a:xfrm>
          <a:off x="0" y="0"/>
          <a:ext cx="0" cy="0"/>
          <a:chOff x="0" y="0"/>
          <a:chExt cx="0" cy="0"/>
        </a:xfrm>
      </p:grpSpPr>
      <p:sp>
        <p:nvSpPr>
          <p:cNvPr id="49" name="Google Shape;49;p18"/>
          <p:cNvSpPr txBox="1"/>
          <p:nvPr>
            <p:ph idx="1" type="subTitle"/>
          </p:nvPr>
        </p:nvSpPr>
        <p:spPr>
          <a:xfrm>
            <a:off x="311700" y="305700"/>
            <a:ext cx="8520600" cy="591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US" sz="4000">
                <a:solidFill>
                  <a:srgbClr val="073763"/>
                </a:solidFill>
                <a:latin typeface="Century Gothic"/>
                <a:ea typeface="Century Gothic"/>
                <a:cs typeface="Century Gothic"/>
                <a:sym typeface="Century Gothic"/>
              </a:rPr>
              <a:t>Objetivos</a:t>
            </a:r>
            <a:endParaRPr b="1" sz="4000">
              <a:solidFill>
                <a:srgbClr val="073763"/>
              </a:solidFill>
              <a:latin typeface="Century Gothic"/>
              <a:ea typeface="Century Gothic"/>
              <a:cs typeface="Century Gothic"/>
              <a:sym typeface="Century Gothic"/>
            </a:endParaRPr>
          </a:p>
        </p:txBody>
      </p:sp>
      <p:pic>
        <p:nvPicPr>
          <p:cNvPr id="50" name="Google Shape;50;p18"/>
          <p:cNvPicPr preferRelativeResize="0"/>
          <p:nvPr/>
        </p:nvPicPr>
        <p:blipFill rotWithShape="1">
          <a:blip r:embed="rId3">
            <a:alphaModFix/>
          </a:blip>
          <a:srcRect b="0" l="0" r="0" t="0"/>
          <a:stretch/>
        </p:blipFill>
        <p:spPr>
          <a:xfrm>
            <a:off x="311700" y="243014"/>
            <a:ext cx="1698849" cy="591351"/>
          </a:xfrm>
          <a:prstGeom prst="rect">
            <a:avLst/>
          </a:prstGeom>
          <a:noFill/>
          <a:ln>
            <a:noFill/>
          </a:ln>
        </p:spPr>
      </p:pic>
      <p:sp>
        <p:nvSpPr>
          <p:cNvPr id="51" name="Google Shape;51;p18"/>
          <p:cNvSpPr txBox="1"/>
          <p:nvPr>
            <p:ph idx="1" type="subTitle"/>
          </p:nvPr>
        </p:nvSpPr>
        <p:spPr>
          <a:xfrm>
            <a:off x="443600" y="1666479"/>
            <a:ext cx="8148600" cy="2966400"/>
          </a:xfrm>
          <a:prstGeom prst="rect">
            <a:avLst/>
          </a:prstGeom>
          <a:noFill/>
          <a:ln>
            <a:noFill/>
          </a:ln>
        </p:spPr>
        <p:txBody>
          <a:bodyPr anchorCtr="0" anchor="ctr" bIns="91425" lIns="91425" spcFirstLastPara="1" rIns="91425" wrap="square" tIns="91425">
            <a:noAutofit/>
          </a:bodyPr>
          <a:lstStyle/>
          <a:p>
            <a:pPr indent="-381000" lvl="0" marL="457200" rtl="0" algn="l">
              <a:lnSpc>
                <a:spcPct val="200000"/>
              </a:lnSpc>
              <a:spcBef>
                <a:spcPts val="0"/>
              </a:spcBef>
              <a:spcAft>
                <a:spcPts val="0"/>
              </a:spcAft>
              <a:buClr>
                <a:srgbClr val="073763"/>
              </a:buClr>
              <a:buSzPts val="2400"/>
              <a:buFont typeface="Calibri"/>
              <a:buAutoNum type="arabicPeriod"/>
            </a:pPr>
            <a:r>
              <a:rPr lang="en-US" sz="2400">
                <a:solidFill>
                  <a:srgbClr val="073763"/>
                </a:solidFill>
                <a:latin typeface="Calibri"/>
                <a:ea typeface="Calibri"/>
                <a:cs typeface="Calibri"/>
                <a:sym typeface="Calibri"/>
              </a:rPr>
              <a:t>Classe Anônima</a:t>
            </a:r>
            <a:endParaRPr sz="2400">
              <a:solidFill>
                <a:srgbClr val="073763"/>
              </a:solidFill>
              <a:latin typeface="Calibri"/>
              <a:ea typeface="Calibri"/>
              <a:cs typeface="Calibri"/>
              <a:sym typeface="Calibri"/>
            </a:endParaRPr>
          </a:p>
          <a:p>
            <a:pPr indent="-381000" lvl="0" marL="457200" rtl="0" algn="l">
              <a:lnSpc>
                <a:spcPct val="200000"/>
              </a:lnSpc>
              <a:spcBef>
                <a:spcPts val="0"/>
              </a:spcBef>
              <a:spcAft>
                <a:spcPts val="0"/>
              </a:spcAft>
              <a:buClr>
                <a:srgbClr val="073763"/>
              </a:buClr>
              <a:buSzPts val="2400"/>
              <a:buFont typeface="Calibri"/>
              <a:buAutoNum type="arabicPeriod"/>
            </a:pPr>
            <a:r>
              <a:rPr lang="en-US" sz="2400">
                <a:solidFill>
                  <a:srgbClr val="073763"/>
                </a:solidFill>
                <a:latin typeface="Calibri"/>
                <a:ea typeface="Calibri"/>
                <a:cs typeface="Calibri"/>
                <a:sym typeface="Calibri"/>
              </a:rPr>
              <a:t>Functional Interface</a:t>
            </a:r>
            <a:endParaRPr sz="2400">
              <a:solidFill>
                <a:srgbClr val="073763"/>
              </a:solidFill>
              <a:latin typeface="Calibri"/>
              <a:ea typeface="Calibri"/>
              <a:cs typeface="Calibri"/>
              <a:sym typeface="Calibri"/>
            </a:endParaRPr>
          </a:p>
          <a:p>
            <a:pPr indent="-381000" lvl="0" marL="457200" rtl="0" algn="l">
              <a:lnSpc>
                <a:spcPct val="200000"/>
              </a:lnSpc>
              <a:spcBef>
                <a:spcPts val="0"/>
              </a:spcBef>
              <a:spcAft>
                <a:spcPts val="0"/>
              </a:spcAft>
              <a:buClr>
                <a:srgbClr val="073763"/>
              </a:buClr>
              <a:buSzPts val="2400"/>
              <a:buFont typeface="Calibri"/>
              <a:buAutoNum type="arabicPeriod"/>
            </a:pPr>
            <a:r>
              <a:rPr lang="en-US" sz="2400">
                <a:solidFill>
                  <a:srgbClr val="073763"/>
                </a:solidFill>
                <a:latin typeface="Calibri"/>
                <a:ea typeface="Calibri"/>
                <a:cs typeface="Calibri"/>
                <a:sym typeface="Calibri"/>
              </a:rPr>
              <a:t>Lambda</a:t>
            </a:r>
            <a:endParaRPr sz="2400">
              <a:solidFill>
                <a:srgbClr val="073763"/>
              </a:solidFill>
              <a:latin typeface="Calibri"/>
              <a:ea typeface="Calibri"/>
              <a:cs typeface="Calibri"/>
              <a:sym typeface="Calibri"/>
            </a:endParaRPr>
          </a:p>
          <a:p>
            <a:pPr indent="-381000" lvl="0" marL="457200" rtl="0" algn="l">
              <a:lnSpc>
                <a:spcPct val="200000"/>
              </a:lnSpc>
              <a:spcBef>
                <a:spcPts val="0"/>
              </a:spcBef>
              <a:spcAft>
                <a:spcPts val="0"/>
              </a:spcAft>
              <a:buClr>
                <a:srgbClr val="073763"/>
              </a:buClr>
              <a:buSzPts val="2400"/>
              <a:buFont typeface="Calibri"/>
              <a:buAutoNum type="arabicPeriod"/>
            </a:pPr>
            <a:r>
              <a:rPr lang="en-US" sz="2400">
                <a:solidFill>
                  <a:srgbClr val="073763"/>
                </a:solidFill>
                <a:latin typeface="Calibri"/>
                <a:ea typeface="Calibri"/>
                <a:cs typeface="Calibri"/>
                <a:sym typeface="Calibri"/>
              </a:rPr>
              <a:t>Method Reference</a:t>
            </a:r>
            <a:endParaRPr>
              <a:latin typeface="Calibri"/>
              <a:ea typeface="Calibri"/>
              <a:cs typeface="Calibri"/>
              <a:sym typeface="Calibri"/>
            </a:endParaRPr>
          </a:p>
          <a:p>
            <a:pPr indent="-381000" lvl="0" marL="457200" rtl="0" algn="l">
              <a:lnSpc>
                <a:spcPct val="200000"/>
              </a:lnSpc>
              <a:spcBef>
                <a:spcPts val="0"/>
              </a:spcBef>
              <a:spcAft>
                <a:spcPts val="0"/>
              </a:spcAft>
              <a:buClr>
                <a:srgbClr val="073763"/>
              </a:buClr>
              <a:buSzPts val="2400"/>
              <a:buFont typeface="Calibri"/>
              <a:buAutoNum type="arabicPeriod"/>
            </a:pPr>
            <a:r>
              <a:rPr lang="en-US" sz="2400">
                <a:solidFill>
                  <a:srgbClr val="073763"/>
                </a:solidFill>
                <a:latin typeface="Calibri"/>
                <a:ea typeface="Calibri"/>
                <a:cs typeface="Calibri"/>
                <a:sym typeface="Calibri"/>
              </a:rPr>
              <a:t>Stream API</a:t>
            </a:r>
            <a:endParaRPr>
              <a:latin typeface="Calibri"/>
              <a:ea typeface="Calibri"/>
              <a:cs typeface="Calibri"/>
              <a:sym typeface="Calibri"/>
            </a:endParaRPr>
          </a:p>
          <a:p>
            <a:pPr indent="-457200" lvl="0" marL="457200" rtl="0" algn="l">
              <a:lnSpc>
                <a:spcPct val="100000"/>
              </a:lnSpc>
              <a:spcBef>
                <a:spcPts val="0"/>
              </a:spcBef>
              <a:spcAft>
                <a:spcPts val="0"/>
              </a:spcAft>
              <a:buClr>
                <a:schemeClr val="dk1"/>
              </a:buClr>
              <a:buSzPts val="1100"/>
              <a:buNone/>
            </a:pPr>
            <a:r>
              <a:t/>
            </a:r>
            <a:endParaRPr sz="2400">
              <a:solidFill>
                <a:srgbClr val="073763"/>
              </a:solidFill>
              <a:latin typeface="Calibri"/>
              <a:ea typeface="Calibri"/>
              <a:cs typeface="Calibri"/>
              <a:sym typeface="Calibri"/>
            </a:endParaRPr>
          </a:p>
          <a:p>
            <a:pPr indent="-457200" lvl="0" marL="457200" rtl="0" algn="l">
              <a:lnSpc>
                <a:spcPct val="100000"/>
              </a:lnSpc>
              <a:spcBef>
                <a:spcPts val="0"/>
              </a:spcBef>
              <a:spcAft>
                <a:spcPts val="0"/>
              </a:spcAft>
              <a:buClr>
                <a:schemeClr val="dk1"/>
              </a:buClr>
              <a:buSzPts val="1100"/>
              <a:buNone/>
            </a:pPr>
            <a:r>
              <a:t/>
            </a:r>
            <a:endParaRPr sz="2400">
              <a:solidFill>
                <a:srgbClr val="073763"/>
              </a:solidFill>
              <a:latin typeface="Calibri"/>
              <a:ea typeface="Calibri"/>
              <a:cs typeface="Calibri"/>
              <a:sym typeface="Calibri"/>
            </a:endParaRPr>
          </a:p>
        </p:txBody>
      </p:sp>
      <p:sp>
        <p:nvSpPr>
          <p:cNvPr id="52" name="Google Shape;52;p18"/>
          <p:cNvSpPr/>
          <p:nvPr/>
        </p:nvSpPr>
        <p:spPr>
          <a:xfrm>
            <a:off x="0" y="5077717"/>
            <a:ext cx="9144000" cy="57300"/>
          </a:xfrm>
          <a:prstGeom prst="rect">
            <a:avLst/>
          </a:prstGeom>
          <a:solidFill>
            <a:srgbClr val="F78321"/>
          </a:solidFill>
          <a:ln cap="flat" cmpd="sng" w="9525">
            <a:solidFill>
              <a:srgbClr val="F7832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
                                            <p:txEl>
                                              <p:pRg end="0" st="0"/>
                                            </p:txEl>
                                          </p:spTgt>
                                        </p:tgtEl>
                                        <p:attrNameLst>
                                          <p:attrName>style.visibility</p:attrName>
                                        </p:attrNameLst>
                                      </p:cBhvr>
                                      <p:to>
                                        <p:strVal val="visible"/>
                                      </p:to>
                                    </p:set>
                                    <p:animEffect filter="fade" transition="in">
                                      <p:cBhvr>
                                        <p:cTn dur="1000"/>
                                        <p:tgtEl>
                                          <p:spTgt spid="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
                                            <p:txEl>
                                              <p:pRg end="1" st="1"/>
                                            </p:txEl>
                                          </p:spTgt>
                                        </p:tgtEl>
                                        <p:attrNameLst>
                                          <p:attrName>style.visibility</p:attrName>
                                        </p:attrNameLst>
                                      </p:cBhvr>
                                      <p:to>
                                        <p:strVal val="visible"/>
                                      </p:to>
                                    </p:set>
                                    <p:animEffect filter="fade" transition="in">
                                      <p:cBhvr>
                                        <p:cTn dur="1000"/>
                                        <p:tgtEl>
                                          <p:spTgt spid="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
                                            <p:txEl>
                                              <p:pRg end="2" st="2"/>
                                            </p:txEl>
                                          </p:spTgt>
                                        </p:tgtEl>
                                        <p:attrNameLst>
                                          <p:attrName>style.visibility</p:attrName>
                                        </p:attrNameLst>
                                      </p:cBhvr>
                                      <p:to>
                                        <p:strVal val="visible"/>
                                      </p:to>
                                    </p:set>
                                    <p:animEffect filter="fade" transition="in">
                                      <p:cBhvr>
                                        <p:cTn dur="1000"/>
                                        <p:tgtEl>
                                          <p:spTgt spid="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
                                            <p:txEl>
                                              <p:pRg end="3" st="3"/>
                                            </p:txEl>
                                          </p:spTgt>
                                        </p:tgtEl>
                                        <p:attrNameLst>
                                          <p:attrName>style.visibility</p:attrName>
                                        </p:attrNameLst>
                                      </p:cBhvr>
                                      <p:to>
                                        <p:strVal val="visible"/>
                                      </p:to>
                                    </p:set>
                                    <p:animEffect filter="fade" transition="in">
                                      <p:cBhvr>
                                        <p:cTn dur="1000"/>
                                        <p:tgtEl>
                                          <p:spTgt spid="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
                                            <p:txEl>
                                              <p:pRg end="4" st="4"/>
                                            </p:txEl>
                                          </p:spTgt>
                                        </p:tgtEl>
                                        <p:attrNameLst>
                                          <p:attrName>style.visibility</p:attrName>
                                        </p:attrNameLst>
                                      </p:cBhvr>
                                      <p:to>
                                        <p:strVal val="visible"/>
                                      </p:to>
                                    </p:set>
                                    <p:animEffect filter="fade" transition="in">
                                      <p:cBhvr>
                                        <p:cTn dur="1000"/>
                                        <p:tgtEl>
                                          <p:spTgt spid="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
                                            <p:txEl>
                                              <p:pRg end="5" st="5"/>
                                            </p:txEl>
                                          </p:spTgt>
                                        </p:tgtEl>
                                        <p:attrNameLst>
                                          <p:attrName>style.visibility</p:attrName>
                                        </p:attrNameLst>
                                      </p:cBhvr>
                                      <p:to>
                                        <p:strVal val="visible"/>
                                      </p:to>
                                    </p:set>
                                    <p:animEffect filter="fade" transition="in">
                                      <p:cBhvr>
                                        <p:cTn dur="1000"/>
                                        <p:tgtEl>
                                          <p:spTgt spid="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
                                            <p:txEl>
                                              <p:pRg end="6" st="6"/>
                                            </p:txEl>
                                          </p:spTgt>
                                        </p:tgtEl>
                                        <p:attrNameLst>
                                          <p:attrName>style.visibility</p:attrName>
                                        </p:attrNameLst>
                                      </p:cBhvr>
                                      <p:to>
                                        <p:strVal val="visible"/>
                                      </p:to>
                                    </p:set>
                                    <p:animEffect filter="fade" transition="in">
                                      <p:cBhvr>
                                        <p:cTn dur="1000"/>
                                        <p:tgtEl>
                                          <p:spTgt spid="5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 name="Shape 56"/>
        <p:cNvGrpSpPr/>
        <p:nvPr/>
      </p:nvGrpSpPr>
      <p:grpSpPr>
        <a:xfrm>
          <a:off x="0" y="0"/>
          <a:ext cx="0" cy="0"/>
          <a:chOff x="0" y="0"/>
          <a:chExt cx="0" cy="0"/>
        </a:xfrm>
      </p:grpSpPr>
      <p:sp>
        <p:nvSpPr>
          <p:cNvPr id="57" name="Google Shape;57;p20"/>
          <p:cNvSpPr txBox="1"/>
          <p:nvPr>
            <p:ph idx="1" type="subTitle"/>
          </p:nvPr>
        </p:nvSpPr>
        <p:spPr>
          <a:xfrm>
            <a:off x="311700" y="305700"/>
            <a:ext cx="8520600" cy="591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US" sz="4000">
                <a:solidFill>
                  <a:srgbClr val="073763"/>
                </a:solidFill>
                <a:latin typeface="Century Gothic"/>
                <a:ea typeface="Century Gothic"/>
                <a:cs typeface="Century Gothic"/>
                <a:sym typeface="Century Gothic"/>
              </a:rPr>
              <a:t>Classe Anônima</a:t>
            </a:r>
            <a:endParaRPr b="1" sz="4000">
              <a:solidFill>
                <a:srgbClr val="073763"/>
              </a:solidFill>
              <a:latin typeface="Century Gothic"/>
              <a:ea typeface="Century Gothic"/>
              <a:cs typeface="Century Gothic"/>
              <a:sym typeface="Century Gothic"/>
            </a:endParaRPr>
          </a:p>
        </p:txBody>
      </p:sp>
      <p:pic>
        <p:nvPicPr>
          <p:cNvPr id="58" name="Google Shape;58;p20"/>
          <p:cNvPicPr preferRelativeResize="0"/>
          <p:nvPr/>
        </p:nvPicPr>
        <p:blipFill rotWithShape="1">
          <a:blip r:embed="rId3">
            <a:alphaModFix/>
          </a:blip>
          <a:srcRect b="0" l="0" r="0" t="0"/>
          <a:stretch/>
        </p:blipFill>
        <p:spPr>
          <a:xfrm>
            <a:off x="311700" y="243014"/>
            <a:ext cx="1698849" cy="591351"/>
          </a:xfrm>
          <a:prstGeom prst="rect">
            <a:avLst/>
          </a:prstGeom>
          <a:noFill/>
          <a:ln>
            <a:noFill/>
          </a:ln>
        </p:spPr>
      </p:pic>
      <p:sp>
        <p:nvSpPr>
          <p:cNvPr id="59" name="Google Shape;59;p20"/>
          <p:cNvSpPr/>
          <p:nvPr/>
        </p:nvSpPr>
        <p:spPr>
          <a:xfrm>
            <a:off x="0" y="5077717"/>
            <a:ext cx="9144000" cy="57300"/>
          </a:xfrm>
          <a:prstGeom prst="rect">
            <a:avLst/>
          </a:prstGeom>
          <a:solidFill>
            <a:srgbClr val="F78321"/>
          </a:solidFill>
          <a:ln cap="flat" cmpd="sng" w="9525">
            <a:solidFill>
              <a:srgbClr val="F7832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0"/>
          <p:cNvSpPr txBox="1"/>
          <p:nvPr/>
        </p:nvSpPr>
        <p:spPr>
          <a:xfrm>
            <a:off x="333000" y="974770"/>
            <a:ext cx="8478000" cy="3047400"/>
          </a:xfrm>
          <a:prstGeom prst="rect">
            <a:avLst/>
          </a:prstGeom>
          <a:noFill/>
          <a:ln>
            <a:noFill/>
          </a:ln>
        </p:spPr>
        <p:txBody>
          <a:bodyPr anchorCtr="0" anchor="t" bIns="91425" lIns="91425" spcFirstLastPara="1" rIns="91425" wrap="square" tIns="91425">
            <a:noAutofit/>
          </a:bodyPr>
          <a:lstStyle/>
          <a:p>
            <a:pPr indent="0" lvl="0" marL="76200" marR="0" rtl="0" algn="just">
              <a:lnSpc>
                <a:spcPct val="100000"/>
              </a:lnSpc>
              <a:spcBef>
                <a:spcPts val="0"/>
              </a:spcBef>
              <a:spcAft>
                <a:spcPts val="0"/>
              </a:spcAft>
              <a:buClr>
                <a:schemeClr val="dk1"/>
              </a:buClr>
              <a:buSzPts val="1100"/>
              <a:buFont typeface="Arial"/>
              <a:buNone/>
            </a:pPr>
            <a:r>
              <a:rPr lang="en-US" sz="2400">
                <a:solidFill>
                  <a:srgbClr val="073763"/>
                </a:solidFill>
                <a:latin typeface="Calibri"/>
                <a:ea typeface="Calibri"/>
                <a:cs typeface="Calibri"/>
                <a:sym typeface="Calibri"/>
              </a:rPr>
              <a:t>A classe anônima em Java é uma classe não recebeu um nome e é tanto declarado e instanciado em uma única instrução. Você deve considerar o uso de uma classe anônima sempre que você precisa para criar uma classe que será instanciado apenas uma vez.</a:t>
            </a:r>
            <a:r>
              <a:rPr lang="en-US" sz="2400">
                <a:solidFill>
                  <a:schemeClr val="dk1"/>
                </a:solidFill>
                <a:latin typeface="Calibri"/>
                <a:ea typeface="Calibri"/>
                <a:cs typeface="Calibri"/>
                <a:sym typeface="Calibri"/>
              </a:rPr>
              <a:t> </a:t>
            </a:r>
            <a:r>
              <a:rPr lang="en-US" sz="1200" u="sng">
                <a:solidFill>
                  <a:schemeClr val="hlink"/>
                </a:solidFill>
                <a:latin typeface="Calibri"/>
                <a:ea typeface="Calibri"/>
                <a:cs typeface="Calibri"/>
                <a:sym typeface="Calibri"/>
                <a:hlinkClick r:id="rId4"/>
              </a:rPr>
              <a:t>Fonte</a:t>
            </a:r>
            <a:endParaRPr sz="1200" u="sng">
              <a:solidFill>
                <a:schemeClr val="hlink"/>
              </a:solidFill>
              <a:latin typeface="Calibri"/>
              <a:ea typeface="Calibri"/>
              <a:cs typeface="Calibri"/>
              <a:sym typeface="Calibri"/>
            </a:endParaRPr>
          </a:p>
          <a:p>
            <a:pPr indent="0" lvl="0" marL="76200" marR="0" rtl="0" algn="just">
              <a:lnSpc>
                <a:spcPct val="100000"/>
              </a:lnSpc>
              <a:spcBef>
                <a:spcPts val="0"/>
              </a:spcBef>
              <a:spcAft>
                <a:spcPts val="0"/>
              </a:spcAft>
              <a:buClr>
                <a:srgbClr val="073763"/>
              </a:buClr>
              <a:buSzPts val="2400"/>
              <a:buFont typeface="Arial"/>
              <a:buNone/>
            </a:pPr>
            <a:r>
              <a:t/>
            </a:r>
            <a:endParaRPr sz="2400">
              <a:solidFill>
                <a:srgbClr val="073763"/>
              </a:solidFill>
              <a:latin typeface="Calibri"/>
              <a:ea typeface="Calibri"/>
              <a:cs typeface="Calibri"/>
              <a:sym typeface="Calibri"/>
            </a:endParaRPr>
          </a:p>
        </p:txBody>
      </p:sp>
      <p:pic>
        <p:nvPicPr>
          <p:cNvPr id="61" name="Google Shape;61;p20"/>
          <p:cNvPicPr preferRelativeResize="0"/>
          <p:nvPr/>
        </p:nvPicPr>
        <p:blipFill rotWithShape="1">
          <a:blip r:embed="rId5">
            <a:alphaModFix/>
          </a:blip>
          <a:srcRect b="0" l="2600" r="9533" t="0"/>
          <a:stretch/>
        </p:blipFill>
        <p:spPr>
          <a:xfrm>
            <a:off x="5296725" y="2809212"/>
            <a:ext cx="3514275" cy="1962271"/>
          </a:xfrm>
          <a:prstGeom prst="rect">
            <a:avLst/>
          </a:prstGeom>
          <a:noFill/>
          <a:ln>
            <a:noFill/>
          </a:ln>
          <a:effectLst>
            <a:outerShdw blurRad="85725" rotWithShape="0" algn="bl" dir="9540000" dist="114300">
              <a:srgbClr val="000000">
                <a:alpha val="50000"/>
              </a:srgbClr>
            </a:outerShdw>
          </a:effectLst>
        </p:spPr>
      </p:pic>
      <p:pic>
        <p:nvPicPr>
          <p:cNvPr id="62" name="Google Shape;62;p20"/>
          <p:cNvPicPr preferRelativeResize="0"/>
          <p:nvPr/>
        </p:nvPicPr>
        <p:blipFill rotWithShape="1">
          <a:blip r:embed="rId6">
            <a:alphaModFix/>
          </a:blip>
          <a:srcRect b="0" l="4487" r="2790" t="0"/>
          <a:stretch/>
        </p:blipFill>
        <p:spPr>
          <a:xfrm>
            <a:off x="398350" y="2796662"/>
            <a:ext cx="3514274" cy="1987375"/>
          </a:xfrm>
          <a:prstGeom prst="rect">
            <a:avLst/>
          </a:prstGeom>
          <a:noFill/>
          <a:ln>
            <a:noFill/>
          </a:ln>
          <a:effectLst>
            <a:outerShdw blurRad="57150" rotWithShape="0" algn="bl" dir="9900000" dist="104775">
              <a:srgbClr val="000000">
                <a:alpha val="50000"/>
              </a:srgbClr>
            </a:outerShdw>
          </a:effectLst>
        </p:spPr>
      </p:pic>
      <p:sp>
        <p:nvSpPr>
          <p:cNvPr id="63" name="Google Shape;63;p20"/>
          <p:cNvSpPr/>
          <p:nvPr/>
        </p:nvSpPr>
        <p:spPr>
          <a:xfrm>
            <a:off x="4097825" y="3500625"/>
            <a:ext cx="1013700" cy="3966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a:effectLst>
            <a:outerShdw blurRad="57150" rotWithShape="0" algn="bl" dir="9900000" dist="1047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0"/>
          <p:cNvSpPr txBox="1"/>
          <p:nvPr/>
        </p:nvSpPr>
        <p:spPr>
          <a:xfrm>
            <a:off x="750775" y="4710600"/>
            <a:ext cx="24348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800">
                <a:solidFill>
                  <a:srgbClr val="073763"/>
                </a:solidFill>
                <a:latin typeface="Calibri"/>
                <a:ea typeface="Calibri"/>
                <a:cs typeface="Calibri"/>
                <a:sym typeface="Calibri"/>
              </a:rPr>
              <a:t>Sem Classe anônima</a:t>
            </a:r>
            <a:endParaRPr sz="800">
              <a:solidFill>
                <a:srgbClr val="073763"/>
              </a:solidFill>
              <a:latin typeface="Calibri"/>
              <a:ea typeface="Calibri"/>
              <a:cs typeface="Calibri"/>
              <a:sym typeface="Calibri"/>
            </a:endParaRPr>
          </a:p>
        </p:txBody>
      </p:sp>
      <p:sp>
        <p:nvSpPr>
          <p:cNvPr id="65" name="Google Shape;65;p20"/>
          <p:cNvSpPr txBox="1"/>
          <p:nvPr/>
        </p:nvSpPr>
        <p:spPr>
          <a:xfrm>
            <a:off x="5836463" y="4710600"/>
            <a:ext cx="24348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800">
                <a:solidFill>
                  <a:srgbClr val="073763"/>
                </a:solidFill>
                <a:latin typeface="Calibri"/>
                <a:ea typeface="Calibri"/>
                <a:cs typeface="Calibri"/>
                <a:sym typeface="Calibri"/>
              </a:rPr>
              <a:t>Com </a:t>
            </a:r>
            <a:r>
              <a:rPr lang="en-US" sz="800">
                <a:solidFill>
                  <a:srgbClr val="073763"/>
                </a:solidFill>
                <a:latin typeface="Calibri"/>
                <a:ea typeface="Calibri"/>
                <a:cs typeface="Calibri"/>
                <a:sym typeface="Calibri"/>
              </a:rPr>
              <a:t>Classe anônima</a:t>
            </a:r>
            <a:endParaRPr sz="800">
              <a:solidFill>
                <a:srgbClr val="073763"/>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par>
                                <p:cTn fill="hold" nodeType="with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100"/>
                                        <p:tgtEl>
                                          <p:spTgt spid="61"/>
                                        </p:tgtEl>
                                      </p:cBhvr>
                                    </p:animEffect>
                                  </p:childTnLst>
                                </p:cTn>
                              </p:par>
                              <p:par>
                                <p:cTn fill="hold" nodeType="with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 name="Shape 69"/>
        <p:cNvGrpSpPr/>
        <p:nvPr/>
      </p:nvGrpSpPr>
      <p:grpSpPr>
        <a:xfrm>
          <a:off x="0" y="0"/>
          <a:ext cx="0" cy="0"/>
          <a:chOff x="0" y="0"/>
          <a:chExt cx="0" cy="0"/>
        </a:xfrm>
      </p:grpSpPr>
      <p:sp>
        <p:nvSpPr>
          <p:cNvPr id="70" name="Google Shape;70;gcafaa669fa_0_3"/>
          <p:cNvSpPr txBox="1"/>
          <p:nvPr>
            <p:ph idx="1" type="subTitle"/>
          </p:nvPr>
        </p:nvSpPr>
        <p:spPr>
          <a:xfrm>
            <a:off x="311700" y="305700"/>
            <a:ext cx="8520600" cy="591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US" sz="4000">
                <a:solidFill>
                  <a:srgbClr val="073763"/>
                </a:solidFill>
                <a:latin typeface="Century Gothic"/>
                <a:ea typeface="Century Gothic"/>
                <a:cs typeface="Century Gothic"/>
                <a:sym typeface="Century Gothic"/>
              </a:rPr>
              <a:t>Functional Interface</a:t>
            </a:r>
            <a:endParaRPr b="1" sz="4000">
              <a:solidFill>
                <a:srgbClr val="073763"/>
              </a:solidFill>
              <a:latin typeface="Century Gothic"/>
              <a:ea typeface="Century Gothic"/>
              <a:cs typeface="Century Gothic"/>
              <a:sym typeface="Century Gothic"/>
            </a:endParaRPr>
          </a:p>
        </p:txBody>
      </p:sp>
      <p:pic>
        <p:nvPicPr>
          <p:cNvPr id="71" name="Google Shape;71;gcafaa669fa_0_3"/>
          <p:cNvPicPr preferRelativeResize="0"/>
          <p:nvPr/>
        </p:nvPicPr>
        <p:blipFill rotWithShape="1">
          <a:blip r:embed="rId3">
            <a:alphaModFix/>
          </a:blip>
          <a:srcRect b="0" l="0" r="0" t="0"/>
          <a:stretch/>
        </p:blipFill>
        <p:spPr>
          <a:xfrm>
            <a:off x="311700" y="243014"/>
            <a:ext cx="1698849" cy="591351"/>
          </a:xfrm>
          <a:prstGeom prst="rect">
            <a:avLst/>
          </a:prstGeom>
          <a:noFill/>
          <a:ln>
            <a:noFill/>
          </a:ln>
        </p:spPr>
      </p:pic>
      <p:sp>
        <p:nvSpPr>
          <p:cNvPr id="72" name="Google Shape;72;gcafaa669fa_0_3"/>
          <p:cNvSpPr/>
          <p:nvPr/>
        </p:nvSpPr>
        <p:spPr>
          <a:xfrm>
            <a:off x="0" y="5077717"/>
            <a:ext cx="9144000" cy="57300"/>
          </a:xfrm>
          <a:prstGeom prst="rect">
            <a:avLst/>
          </a:prstGeom>
          <a:solidFill>
            <a:srgbClr val="F78321"/>
          </a:solidFill>
          <a:ln cap="flat" cmpd="sng" w="9525">
            <a:solidFill>
              <a:srgbClr val="F7832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cafaa669fa_0_3"/>
          <p:cNvSpPr txBox="1"/>
          <p:nvPr/>
        </p:nvSpPr>
        <p:spPr>
          <a:xfrm>
            <a:off x="415500" y="659195"/>
            <a:ext cx="8478000" cy="3047400"/>
          </a:xfrm>
          <a:prstGeom prst="rect">
            <a:avLst/>
          </a:prstGeom>
          <a:noFill/>
          <a:ln>
            <a:noFill/>
          </a:ln>
        </p:spPr>
        <p:txBody>
          <a:bodyPr anchorCtr="0" anchor="t" bIns="91425" lIns="91425" spcFirstLastPara="1" rIns="91425" wrap="square" tIns="91425">
            <a:noAutofit/>
          </a:bodyPr>
          <a:lstStyle/>
          <a:p>
            <a:pPr indent="0" lvl="0" marL="76200" marR="0" rtl="0" algn="just">
              <a:lnSpc>
                <a:spcPct val="100000"/>
              </a:lnSpc>
              <a:spcBef>
                <a:spcPts val="0"/>
              </a:spcBef>
              <a:spcAft>
                <a:spcPts val="0"/>
              </a:spcAft>
              <a:buClr>
                <a:schemeClr val="dk1"/>
              </a:buClr>
              <a:buSzPts val="1100"/>
              <a:buFont typeface="Arial"/>
              <a:buNone/>
            </a:pPr>
            <a:r>
              <a:t/>
            </a:r>
            <a:endParaRPr sz="2400">
              <a:solidFill>
                <a:srgbClr val="073763"/>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US" sz="2400">
                <a:solidFill>
                  <a:srgbClr val="073763"/>
                </a:solidFill>
                <a:latin typeface="Calibri"/>
                <a:ea typeface="Calibri"/>
                <a:cs typeface="Calibri"/>
                <a:sym typeface="Calibri"/>
              </a:rPr>
              <a:t>Qualquer interface com um SAM (Single Abstract Method) é uma interface funcional e sua implementação pode ser tratada como expressões lambda. </a:t>
            </a:r>
            <a:r>
              <a:rPr lang="en-US" sz="1200" u="sng">
                <a:solidFill>
                  <a:schemeClr val="hlink"/>
                </a:solidFill>
                <a:latin typeface="Calibri"/>
                <a:ea typeface="Calibri"/>
                <a:cs typeface="Calibri"/>
                <a:sym typeface="Calibri"/>
                <a:hlinkClick r:id="rId4"/>
              </a:rPr>
              <a:t>Fonte</a:t>
            </a:r>
            <a:endParaRPr sz="1200">
              <a:solidFill>
                <a:srgbClr val="073763"/>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sz="1200">
              <a:solidFill>
                <a:srgbClr val="073763"/>
              </a:solidFill>
              <a:latin typeface="Calibri"/>
              <a:ea typeface="Calibri"/>
              <a:cs typeface="Calibri"/>
              <a:sym typeface="Calibri"/>
            </a:endParaRPr>
          </a:p>
          <a:p>
            <a:pPr indent="0" lvl="0" marL="457200" rtl="0" algn="just">
              <a:lnSpc>
                <a:spcPct val="115000"/>
              </a:lnSpc>
              <a:spcBef>
                <a:spcPts val="0"/>
              </a:spcBef>
              <a:spcAft>
                <a:spcPts val="0"/>
              </a:spcAft>
              <a:buNone/>
            </a:pPr>
            <a:r>
              <a:t/>
            </a:r>
            <a:endParaRPr sz="2400">
              <a:solidFill>
                <a:srgbClr val="073763"/>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sz="1200">
              <a:solidFill>
                <a:srgbClr val="073763"/>
              </a:solidFill>
              <a:latin typeface="Calibri"/>
              <a:ea typeface="Calibri"/>
              <a:cs typeface="Calibri"/>
              <a:sym typeface="Calibri"/>
            </a:endParaRPr>
          </a:p>
          <a:p>
            <a:pPr indent="0" lvl="0" marL="76200" marR="0" rtl="0" algn="just">
              <a:lnSpc>
                <a:spcPct val="100000"/>
              </a:lnSpc>
              <a:spcBef>
                <a:spcPts val="0"/>
              </a:spcBef>
              <a:spcAft>
                <a:spcPts val="0"/>
              </a:spcAft>
              <a:buClr>
                <a:schemeClr val="dk1"/>
              </a:buClr>
              <a:buSzPts val="1100"/>
              <a:buFont typeface="Arial"/>
              <a:buNone/>
            </a:pPr>
            <a:r>
              <a:t/>
            </a:r>
            <a:endParaRPr sz="2400">
              <a:solidFill>
                <a:srgbClr val="073763"/>
              </a:solidFill>
              <a:latin typeface="Calibri"/>
              <a:ea typeface="Calibri"/>
              <a:cs typeface="Calibri"/>
              <a:sym typeface="Calibri"/>
            </a:endParaRPr>
          </a:p>
          <a:p>
            <a:pPr indent="0" lvl="0" marL="76200" marR="0" rtl="0" algn="just">
              <a:lnSpc>
                <a:spcPct val="100000"/>
              </a:lnSpc>
              <a:spcBef>
                <a:spcPts val="0"/>
              </a:spcBef>
              <a:spcAft>
                <a:spcPts val="0"/>
              </a:spcAft>
              <a:buClr>
                <a:srgbClr val="073763"/>
              </a:buClr>
              <a:buSzPts val="2400"/>
              <a:buFont typeface="Arial"/>
              <a:buNone/>
            </a:pPr>
            <a:r>
              <a:t/>
            </a:r>
            <a:endParaRPr sz="2400">
              <a:solidFill>
                <a:srgbClr val="073763"/>
              </a:solidFill>
              <a:latin typeface="Calibri"/>
              <a:ea typeface="Calibri"/>
              <a:cs typeface="Calibri"/>
              <a:sym typeface="Calibri"/>
            </a:endParaRPr>
          </a:p>
        </p:txBody>
      </p:sp>
      <p:pic>
        <p:nvPicPr>
          <p:cNvPr id="74" name="Google Shape;74;gcafaa669fa_0_3"/>
          <p:cNvPicPr preferRelativeResize="0"/>
          <p:nvPr/>
        </p:nvPicPr>
        <p:blipFill>
          <a:blip r:embed="rId5">
            <a:alphaModFix/>
          </a:blip>
          <a:stretch>
            <a:fillRect/>
          </a:stretch>
        </p:blipFill>
        <p:spPr>
          <a:xfrm>
            <a:off x="4003779" y="2275463"/>
            <a:ext cx="4686471" cy="870063"/>
          </a:xfrm>
          <a:prstGeom prst="rect">
            <a:avLst/>
          </a:prstGeom>
          <a:noFill/>
          <a:ln>
            <a:noFill/>
          </a:ln>
          <a:effectLst>
            <a:outerShdw blurRad="57150" rotWithShape="0" algn="bl" dir="9660000" dist="114300">
              <a:srgbClr val="000000">
                <a:alpha val="50000"/>
              </a:srgbClr>
            </a:outerShdw>
          </a:effectLst>
        </p:spPr>
      </p:pic>
      <p:pic>
        <p:nvPicPr>
          <p:cNvPr id="75" name="Google Shape;75;gcafaa669fa_0_3"/>
          <p:cNvPicPr preferRelativeResize="0"/>
          <p:nvPr/>
        </p:nvPicPr>
        <p:blipFill>
          <a:blip r:embed="rId6">
            <a:alphaModFix/>
          </a:blip>
          <a:stretch>
            <a:fillRect/>
          </a:stretch>
        </p:blipFill>
        <p:spPr>
          <a:xfrm>
            <a:off x="4003775" y="3629475"/>
            <a:ext cx="4686476" cy="964310"/>
          </a:xfrm>
          <a:prstGeom prst="rect">
            <a:avLst/>
          </a:prstGeom>
          <a:noFill/>
          <a:ln>
            <a:noFill/>
          </a:ln>
          <a:effectLst>
            <a:outerShdw blurRad="57150" rotWithShape="0" algn="bl" dir="9540000" dist="114300">
              <a:srgbClr val="000000">
                <a:alpha val="50000"/>
              </a:srgbClr>
            </a:outerShdw>
          </a:effectLst>
        </p:spPr>
      </p:pic>
      <p:sp>
        <p:nvSpPr>
          <p:cNvPr id="76" name="Google Shape;76;gcafaa669fa_0_3"/>
          <p:cNvSpPr txBox="1"/>
          <p:nvPr/>
        </p:nvSpPr>
        <p:spPr>
          <a:xfrm>
            <a:off x="5180313" y="3084650"/>
            <a:ext cx="24348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800">
                <a:solidFill>
                  <a:srgbClr val="073763"/>
                </a:solidFill>
                <a:latin typeface="Calibri"/>
                <a:ea typeface="Calibri"/>
                <a:cs typeface="Calibri"/>
                <a:sym typeface="Calibri"/>
              </a:rPr>
              <a:t>Com Annotation FunctionalInterface</a:t>
            </a:r>
            <a:endParaRPr sz="800">
              <a:solidFill>
                <a:srgbClr val="073763"/>
              </a:solidFill>
              <a:latin typeface="Calibri"/>
              <a:ea typeface="Calibri"/>
              <a:cs typeface="Calibri"/>
              <a:sym typeface="Calibri"/>
            </a:endParaRPr>
          </a:p>
        </p:txBody>
      </p:sp>
      <p:sp>
        <p:nvSpPr>
          <p:cNvPr id="77" name="Google Shape;77;gcafaa669fa_0_3"/>
          <p:cNvSpPr txBox="1"/>
          <p:nvPr/>
        </p:nvSpPr>
        <p:spPr>
          <a:xfrm>
            <a:off x="5180325" y="4524000"/>
            <a:ext cx="24348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800">
                <a:solidFill>
                  <a:srgbClr val="073763"/>
                </a:solidFill>
                <a:latin typeface="Calibri"/>
                <a:ea typeface="Calibri"/>
                <a:cs typeface="Calibri"/>
                <a:sym typeface="Calibri"/>
              </a:rPr>
              <a:t>Sem </a:t>
            </a:r>
            <a:r>
              <a:rPr lang="en-US" sz="800">
                <a:solidFill>
                  <a:srgbClr val="073763"/>
                </a:solidFill>
                <a:latin typeface="Calibri"/>
                <a:ea typeface="Calibri"/>
                <a:cs typeface="Calibri"/>
                <a:sym typeface="Calibri"/>
              </a:rPr>
              <a:t> Annotation FunctionalInterface</a:t>
            </a:r>
            <a:endParaRPr sz="800">
              <a:solidFill>
                <a:srgbClr val="073763"/>
              </a:solidFill>
              <a:latin typeface="Calibri"/>
              <a:ea typeface="Calibri"/>
              <a:cs typeface="Calibri"/>
              <a:sym typeface="Calibri"/>
            </a:endParaRPr>
          </a:p>
        </p:txBody>
      </p:sp>
      <p:sp>
        <p:nvSpPr>
          <p:cNvPr id="78" name="Google Shape;78;gcafaa669fa_0_3"/>
          <p:cNvSpPr txBox="1"/>
          <p:nvPr/>
        </p:nvSpPr>
        <p:spPr>
          <a:xfrm>
            <a:off x="542600" y="2465025"/>
            <a:ext cx="3216900" cy="1828500"/>
          </a:xfrm>
          <a:prstGeom prst="rect">
            <a:avLst/>
          </a:prstGeom>
          <a:noFill/>
          <a:ln>
            <a:noFill/>
          </a:ln>
        </p:spPr>
        <p:txBody>
          <a:bodyPr anchorCtr="0" anchor="t" bIns="91425" lIns="91425" spcFirstLastPara="1" rIns="91425" wrap="square" tIns="91425">
            <a:spAutoFit/>
          </a:bodyPr>
          <a:lstStyle/>
          <a:p>
            <a:pPr indent="-381000" lvl="0" marL="457200" rtl="0" algn="just">
              <a:lnSpc>
                <a:spcPct val="115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Comparator</a:t>
            </a:r>
            <a:endParaRPr sz="2400">
              <a:solidFill>
                <a:srgbClr val="073763"/>
              </a:solidFill>
              <a:latin typeface="Calibri"/>
              <a:ea typeface="Calibri"/>
              <a:cs typeface="Calibri"/>
              <a:sym typeface="Calibri"/>
            </a:endParaRPr>
          </a:p>
          <a:p>
            <a:pPr indent="-381000" lvl="0" marL="457200" rtl="0" algn="just">
              <a:lnSpc>
                <a:spcPct val="115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Consumer</a:t>
            </a:r>
            <a:endParaRPr sz="2400">
              <a:solidFill>
                <a:srgbClr val="073763"/>
              </a:solidFill>
              <a:latin typeface="Calibri"/>
              <a:ea typeface="Calibri"/>
              <a:cs typeface="Calibri"/>
              <a:sym typeface="Calibri"/>
            </a:endParaRPr>
          </a:p>
          <a:p>
            <a:pPr indent="-381000" lvl="0" marL="457200" rtl="0" algn="just">
              <a:lnSpc>
                <a:spcPct val="115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Function</a:t>
            </a:r>
            <a:endParaRPr sz="2400">
              <a:solidFill>
                <a:srgbClr val="073763"/>
              </a:solidFill>
              <a:latin typeface="Calibri"/>
              <a:ea typeface="Calibri"/>
              <a:cs typeface="Calibri"/>
              <a:sym typeface="Calibri"/>
            </a:endParaRPr>
          </a:p>
          <a:p>
            <a:pPr indent="-381000" lvl="0" marL="457200" rtl="0" algn="just">
              <a:lnSpc>
                <a:spcPct val="115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Predicate</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animEffect filter="fade" transition="in">
                                      <p:cBhvr>
                                        <p:cTn dur="1000"/>
                                        <p:tgtEl>
                                          <p:spTgt spid="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animEffect filter="fade" transition="in">
                                      <p:cBhvr>
                                        <p:cTn dur="1000"/>
                                        <p:tgtEl>
                                          <p:spTgt spid="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animEffect filter="fade" transition="in">
                                      <p:cBhvr>
                                        <p:cTn dur="1000"/>
                                        <p:tgtEl>
                                          <p:spTgt spid="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animEffect filter="fade" transition="in">
                                      <p:cBhvr>
                                        <p:cTn dur="1000"/>
                                        <p:tgtEl>
                                          <p:spTgt spid="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animEffect filter="fade" transition="in">
                                      <p:cBhvr>
                                        <p:cTn dur="1000"/>
                                        <p:tgtEl>
                                          <p:spTgt spid="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5" st="5"/>
                                            </p:txEl>
                                          </p:spTgt>
                                        </p:tgtEl>
                                        <p:attrNameLst>
                                          <p:attrName>style.visibility</p:attrName>
                                        </p:attrNameLst>
                                      </p:cBhvr>
                                      <p:to>
                                        <p:strVal val="visible"/>
                                      </p:to>
                                    </p:set>
                                    <p:animEffect filter="fade" transition="in">
                                      <p:cBhvr>
                                        <p:cTn dur="1000"/>
                                        <p:tgtEl>
                                          <p:spTgt spid="7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6" st="6"/>
                                            </p:txEl>
                                          </p:spTgt>
                                        </p:tgtEl>
                                        <p:attrNameLst>
                                          <p:attrName>style.visibility</p:attrName>
                                        </p:attrNameLst>
                                      </p:cBhvr>
                                      <p:to>
                                        <p:strVal val="visible"/>
                                      </p:to>
                                    </p:set>
                                    <p:animEffect filter="fade" transition="in">
                                      <p:cBhvr>
                                        <p:cTn dur="1000"/>
                                        <p:tgtEl>
                                          <p:spTgt spid="7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10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Effect filter="fade" transition="in">
                                      <p:cBhvr>
                                        <p:cTn dur="1000"/>
                                        <p:tgtEl>
                                          <p:spTgt spid="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Effect filter="fade" transition="in">
                                      <p:cBhvr>
                                        <p:cTn dur="1000"/>
                                        <p:tgtEl>
                                          <p:spTgt spid="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Effect filter="fade" transition="in">
                                      <p:cBhvr>
                                        <p:cTn dur="1000"/>
                                        <p:tgtEl>
                                          <p:spTgt spid="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animEffect filter="fade" transition="in">
                                      <p:cBhvr>
                                        <p:cTn dur="1000"/>
                                        <p:tgtEl>
                                          <p:spTgt spid="7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2" name="Shape 82"/>
        <p:cNvGrpSpPr/>
        <p:nvPr/>
      </p:nvGrpSpPr>
      <p:grpSpPr>
        <a:xfrm>
          <a:off x="0" y="0"/>
          <a:ext cx="0" cy="0"/>
          <a:chOff x="0" y="0"/>
          <a:chExt cx="0" cy="0"/>
        </a:xfrm>
      </p:grpSpPr>
      <p:sp>
        <p:nvSpPr>
          <p:cNvPr id="83" name="Google Shape;83;g7a065fe630_0_0"/>
          <p:cNvSpPr txBox="1"/>
          <p:nvPr>
            <p:ph idx="1" type="subTitle"/>
          </p:nvPr>
        </p:nvSpPr>
        <p:spPr>
          <a:xfrm>
            <a:off x="311700" y="305700"/>
            <a:ext cx="8520600" cy="591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US" sz="4000">
                <a:solidFill>
                  <a:srgbClr val="073763"/>
                </a:solidFill>
                <a:latin typeface="Century Gothic"/>
                <a:ea typeface="Century Gothic"/>
                <a:cs typeface="Century Gothic"/>
                <a:sym typeface="Century Gothic"/>
              </a:rPr>
              <a:t>Lambda</a:t>
            </a:r>
            <a:endParaRPr b="1" sz="4000">
              <a:solidFill>
                <a:srgbClr val="073763"/>
              </a:solidFill>
              <a:latin typeface="Century Gothic"/>
              <a:ea typeface="Century Gothic"/>
              <a:cs typeface="Century Gothic"/>
              <a:sym typeface="Century Gothic"/>
            </a:endParaRPr>
          </a:p>
        </p:txBody>
      </p:sp>
      <p:pic>
        <p:nvPicPr>
          <p:cNvPr id="84" name="Google Shape;84;g7a065fe630_0_0"/>
          <p:cNvPicPr preferRelativeResize="0"/>
          <p:nvPr/>
        </p:nvPicPr>
        <p:blipFill rotWithShape="1">
          <a:blip r:embed="rId3">
            <a:alphaModFix/>
          </a:blip>
          <a:srcRect b="0" l="0" r="0" t="0"/>
          <a:stretch/>
        </p:blipFill>
        <p:spPr>
          <a:xfrm>
            <a:off x="311700" y="243014"/>
            <a:ext cx="1698849" cy="591351"/>
          </a:xfrm>
          <a:prstGeom prst="rect">
            <a:avLst/>
          </a:prstGeom>
          <a:noFill/>
          <a:ln>
            <a:noFill/>
          </a:ln>
        </p:spPr>
      </p:pic>
      <p:sp>
        <p:nvSpPr>
          <p:cNvPr id="85" name="Google Shape;85;g7a065fe630_0_0"/>
          <p:cNvSpPr/>
          <p:nvPr/>
        </p:nvSpPr>
        <p:spPr>
          <a:xfrm>
            <a:off x="0" y="5077717"/>
            <a:ext cx="9144000" cy="57300"/>
          </a:xfrm>
          <a:prstGeom prst="rect">
            <a:avLst/>
          </a:prstGeom>
          <a:solidFill>
            <a:srgbClr val="F78321"/>
          </a:solidFill>
          <a:ln cap="flat" cmpd="sng" w="9525">
            <a:solidFill>
              <a:srgbClr val="F7832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7a065fe630_0_0"/>
          <p:cNvSpPr txBox="1"/>
          <p:nvPr/>
        </p:nvSpPr>
        <p:spPr>
          <a:xfrm>
            <a:off x="333000" y="834370"/>
            <a:ext cx="8478000" cy="3047400"/>
          </a:xfrm>
          <a:prstGeom prst="rect">
            <a:avLst/>
          </a:prstGeom>
          <a:noFill/>
          <a:ln>
            <a:noFill/>
          </a:ln>
        </p:spPr>
        <p:txBody>
          <a:bodyPr anchorCtr="0" anchor="t" bIns="91425" lIns="91425" spcFirstLastPara="1" rIns="91425" wrap="square" tIns="91425">
            <a:noAutofit/>
          </a:bodyPr>
          <a:lstStyle/>
          <a:p>
            <a:pPr indent="0" lvl="0" marL="76200" marR="0" rtl="0" algn="l">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Uma função lambda é uma função sem declaração, isto é, não é necessário colocar um nome, um tipo de retorno e o modificador de acesso. A ideia é que o método seja declarado no mesmo lugar em que será usado. As funções lambda em Java tem a sintaxe definida como (argumento) -&gt; (corpo). </a:t>
            </a:r>
            <a:r>
              <a:rPr lang="en-US" sz="1200" u="sng">
                <a:solidFill>
                  <a:schemeClr val="hlink"/>
                </a:solidFill>
                <a:latin typeface="Calibri"/>
                <a:ea typeface="Calibri"/>
                <a:cs typeface="Calibri"/>
                <a:sym typeface="Calibri"/>
                <a:hlinkClick r:id="rId4"/>
              </a:rPr>
              <a:t>Fonte</a:t>
            </a:r>
            <a:endParaRPr b="0" i="0" sz="1200" u="none" cap="none" strike="noStrike">
              <a:solidFill>
                <a:srgbClr val="073763"/>
              </a:solidFill>
              <a:latin typeface="Calibri"/>
              <a:ea typeface="Calibri"/>
              <a:cs typeface="Calibri"/>
              <a:sym typeface="Calibri"/>
            </a:endParaRPr>
          </a:p>
        </p:txBody>
      </p:sp>
      <p:pic>
        <p:nvPicPr>
          <p:cNvPr id="87" name="Google Shape;87;g7a065fe630_0_0"/>
          <p:cNvPicPr preferRelativeResize="0"/>
          <p:nvPr/>
        </p:nvPicPr>
        <p:blipFill rotWithShape="1">
          <a:blip r:embed="rId5">
            <a:alphaModFix/>
          </a:blip>
          <a:srcRect b="0" l="4594" r="4594" t="0"/>
          <a:stretch/>
        </p:blipFill>
        <p:spPr>
          <a:xfrm>
            <a:off x="393275" y="2982825"/>
            <a:ext cx="3697701" cy="1861851"/>
          </a:xfrm>
          <a:prstGeom prst="rect">
            <a:avLst/>
          </a:prstGeom>
          <a:noFill/>
          <a:ln>
            <a:noFill/>
          </a:ln>
          <a:effectLst>
            <a:outerShdw blurRad="57150" rotWithShape="0" algn="bl" dir="9660000" dist="114300">
              <a:srgbClr val="000000">
                <a:alpha val="50000"/>
              </a:srgbClr>
            </a:outerShdw>
          </a:effectLst>
        </p:spPr>
      </p:pic>
      <p:pic>
        <p:nvPicPr>
          <p:cNvPr id="88" name="Google Shape;88;g7a065fe630_0_0"/>
          <p:cNvPicPr preferRelativeResize="0"/>
          <p:nvPr/>
        </p:nvPicPr>
        <p:blipFill rotWithShape="1">
          <a:blip r:embed="rId6">
            <a:alphaModFix/>
          </a:blip>
          <a:srcRect b="0" l="4810" r="2673" t="0"/>
          <a:stretch/>
        </p:blipFill>
        <p:spPr>
          <a:xfrm>
            <a:off x="5238675" y="3165438"/>
            <a:ext cx="3593624" cy="1182975"/>
          </a:xfrm>
          <a:prstGeom prst="rect">
            <a:avLst/>
          </a:prstGeom>
          <a:noFill/>
          <a:ln>
            <a:noFill/>
          </a:ln>
          <a:effectLst>
            <a:outerShdw blurRad="57150" rotWithShape="0" algn="bl" dir="9840000" dist="114300">
              <a:srgbClr val="000000">
                <a:alpha val="50000"/>
              </a:srgbClr>
            </a:outerShdw>
          </a:effectLst>
        </p:spPr>
      </p:pic>
      <p:sp>
        <p:nvSpPr>
          <p:cNvPr id="89" name="Google Shape;89;g7a065fe630_0_0"/>
          <p:cNvSpPr/>
          <p:nvPr/>
        </p:nvSpPr>
        <p:spPr>
          <a:xfrm>
            <a:off x="4281275" y="3577375"/>
            <a:ext cx="767100" cy="3591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a:effectLst>
            <a:outerShdw blurRad="57150" rotWithShape="0" algn="bl" dir="9900000" dist="1047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7a065fe630_0_0"/>
          <p:cNvSpPr txBox="1"/>
          <p:nvPr/>
        </p:nvSpPr>
        <p:spPr>
          <a:xfrm>
            <a:off x="1024713" y="4769925"/>
            <a:ext cx="24348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800">
                <a:solidFill>
                  <a:srgbClr val="073763"/>
                </a:solidFill>
                <a:latin typeface="Calibri"/>
                <a:ea typeface="Calibri"/>
                <a:cs typeface="Calibri"/>
                <a:sym typeface="Calibri"/>
              </a:rPr>
              <a:t>Sem Lambda Expressions</a:t>
            </a:r>
            <a:endParaRPr sz="800">
              <a:solidFill>
                <a:srgbClr val="073763"/>
              </a:solidFill>
              <a:latin typeface="Calibri"/>
              <a:ea typeface="Calibri"/>
              <a:cs typeface="Calibri"/>
              <a:sym typeface="Calibri"/>
            </a:endParaRPr>
          </a:p>
        </p:txBody>
      </p:sp>
      <p:sp>
        <p:nvSpPr>
          <p:cNvPr id="91" name="Google Shape;91;g7a065fe630_0_0"/>
          <p:cNvSpPr txBox="1"/>
          <p:nvPr/>
        </p:nvSpPr>
        <p:spPr>
          <a:xfrm>
            <a:off x="5818088" y="4275125"/>
            <a:ext cx="24348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800">
                <a:solidFill>
                  <a:srgbClr val="073763"/>
                </a:solidFill>
                <a:latin typeface="Calibri"/>
                <a:ea typeface="Calibri"/>
                <a:cs typeface="Calibri"/>
                <a:sym typeface="Calibri"/>
              </a:rPr>
              <a:t>Com</a:t>
            </a:r>
            <a:r>
              <a:rPr lang="en-US" sz="800">
                <a:solidFill>
                  <a:srgbClr val="073763"/>
                </a:solidFill>
                <a:latin typeface="Calibri"/>
                <a:ea typeface="Calibri"/>
                <a:cs typeface="Calibri"/>
                <a:sym typeface="Calibri"/>
              </a:rPr>
              <a:t> Lambda Expressions</a:t>
            </a:r>
            <a:endParaRPr sz="800">
              <a:solidFill>
                <a:srgbClr val="073763"/>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5" name="Shape 95"/>
        <p:cNvGrpSpPr/>
        <p:nvPr/>
      </p:nvGrpSpPr>
      <p:grpSpPr>
        <a:xfrm>
          <a:off x="0" y="0"/>
          <a:ext cx="0" cy="0"/>
          <a:chOff x="0" y="0"/>
          <a:chExt cx="0" cy="0"/>
        </a:xfrm>
      </p:grpSpPr>
      <p:sp>
        <p:nvSpPr>
          <p:cNvPr id="96" name="Google Shape;96;g7a065fe630_0_7"/>
          <p:cNvSpPr txBox="1"/>
          <p:nvPr>
            <p:ph idx="1" type="subTitle"/>
          </p:nvPr>
        </p:nvSpPr>
        <p:spPr>
          <a:xfrm>
            <a:off x="311700" y="305700"/>
            <a:ext cx="8520600" cy="591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US" sz="4000">
                <a:solidFill>
                  <a:srgbClr val="073763"/>
                </a:solidFill>
                <a:latin typeface="Century Gothic"/>
                <a:ea typeface="Century Gothic"/>
                <a:cs typeface="Century Gothic"/>
                <a:sym typeface="Century Gothic"/>
              </a:rPr>
              <a:t>Reference Method</a:t>
            </a:r>
            <a:endParaRPr b="1" sz="4000">
              <a:solidFill>
                <a:srgbClr val="073763"/>
              </a:solidFill>
              <a:latin typeface="Century Gothic"/>
              <a:ea typeface="Century Gothic"/>
              <a:cs typeface="Century Gothic"/>
              <a:sym typeface="Century Gothic"/>
            </a:endParaRPr>
          </a:p>
        </p:txBody>
      </p:sp>
      <p:pic>
        <p:nvPicPr>
          <p:cNvPr id="97" name="Google Shape;97;g7a065fe630_0_7"/>
          <p:cNvPicPr preferRelativeResize="0"/>
          <p:nvPr/>
        </p:nvPicPr>
        <p:blipFill rotWithShape="1">
          <a:blip r:embed="rId3">
            <a:alphaModFix/>
          </a:blip>
          <a:srcRect b="0" l="0" r="0" t="0"/>
          <a:stretch/>
        </p:blipFill>
        <p:spPr>
          <a:xfrm>
            <a:off x="311700" y="243014"/>
            <a:ext cx="1698849" cy="591351"/>
          </a:xfrm>
          <a:prstGeom prst="rect">
            <a:avLst/>
          </a:prstGeom>
          <a:noFill/>
          <a:ln>
            <a:noFill/>
          </a:ln>
        </p:spPr>
      </p:pic>
      <p:sp>
        <p:nvSpPr>
          <p:cNvPr id="98" name="Google Shape;98;g7a065fe630_0_7"/>
          <p:cNvSpPr/>
          <p:nvPr/>
        </p:nvSpPr>
        <p:spPr>
          <a:xfrm>
            <a:off x="0" y="5077717"/>
            <a:ext cx="9144000" cy="57300"/>
          </a:xfrm>
          <a:prstGeom prst="rect">
            <a:avLst/>
          </a:prstGeom>
          <a:solidFill>
            <a:srgbClr val="F78321"/>
          </a:solidFill>
          <a:ln cap="flat" cmpd="sng" w="9525">
            <a:solidFill>
              <a:srgbClr val="F7832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7a065fe630_0_7"/>
          <p:cNvSpPr txBox="1"/>
          <p:nvPr/>
        </p:nvSpPr>
        <p:spPr>
          <a:xfrm>
            <a:off x="417925" y="1048045"/>
            <a:ext cx="8478000" cy="3047400"/>
          </a:xfrm>
          <a:prstGeom prst="rect">
            <a:avLst/>
          </a:prstGeom>
          <a:noFill/>
          <a:ln>
            <a:noFill/>
          </a:ln>
        </p:spPr>
        <p:txBody>
          <a:bodyPr anchorCtr="0" anchor="t" bIns="91425" lIns="91425" spcFirstLastPara="1" rIns="91425" wrap="square" tIns="91425">
            <a:noAutofit/>
          </a:bodyPr>
          <a:lstStyle/>
          <a:p>
            <a:pPr indent="0" lvl="0" marL="76200" marR="0" rtl="0" algn="just">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Method Reference é um novo recurso do Java 8 que permite fazer referência a um método ou construtor de uma classe (de forma funcional) e assim indicar que ele deve ser utilizado num ponto específico do código, deixando-o mais simples e legível . Para utilizá-lo, basta informar uma classe ou referência seguida do símbolo “::” e o nome do método sem os parênteses no final. </a:t>
            </a:r>
            <a:r>
              <a:rPr lang="en-US" sz="1200" u="sng">
                <a:solidFill>
                  <a:schemeClr val="hlink"/>
                </a:solidFill>
                <a:latin typeface="Calibri"/>
                <a:ea typeface="Calibri"/>
                <a:cs typeface="Calibri"/>
                <a:sym typeface="Calibri"/>
                <a:hlinkClick r:id="rId4"/>
              </a:rPr>
              <a:t>Fonte</a:t>
            </a:r>
            <a:endParaRPr sz="1200" u="none" cap="none" strike="noStrike">
              <a:solidFill>
                <a:srgbClr val="073763"/>
              </a:solidFill>
              <a:latin typeface="Calibri"/>
              <a:ea typeface="Calibri"/>
              <a:cs typeface="Calibri"/>
              <a:sym typeface="Calibri"/>
            </a:endParaRPr>
          </a:p>
        </p:txBody>
      </p:sp>
      <p:pic>
        <p:nvPicPr>
          <p:cNvPr id="100" name="Google Shape;100;g7a065fe630_0_7"/>
          <p:cNvPicPr preferRelativeResize="0"/>
          <p:nvPr/>
        </p:nvPicPr>
        <p:blipFill rotWithShape="1">
          <a:blip r:embed="rId5">
            <a:alphaModFix/>
          </a:blip>
          <a:srcRect b="40531" l="6812" r="69308" t="31067"/>
          <a:stretch/>
        </p:blipFill>
        <p:spPr>
          <a:xfrm>
            <a:off x="5296225" y="3468400"/>
            <a:ext cx="3536074" cy="1182975"/>
          </a:xfrm>
          <a:prstGeom prst="rect">
            <a:avLst/>
          </a:prstGeom>
          <a:noFill/>
          <a:ln>
            <a:noFill/>
          </a:ln>
          <a:effectLst>
            <a:outerShdw blurRad="57150" rotWithShape="0" algn="bl" dir="9420000" dist="104775">
              <a:srgbClr val="000000">
                <a:alpha val="50000"/>
              </a:srgbClr>
            </a:outerShdw>
          </a:effectLst>
        </p:spPr>
      </p:pic>
      <p:pic>
        <p:nvPicPr>
          <p:cNvPr id="101" name="Google Shape;101;g7a065fe630_0_7"/>
          <p:cNvPicPr preferRelativeResize="0"/>
          <p:nvPr/>
        </p:nvPicPr>
        <p:blipFill rotWithShape="1">
          <a:blip r:embed="rId6">
            <a:alphaModFix/>
          </a:blip>
          <a:srcRect b="0" l="4810" r="2673" t="0"/>
          <a:stretch/>
        </p:blipFill>
        <p:spPr>
          <a:xfrm>
            <a:off x="533462" y="3468400"/>
            <a:ext cx="3593624" cy="1182975"/>
          </a:xfrm>
          <a:prstGeom prst="rect">
            <a:avLst/>
          </a:prstGeom>
          <a:noFill/>
          <a:ln>
            <a:noFill/>
          </a:ln>
          <a:effectLst>
            <a:outerShdw blurRad="57150" rotWithShape="0" algn="bl" dir="9840000" dist="114300">
              <a:srgbClr val="000000">
                <a:alpha val="50000"/>
              </a:srgbClr>
            </a:outerShdw>
          </a:effectLst>
        </p:spPr>
      </p:pic>
      <p:sp>
        <p:nvSpPr>
          <p:cNvPr id="102" name="Google Shape;102;g7a065fe630_0_7"/>
          <p:cNvSpPr txBox="1"/>
          <p:nvPr/>
        </p:nvSpPr>
        <p:spPr>
          <a:xfrm>
            <a:off x="892513" y="4607300"/>
            <a:ext cx="24348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800">
                <a:solidFill>
                  <a:srgbClr val="073763"/>
                </a:solidFill>
                <a:latin typeface="Calibri"/>
                <a:ea typeface="Calibri"/>
                <a:cs typeface="Calibri"/>
                <a:sym typeface="Calibri"/>
              </a:rPr>
              <a:t>Sem Reference Method</a:t>
            </a:r>
            <a:endParaRPr sz="800">
              <a:solidFill>
                <a:srgbClr val="073763"/>
              </a:solidFill>
              <a:latin typeface="Calibri"/>
              <a:ea typeface="Calibri"/>
              <a:cs typeface="Calibri"/>
              <a:sym typeface="Calibri"/>
            </a:endParaRPr>
          </a:p>
        </p:txBody>
      </p:sp>
      <p:sp>
        <p:nvSpPr>
          <p:cNvPr id="103" name="Google Shape;103;g7a065fe630_0_7"/>
          <p:cNvSpPr txBox="1"/>
          <p:nvPr/>
        </p:nvSpPr>
        <p:spPr>
          <a:xfrm>
            <a:off x="5893100" y="4607300"/>
            <a:ext cx="24348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800">
                <a:solidFill>
                  <a:srgbClr val="073763"/>
                </a:solidFill>
                <a:latin typeface="Calibri"/>
                <a:ea typeface="Calibri"/>
                <a:cs typeface="Calibri"/>
                <a:sym typeface="Calibri"/>
              </a:rPr>
              <a:t>Com</a:t>
            </a:r>
            <a:r>
              <a:rPr lang="en-US" sz="800">
                <a:solidFill>
                  <a:srgbClr val="073763"/>
                </a:solidFill>
                <a:latin typeface="Calibri"/>
                <a:ea typeface="Calibri"/>
                <a:cs typeface="Calibri"/>
                <a:sym typeface="Calibri"/>
              </a:rPr>
              <a:t> Reference Method</a:t>
            </a:r>
            <a:endParaRPr sz="800">
              <a:solidFill>
                <a:srgbClr val="073763"/>
              </a:solidFill>
              <a:latin typeface="Calibri"/>
              <a:ea typeface="Calibri"/>
              <a:cs typeface="Calibri"/>
              <a:sym typeface="Calibri"/>
            </a:endParaRPr>
          </a:p>
        </p:txBody>
      </p:sp>
      <p:sp>
        <p:nvSpPr>
          <p:cNvPr id="104" name="Google Shape;104;g7a065fe630_0_7"/>
          <p:cNvSpPr/>
          <p:nvPr/>
        </p:nvSpPr>
        <p:spPr>
          <a:xfrm>
            <a:off x="4328088" y="3880325"/>
            <a:ext cx="767100" cy="3591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a:effectLst>
            <a:outerShdw blurRad="57150" rotWithShape="0" algn="bl" dir="9900000" dist="1047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10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1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8" name="Shape 108"/>
        <p:cNvGrpSpPr/>
        <p:nvPr/>
      </p:nvGrpSpPr>
      <p:grpSpPr>
        <a:xfrm>
          <a:off x="0" y="0"/>
          <a:ext cx="0" cy="0"/>
          <a:chOff x="0" y="0"/>
          <a:chExt cx="0" cy="0"/>
        </a:xfrm>
      </p:grpSpPr>
      <p:sp>
        <p:nvSpPr>
          <p:cNvPr id="109" name="Google Shape;109;g7a065fe630_0_14"/>
          <p:cNvSpPr txBox="1"/>
          <p:nvPr>
            <p:ph idx="1" type="subTitle"/>
          </p:nvPr>
        </p:nvSpPr>
        <p:spPr>
          <a:xfrm>
            <a:off x="311700" y="305700"/>
            <a:ext cx="8520600" cy="591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US" sz="4000">
                <a:solidFill>
                  <a:srgbClr val="073763"/>
                </a:solidFill>
                <a:latin typeface="Century Gothic"/>
                <a:ea typeface="Century Gothic"/>
                <a:cs typeface="Century Gothic"/>
                <a:sym typeface="Century Gothic"/>
              </a:rPr>
              <a:t>Streams API</a:t>
            </a:r>
            <a:endParaRPr b="1" sz="4000">
              <a:solidFill>
                <a:srgbClr val="073763"/>
              </a:solidFill>
              <a:latin typeface="Century Gothic"/>
              <a:ea typeface="Century Gothic"/>
              <a:cs typeface="Century Gothic"/>
              <a:sym typeface="Century Gothic"/>
            </a:endParaRPr>
          </a:p>
        </p:txBody>
      </p:sp>
      <p:pic>
        <p:nvPicPr>
          <p:cNvPr id="110" name="Google Shape;110;g7a065fe630_0_14"/>
          <p:cNvPicPr preferRelativeResize="0"/>
          <p:nvPr/>
        </p:nvPicPr>
        <p:blipFill rotWithShape="1">
          <a:blip r:embed="rId3">
            <a:alphaModFix/>
          </a:blip>
          <a:srcRect b="0" l="0" r="0" t="0"/>
          <a:stretch/>
        </p:blipFill>
        <p:spPr>
          <a:xfrm>
            <a:off x="311700" y="243014"/>
            <a:ext cx="1698849" cy="591351"/>
          </a:xfrm>
          <a:prstGeom prst="rect">
            <a:avLst/>
          </a:prstGeom>
          <a:noFill/>
          <a:ln>
            <a:noFill/>
          </a:ln>
        </p:spPr>
      </p:pic>
      <p:sp>
        <p:nvSpPr>
          <p:cNvPr id="111" name="Google Shape;111;g7a065fe630_0_14"/>
          <p:cNvSpPr/>
          <p:nvPr/>
        </p:nvSpPr>
        <p:spPr>
          <a:xfrm>
            <a:off x="0" y="5077717"/>
            <a:ext cx="9144000" cy="57300"/>
          </a:xfrm>
          <a:prstGeom prst="rect">
            <a:avLst/>
          </a:prstGeom>
          <a:solidFill>
            <a:srgbClr val="F78321"/>
          </a:solidFill>
          <a:ln cap="flat" cmpd="sng" w="9525">
            <a:solidFill>
              <a:srgbClr val="F7832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7a065fe630_0_14"/>
          <p:cNvSpPr txBox="1"/>
          <p:nvPr/>
        </p:nvSpPr>
        <p:spPr>
          <a:xfrm>
            <a:off x="402975" y="896995"/>
            <a:ext cx="8478000" cy="3047400"/>
          </a:xfrm>
          <a:prstGeom prst="rect">
            <a:avLst/>
          </a:prstGeom>
          <a:noFill/>
          <a:ln>
            <a:noFill/>
          </a:ln>
        </p:spPr>
        <p:txBody>
          <a:bodyPr anchorCtr="0" anchor="t" bIns="91425" lIns="91425" spcFirstLastPara="1" rIns="91425" wrap="square" tIns="91425">
            <a:noAutofit/>
          </a:bodyPr>
          <a:lstStyle/>
          <a:p>
            <a:pPr indent="0" lvl="0" marL="76200" rtl="0" algn="just">
              <a:spcBef>
                <a:spcPts val="0"/>
              </a:spcBef>
              <a:spcAft>
                <a:spcPts val="0"/>
              </a:spcAft>
              <a:buClr>
                <a:schemeClr val="dk1"/>
              </a:buClr>
              <a:buSzPts val="1100"/>
              <a:buFont typeface="Arial"/>
              <a:buNone/>
            </a:pPr>
            <a:r>
              <a:rPr lang="en-US" sz="2400">
                <a:solidFill>
                  <a:srgbClr val="073763"/>
                </a:solidFill>
                <a:latin typeface="Calibri"/>
                <a:ea typeface="Calibri"/>
                <a:cs typeface="Calibri"/>
                <a:sym typeface="Calibri"/>
              </a:rPr>
              <a:t>A Streams API traz uma nova opção para a manipulação de coleções em Java seguindo os princípios da programação funcional. Combinada com as expressões lambda, ela proporciona uma forma diferente de lidar com conjuntos de elementos, oferecendo ao desenvolvedor uma maneira simples e concisa de escrever código que resulta em facilidade de manutenção e paralelização sem efeitos indesejados em tempo de execução. </a:t>
            </a:r>
            <a:r>
              <a:rPr lang="en-US" sz="1200" u="sng">
                <a:solidFill>
                  <a:schemeClr val="hlink"/>
                </a:solidFill>
                <a:latin typeface="Calibri"/>
                <a:ea typeface="Calibri"/>
                <a:cs typeface="Calibri"/>
                <a:sym typeface="Calibri"/>
                <a:hlinkClick r:id="rId4"/>
              </a:rPr>
              <a:t>Fonte</a:t>
            </a:r>
            <a:endParaRPr sz="1200">
              <a:solidFill>
                <a:srgbClr val="073763"/>
              </a:solidFill>
              <a:latin typeface="Calibri"/>
              <a:ea typeface="Calibri"/>
              <a:cs typeface="Calibri"/>
              <a:sym typeface="Calibri"/>
            </a:endParaRPr>
          </a:p>
          <a:p>
            <a:pPr indent="0" lvl="0" marL="76200" rtl="0" algn="l">
              <a:spcBef>
                <a:spcPts val="0"/>
              </a:spcBef>
              <a:spcAft>
                <a:spcPts val="0"/>
              </a:spcAft>
              <a:buClr>
                <a:srgbClr val="073763"/>
              </a:buClr>
              <a:buSzPts val="2400"/>
              <a:buFont typeface="Arial"/>
              <a:buNone/>
            </a:pPr>
            <a:r>
              <a:t/>
            </a:r>
            <a:endParaRPr b="1" sz="2400">
              <a:solidFill>
                <a:srgbClr val="073763"/>
              </a:solidFill>
              <a:latin typeface="Calibri"/>
              <a:ea typeface="Calibri"/>
              <a:cs typeface="Calibri"/>
              <a:sym typeface="Calibri"/>
            </a:endParaRPr>
          </a:p>
          <a:p>
            <a:pPr indent="0" lvl="0" marL="76200" marR="0" rtl="0" algn="just">
              <a:lnSpc>
                <a:spcPct val="100000"/>
              </a:lnSpc>
              <a:spcBef>
                <a:spcPts val="0"/>
              </a:spcBef>
              <a:spcAft>
                <a:spcPts val="0"/>
              </a:spcAft>
              <a:buClr>
                <a:srgbClr val="073763"/>
              </a:buClr>
              <a:buSzPts val="2400"/>
              <a:buFont typeface="Arial"/>
              <a:buNone/>
            </a:pPr>
            <a:r>
              <a:t/>
            </a:r>
            <a:endParaRPr sz="2400">
              <a:solidFill>
                <a:srgbClr val="1C4587"/>
              </a:solidFill>
              <a:latin typeface="Calibri"/>
              <a:ea typeface="Calibri"/>
              <a:cs typeface="Calibri"/>
              <a:sym typeface="Calibri"/>
            </a:endParaRPr>
          </a:p>
        </p:txBody>
      </p:sp>
      <p:sp>
        <p:nvSpPr>
          <p:cNvPr id="113" name="Google Shape;113;g7a065fe630_0_14"/>
          <p:cNvSpPr txBox="1"/>
          <p:nvPr/>
        </p:nvSpPr>
        <p:spPr>
          <a:xfrm>
            <a:off x="4075575" y="4582850"/>
            <a:ext cx="2556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Fonte: tech.azi</a:t>
            </a:r>
            <a:endParaRPr sz="800"/>
          </a:p>
        </p:txBody>
      </p:sp>
      <p:sp>
        <p:nvSpPr>
          <p:cNvPr id="114" name="Google Shape;114;g7a065fe630_0_14"/>
          <p:cNvSpPr/>
          <p:nvPr/>
        </p:nvSpPr>
        <p:spPr>
          <a:xfrm>
            <a:off x="1647000" y="3693925"/>
            <a:ext cx="1411500" cy="8496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7a065fe630_0_14"/>
          <p:cNvSpPr/>
          <p:nvPr/>
        </p:nvSpPr>
        <p:spPr>
          <a:xfrm>
            <a:off x="3729900" y="3693913"/>
            <a:ext cx="1411500" cy="8496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7a065fe630_0_14"/>
          <p:cNvSpPr/>
          <p:nvPr/>
        </p:nvSpPr>
        <p:spPr>
          <a:xfrm>
            <a:off x="5812800" y="3693913"/>
            <a:ext cx="1411500" cy="8496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7a065fe630_0_14"/>
          <p:cNvSpPr txBox="1"/>
          <p:nvPr/>
        </p:nvSpPr>
        <p:spPr>
          <a:xfrm>
            <a:off x="1796400" y="3841675"/>
            <a:ext cx="1112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rgbClr val="FFFFFF"/>
                </a:solidFill>
                <a:latin typeface="Calibri"/>
                <a:ea typeface="Calibri"/>
                <a:cs typeface="Calibri"/>
                <a:sym typeface="Calibri"/>
              </a:rPr>
              <a:t>Source</a:t>
            </a:r>
            <a:endParaRPr sz="2400">
              <a:solidFill>
                <a:srgbClr val="FFFFFF"/>
              </a:solidFill>
              <a:latin typeface="Calibri"/>
              <a:ea typeface="Calibri"/>
              <a:cs typeface="Calibri"/>
              <a:sym typeface="Calibri"/>
            </a:endParaRPr>
          </a:p>
        </p:txBody>
      </p:sp>
      <p:sp>
        <p:nvSpPr>
          <p:cNvPr id="118" name="Google Shape;118;g7a065fe630_0_14"/>
          <p:cNvSpPr txBox="1"/>
          <p:nvPr/>
        </p:nvSpPr>
        <p:spPr>
          <a:xfrm>
            <a:off x="3781575" y="3793425"/>
            <a:ext cx="1276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rgbClr val="FFFFFF"/>
                </a:solidFill>
                <a:latin typeface="Calibri"/>
                <a:ea typeface="Calibri"/>
                <a:cs typeface="Calibri"/>
                <a:sym typeface="Calibri"/>
              </a:rPr>
              <a:t>Pipeline</a:t>
            </a:r>
            <a:endParaRPr sz="2400">
              <a:solidFill>
                <a:srgbClr val="FFFFFF"/>
              </a:solidFill>
              <a:latin typeface="Calibri"/>
              <a:ea typeface="Calibri"/>
              <a:cs typeface="Calibri"/>
              <a:sym typeface="Calibri"/>
            </a:endParaRPr>
          </a:p>
        </p:txBody>
      </p:sp>
      <p:sp>
        <p:nvSpPr>
          <p:cNvPr id="119" name="Google Shape;119;g7a065fe630_0_14"/>
          <p:cNvSpPr txBox="1"/>
          <p:nvPr/>
        </p:nvSpPr>
        <p:spPr>
          <a:xfrm>
            <a:off x="5896125" y="3841675"/>
            <a:ext cx="1276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rgbClr val="FFFFFF"/>
                </a:solidFill>
                <a:latin typeface="Calibri"/>
                <a:ea typeface="Calibri"/>
                <a:cs typeface="Calibri"/>
                <a:sym typeface="Calibri"/>
              </a:rPr>
              <a:t>Terminal</a:t>
            </a:r>
            <a:endParaRPr sz="2400">
              <a:solidFill>
                <a:srgbClr val="FFFFFF"/>
              </a:solidFill>
              <a:latin typeface="Calibri"/>
              <a:ea typeface="Calibri"/>
              <a:cs typeface="Calibri"/>
              <a:sym typeface="Calibri"/>
            </a:endParaRPr>
          </a:p>
        </p:txBody>
      </p:sp>
      <p:sp>
        <p:nvSpPr>
          <p:cNvPr id="120" name="Google Shape;120;g7a065fe630_0_14"/>
          <p:cNvSpPr/>
          <p:nvPr/>
        </p:nvSpPr>
        <p:spPr>
          <a:xfrm>
            <a:off x="3179250" y="3991975"/>
            <a:ext cx="429900" cy="25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7a065fe630_0_14"/>
          <p:cNvSpPr/>
          <p:nvPr/>
        </p:nvSpPr>
        <p:spPr>
          <a:xfrm>
            <a:off x="5262138" y="3943725"/>
            <a:ext cx="429900" cy="25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10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10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1000"/>
                                        <p:tgtEl>
                                          <p:spTgt spid="1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5" name="Shape 125"/>
        <p:cNvGrpSpPr/>
        <p:nvPr/>
      </p:nvGrpSpPr>
      <p:grpSpPr>
        <a:xfrm>
          <a:off x="0" y="0"/>
          <a:ext cx="0" cy="0"/>
          <a:chOff x="0" y="0"/>
          <a:chExt cx="0" cy="0"/>
        </a:xfrm>
      </p:grpSpPr>
      <p:sp>
        <p:nvSpPr>
          <p:cNvPr id="126" name="Google Shape;126;gcafaa669fa_0_90"/>
          <p:cNvSpPr txBox="1"/>
          <p:nvPr>
            <p:ph idx="1" type="subTitle"/>
          </p:nvPr>
        </p:nvSpPr>
        <p:spPr>
          <a:xfrm>
            <a:off x="311700" y="305700"/>
            <a:ext cx="8520600" cy="591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US" sz="4000">
                <a:solidFill>
                  <a:srgbClr val="073763"/>
                </a:solidFill>
                <a:latin typeface="Century Gothic"/>
                <a:ea typeface="Century Gothic"/>
                <a:cs typeface="Century Gothic"/>
                <a:sym typeface="Century Gothic"/>
              </a:rPr>
              <a:t>Para saber mais</a:t>
            </a:r>
            <a:endParaRPr b="1" sz="4000">
              <a:solidFill>
                <a:srgbClr val="073763"/>
              </a:solidFill>
              <a:latin typeface="Century Gothic"/>
              <a:ea typeface="Century Gothic"/>
              <a:cs typeface="Century Gothic"/>
              <a:sym typeface="Century Gothic"/>
            </a:endParaRPr>
          </a:p>
        </p:txBody>
      </p:sp>
      <p:pic>
        <p:nvPicPr>
          <p:cNvPr id="127" name="Google Shape;127;gcafaa669fa_0_90"/>
          <p:cNvPicPr preferRelativeResize="0"/>
          <p:nvPr/>
        </p:nvPicPr>
        <p:blipFill rotWithShape="1">
          <a:blip r:embed="rId3">
            <a:alphaModFix/>
          </a:blip>
          <a:srcRect b="0" l="0" r="0" t="0"/>
          <a:stretch/>
        </p:blipFill>
        <p:spPr>
          <a:xfrm>
            <a:off x="311700" y="243014"/>
            <a:ext cx="1698849" cy="591351"/>
          </a:xfrm>
          <a:prstGeom prst="rect">
            <a:avLst/>
          </a:prstGeom>
          <a:noFill/>
          <a:ln>
            <a:noFill/>
          </a:ln>
        </p:spPr>
      </p:pic>
      <p:sp>
        <p:nvSpPr>
          <p:cNvPr id="128" name="Google Shape;128;gcafaa669fa_0_90"/>
          <p:cNvSpPr/>
          <p:nvPr/>
        </p:nvSpPr>
        <p:spPr>
          <a:xfrm>
            <a:off x="0" y="5077717"/>
            <a:ext cx="9144000" cy="57300"/>
          </a:xfrm>
          <a:prstGeom prst="rect">
            <a:avLst/>
          </a:prstGeom>
          <a:solidFill>
            <a:srgbClr val="F78321"/>
          </a:solidFill>
          <a:ln cap="flat" cmpd="sng" w="9525">
            <a:solidFill>
              <a:srgbClr val="F7832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cafaa669fa_0_90"/>
          <p:cNvSpPr txBox="1"/>
          <p:nvPr/>
        </p:nvSpPr>
        <p:spPr>
          <a:xfrm>
            <a:off x="311700" y="1298495"/>
            <a:ext cx="8478000" cy="3047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SzPts val="2400"/>
              <a:buFont typeface="Calibri"/>
              <a:buChar char="●"/>
            </a:pPr>
            <a:r>
              <a:rPr b="1" lang="en-US" sz="2400" u="sng">
                <a:solidFill>
                  <a:schemeClr val="hlink"/>
                </a:solidFill>
                <a:latin typeface="Calibri"/>
                <a:ea typeface="Calibri"/>
                <a:cs typeface="Calibri"/>
                <a:sym typeface="Calibri"/>
                <a:hlinkClick r:id="rId4"/>
              </a:rPr>
              <a:t>Implementando Collections e Streams com Java</a:t>
            </a:r>
            <a:endParaRPr b="1" sz="2400">
              <a:solidFill>
                <a:srgbClr val="073763"/>
              </a:solidFill>
              <a:latin typeface="Calibri"/>
              <a:ea typeface="Calibri"/>
              <a:cs typeface="Calibri"/>
              <a:sym typeface="Calibri"/>
            </a:endParaRPr>
          </a:p>
          <a:p>
            <a:pPr indent="0" lvl="0" marL="0" marR="0" rtl="0" algn="l">
              <a:lnSpc>
                <a:spcPct val="100000"/>
              </a:lnSpc>
              <a:spcBef>
                <a:spcPts val="0"/>
              </a:spcBef>
              <a:spcAft>
                <a:spcPts val="0"/>
              </a:spcAft>
              <a:buNone/>
            </a:pPr>
            <a:r>
              <a:rPr lang="en-US" sz="2400">
                <a:solidFill>
                  <a:srgbClr val="073763"/>
                </a:solidFill>
                <a:latin typeface="Calibri"/>
                <a:ea typeface="Calibri"/>
                <a:cs typeface="Calibri"/>
                <a:sym typeface="Calibri"/>
              </a:rPr>
              <a:t>Instrutor: </a:t>
            </a:r>
            <a:r>
              <a:rPr lang="en-US" sz="2400" u="sng">
                <a:solidFill>
                  <a:schemeClr val="hlink"/>
                </a:solidFill>
                <a:latin typeface="Calibri"/>
                <a:ea typeface="Calibri"/>
                <a:cs typeface="Calibri"/>
                <a:sym typeface="Calibri"/>
                <a:hlinkClick r:id="rId5"/>
              </a:rPr>
              <a:t>Wesley Fuchter</a:t>
            </a:r>
            <a:endParaRPr sz="2400">
              <a:solidFill>
                <a:srgbClr val="073763"/>
              </a:solidFill>
              <a:latin typeface="Calibri"/>
              <a:ea typeface="Calibri"/>
              <a:cs typeface="Calibri"/>
              <a:sym typeface="Calibri"/>
            </a:endParaRPr>
          </a:p>
          <a:p>
            <a:pPr indent="0" lvl="0" marL="76200" marR="0" rtl="0" algn="l">
              <a:lnSpc>
                <a:spcPct val="100000"/>
              </a:lnSpc>
              <a:spcBef>
                <a:spcPts val="0"/>
              </a:spcBef>
              <a:spcAft>
                <a:spcPts val="0"/>
              </a:spcAft>
              <a:buClr>
                <a:srgbClr val="073763"/>
              </a:buClr>
              <a:buSzPts val="2400"/>
              <a:buFont typeface="Arial"/>
              <a:buNone/>
            </a:pPr>
            <a:r>
              <a:t/>
            </a:r>
            <a:endParaRPr b="1" sz="2400">
              <a:solidFill>
                <a:srgbClr val="073763"/>
              </a:solidFill>
              <a:latin typeface="Calibri"/>
              <a:ea typeface="Calibri"/>
              <a:cs typeface="Calibri"/>
              <a:sym typeface="Calibri"/>
            </a:endParaRPr>
          </a:p>
          <a:p>
            <a:pPr indent="-381000" lvl="0" marL="457200" marR="0" rtl="0" algn="l">
              <a:lnSpc>
                <a:spcPct val="100000"/>
              </a:lnSpc>
              <a:spcBef>
                <a:spcPts val="0"/>
              </a:spcBef>
              <a:spcAft>
                <a:spcPts val="0"/>
              </a:spcAft>
              <a:buClr>
                <a:srgbClr val="073763"/>
              </a:buClr>
              <a:buSzPts val="2400"/>
              <a:buFont typeface="Calibri"/>
              <a:buChar char="●"/>
            </a:pPr>
            <a:r>
              <a:rPr b="1" lang="en-US" sz="2400" u="sng">
                <a:solidFill>
                  <a:schemeClr val="hlink"/>
                </a:solidFill>
                <a:latin typeface="Calibri"/>
                <a:ea typeface="Calibri"/>
                <a:cs typeface="Calibri"/>
                <a:sym typeface="Calibri"/>
                <a:hlinkClick r:id="rId6"/>
              </a:rPr>
              <a:t>Desenvolvimento Avançado em Java</a:t>
            </a:r>
            <a:endParaRPr b="1" sz="2400">
              <a:solidFill>
                <a:srgbClr val="073763"/>
              </a:solidFill>
              <a:latin typeface="Calibri"/>
              <a:ea typeface="Calibri"/>
              <a:cs typeface="Calibri"/>
              <a:sym typeface="Calibri"/>
            </a:endParaRPr>
          </a:p>
          <a:p>
            <a:pPr indent="0" lvl="0" marL="0" marR="0" rtl="0" algn="l">
              <a:lnSpc>
                <a:spcPct val="100000"/>
              </a:lnSpc>
              <a:spcBef>
                <a:spcPts val="0"/>
              </a:spcBef>
              <a:spcAft>
                <a:spcPts val="0"/>
              </a:spcAft>
              <a:buNone/>
            </a:pPr>
            <a:r>
              <a:rPr lang="en-US" sz="2400">
                <a:solidFill>
                  <a:srgbClr val="073763"/>
                </a:solidFill>
                <a:latin typeface="Calibri"/>
                <a:ea typeface="Calibri"/>
                <a:cs typeface="Calibri"/>
                <a:sym typeface="Calibri"/>
              </a:rPr>
              <a:t>Instrutor: </a:t>
            </a:r>
            <a:r>
              <a:rPr lang="en-US" sz="2400" u="sng">
                <a:solidFill>
                  <a:schemeClr val="hlink"/>
                </a:solidFill>
                <a:latin typeface="Calibri"/>
                <a:ea typeface="Calibri"/>
                <a:cs typeface="Calibri"/>
                <a:sym typeface="Calibri"/>
                <a:hlinkClick r:id="rId7"/>
              </a:rPr>
              <a:t>João Paulo</a:t>
            </a:r>
            <a:endParaRPr sz="2400">
              <a:solidFill>
                <a:srgbClr val="073763"/>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rgbClr val="073763"/>
              </a:solidFill>
              <a:latin typeface="Calibri"/>
              <a:ea typeface="Calibri"/>
              <a:cs typeface="Calibri"/>
              <a:sym typeface="Calibri"/>
            </a:endParaRPr>
          </a:p>
          <a:p>
            <a:pPr indent="-381000" lvl="0" marL="457200" rtl="0" algn="l">
              <a:spcBef>
                <a:spcPts val="0"/>
              </a:spcBef>
              <a:spcAft>
                <a:spcPts val="0"/>
              </a:spcAft>
              <a:buClr>
                <a:srgbClr val="073763"/>
              </a:buClr>
              <a:buSzPts val="2400"/>
              <a:buFont typeface="Calibri"/>
              <a:buChar char="●"/>
            </a:pPr>
            <a:r>
              <a:rPr b="1" lang="en-US" sz="2400" u="sng">
                <a:solidFill>
                  <a:schemeClr val="hlink"/>
                </a:solidFill>
                <a:latin typeface="Calibri"/>
                <a:ea typeface="Calibri"/>
                <a:cs typeface="Calibri"/>
                <a:sym typeface="Calibri"/>
                <a:hlinkClick r:id="rId8"/>
              </a:rPr>
              <a:t>Aprenda o que são estrutura de dados e algorítmos</a:t>
            </a:r>
            <a:endParaRPr b="1" sz="2400">
              <a:solidFill>
                <a:srgbClr val="073763"/>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rgbClr val="073763"/>
                </a:solidFill>
                <a:latin typeface="Calibri"/>
                <a:ea typeface="Calibri"/>
                <a:cs typeface="Calibri"/>
                <a:sym typeface="Calibri"/>
              </a:rPr>
              <a:t>Instrutor: </a:t>
            </a:r>
            <a:r>
              <a:rPr lang="en-US" sz="2400" u="sng">
                <a:solidFill>
                  <a:schemeClr val="hlink"/>
                </a:solidFill>
                <a:latin typeface="Calibri"/>
                <a:ea typeface="Calibri"/>
                <a:cs typeface="Calibri"/>
                <a:sym typeface="Calibri"/>
                <a:hlinkClick r:id="rId9"/>
              </a:rPr>
              <a:t>Bruno de Campos</a:t>
            </a:r>
            <a:endParaRPr sz="2400">
              <a:solidFill>
                <a:srgbClr val="073763"/>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rgbClr val="073763"/>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rgbClr val="073763"/>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sz="2400">
              <a:solidFill>
                <a:srgbClr val="073763"/>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3700">
              <a:solidFill>
                <a:srgbClr val="073763"/>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3" name="Shape 133"/>
        <p:cNvGrpSpPr/>
        <p:nvPr/>
      </p:nvGrpSpPr>
      <p:grpSpPr>
        <a:xfrm>
          <a:off x="0" y="0"/>
          <a:ext cx="0" cy="0"/>
          <a:chOff x="0" y="0"/>
          <a:chExt cx="0" cy="0"/>
        </a:xfrm>
      </p:grpSpPr>
      <p:sp>
        <p:nvSpPr>
          <p:cNvPr id="134" name="Google Shape;134;gcafaa669fa_0_18"/>
          <p:cNvSpPr txBox="1"/>
          <p:nvPr>
            <p:ph idx="1" type="subTitle"/>
          </p:nvPr>
        </p:nvSpPr>
        <p:spPr>
          <a:xfrm>
            <a:off x="311700" y="305700"/>
            <a:ext cx="8520600" cy="591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US" sz="4000">
                <a:solidFill>
                  <a:srgbClr val="073763"/>
                </a:solidFill>
                <a:latin typeface="Century Gothic"/>
                <a:ea typeface="Century Gothic"/>
                <a:cs typeface="Century Gothic"/>
                <a:sym typeface="Century Gothic"/>
              </a:rPr>
              <a:t>REDES SOCIAIS</a:t>
            </a:r>
            <a:endParaRPr b="1" sz="4000">
              <a:solidFill>
                <a:srgbClr val="073763"/>
              </a:solidFill>
              <a:latin typeface="Century Gothic"/>
              <a:ea typeface="Century Gothic"/>
              <a:cs typeface="Century Gothic"/>
              <a:sym typeface="Century Gothic"/>
            </a:endParaRPr>
          </a:p>
        </p:txBody>
      </p:sp>
      <p:pic>
        <p:nvPicPr>
          <p:cNvPr id="135" name="Google Shape;135;gcafaa669fa_0_18"/>
          <p:cNvPicPr preferRelativeResize="0"/>
          <p:nvPr/>
        </p:nvPicPr>
        <p:blipFill rotWithShape="1">
          <a:blip r:embed="rId3">
            <a:alphaModFix/>
          </a:blip>
          <a:srcRect b="0" l="0" r="0" t="0"/>
          <a:stretch/>
        </p:blipFill>
        <p:spPr>
          <a:xfrm>
            <a:off x="311700" y="243014"/>
            <a:ext cx="1698849" cy="591351"/>
          </a:xfrm>
          <a:prstGeom prst="rect">
            <a:avLst/>
          </a:prstGeom>
          <a:noFill/>
          <a:ln>
            <a:noFill/>
          </a:ln>
        </p:spPr>
      </p:pic>
      <p:sp>
        <p:nvSpPr>
          <p:cNvPr id="136" name="Google Shape;136;gcafaa669fa_0_18"/>
          <p:cNvSpPr/>
          <p:nvPr/>
        </p:nvSpPr>
        <p:spPr>
          <a:xfrm>
            <a:off x="0" y="5077717"/>
            <a:ext cx="9144000" cy="57300"/>
          </a:xfrm>
          <a:prstGeom prst="rect">
            <a:avLst/>
          </a:prstGeom>
          <a:solidFill>
            <a:srgbClr val="F78321"/>
          </a:solidFill>
          <a:ln cap="flat" cmpd="sng" w="9525">
            <a:solidFill>
              <a:srgbClr val="F7832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cafaa669fa_0_18"/>
          <p:cNvSpPr txBox="1"/>
          <p:nvPr/>
        </p:nvSpPr>
        <p:spPr>
          <a:xfrm>
            <a:off x="354275" y="1318695"/>
            <a:ext cx="8478000" cy="30474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b="1" sz="2400">
              <a:solidFill>
                <a:srgbClr val="073763"/>
              </a:solidFill>
              <a:latin typeface="Calibri"/>
              <a:ea typeface="Calibri"/>
              <a:cs typeface="Calibri"/>
              <a:sym typeface="Calibri"/>
            </a:endParaRPr>
          </a:p>
        </p:txBody>
      </p:sp>
      <p:pic>
        <p:nvPicPr>
          <p:cNvPr id="138" name="Google Shape;138;gcafaa669fa_0_18"/>
          <p:cNvPicPr preferRelativeResize="0"/>
          <p:nvPr/>
        </p:nvPicPr>
        <p:blipFill>
          <a:blip r:embed="rId4">
            <a:alphaModFix/>
          </a:blip>
          <a:stretch>
            <a:fillRect/>
          </a:stretch>
        </p:blipFill>
        <p:spPr>
          <a:xfrm>
            <a:off x="618525" y="2135225"/>
            <a:ext cx="489251" cy="489251"/>
          </a:xfrm>
          <a:prstGeom prst="rect">
            <a:avLst/>
          </a:prstGeom>
          <a:noFill/>
          <a:ln>
            <a:noFill/>
          </a:ln>
        </p:spPr>
      </p:pic>
      <p:pic>
        <p:nvPicPr>
          <p:cNvPr id="139" name="Google Shape;139;gcafaa669fa_0_18"/>
          <p:cNvPicPr preferRelativeResize="0"/>
          <p:nvPr/>
        </p:nvPicPr>
        <p:blipFill>
          <a:blip r:embed="rId5">
            <a:alphaModFix/>
          </a:blip>
          <a:stretch>
            <a:fillRect/>
          </a:stretch>
        </p:blipFill>
        <p:spPr>
          <a:xfrm flipH="1">
            <a:off x="632350" y="1486225"/>
            <a:ext cx="461600" cy="461600"/>
          </a:xfrm>
          <a:prstGeom prst="rect">
            <a:avLst/>
          </a:prstGeom>
          <a:noFill/>
          <a:ln>
            <a:noFill/>
          </a:ln>
        </p:spPr>
      </p:pic>
      <p:pic>
        <p:nvPicPr>
          <p:cNvPr id="140" name="Google Shape;140;gcafaa669fa_0_18"/>
          <p:cNvPicPr preferRelativeResize="0"/>
          <p:nvPr/>
        </p:nvPicPr>
        <p:blipFill>
          <a:blip r:embed="rId6">
            <a:alphaModFix/>
          </a:blip>
          <a:stretch>
            <a:fillRect/>
          </a:stretch>
        </p:blipFill>
        <p:spPr>
          <a:xfrm>
            <a:off x="660000" y="2811876"/>
            <a:ext cx="406300" cy="406300"/>
          </a:xfrm>
          <a:prstGeom prst="rect">
            <a:avLst/>
          </a:prstGeom>
          <a:noFill/>
          <a:ln>
            <a:noFill/>
          </a:ln>
        </p:spPr>
      </p:pic>
      <p:sp>
        <p:nvSpPr>
          <p:cNvPr id="141" name="Google Shape;141;gcafaa669fa_0_18"/>
          <p:cNvSpPr txBox="1"/>
          <p:nvPr/>
        </p:nvSpPr>
        <p:spPr>
          <a:xfrm>
            <a:off x="1227425" y="2710325"/>
            <a:ext cx="532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u="sng">
                <a:solidFill>
                  <a:schemeClr val="hlink"/>
                </a:solidFill>
                <a:latin typeface="Calibri"/>
                <a:ea typeface="Calibri"/>
                <a:cs typeface="Calibri"/>
                <a:sym typeface="Calibri"/>
                <a:hlinkClick r:id="rId7"/>
              </a:rPr>
              <a:t>https://www.instagram.com/camimi_la</a:t>
            </a:r>
            <a:endParaRPr sz="2400">
              <a:solidFill>
                <a:srgbClr val="0B5394"/>
              </a:solidFill>
              <a:latin typeface="Calibri"/>
              <a:ea typeface="Calibri"/>
              <a:cs typeface="Calibri"/>
              <a:sym typeface="Calibri"/>
            </a:endParaRPr>
          </a:p>
        </p:txBody>
      </p:sp>
      <p:sp>
        <p:nvSpPr>
          <p:cNvPr id="142" name="Google Shape;142;gcafaa669fa_0_18"/>
          <p:cNvSpPr txBox="1"/>
          <p:nvPr/>
        </p:nvSpPr>
        <p:spPr>
          <a:xfrm>
            <a:off x="1227425" y="1495300"/>
            <a:ext cx="7286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u="sng">
                <a:solidFill>
                  <a:schemeClr val="hlink"/>
                </a:solidFill>
                <a:latin typeface="Calibri"/>
                <a:ea typeface="Calibri"/>
                <a:cs typeface="Calibri"/>
                <a:sym typeface="Calibri"/>
                <a:hlinkClick r:id="rId8"/>
              </a:rPr>
              <a:t>https://github.com/cami-la/curso-dio-intro-collections</a:t>
            </a:r>
            <a:endParaRPr sz="2400">
              <a:solidFill>
                <a:srgbClr val="073763"/>
              </a:solidFill>
              <a:latin typeface="Calibri"/>
              <a:ea typeface="Calibri"/>
              <a:cs typeface="Calibri"/>
              <a:sym typeface="Calibri"/>
            </a:endParaRPr>
          </a:p>
        </p:txBody>
      </p:sp>
      <p:sp>
        <p:nvSpPr>
          <p:cNvPr id="143" name="Google Shape;143;gcafaa669fa_0_18"/>
          <p:cNvSpPr txBox="1"/>
          <p:nvPr/>
        </p:nvSpPr>
        <p:spPr>
          <a:xfrm>
            <a:off x="1227425" y="2135225"/>
            <a:ext cx="504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u="sng">
                <a:solidFill>
                  <a:schemeClr val="hlink"/>
                </a:solidFill>
                <a:latin typeface="Calibri"/>
                <a:ea typeface="Calibri"/>
                <a:cs typeface="Calibri"/>
                <a:sym typeface="Calibri"/>
                <a:hlinkClick r:id="rId9"/>
              </a:rPr>
              <a:t>https://www.linkedin.com/in/cami-la/</a:t>
            </a:r>
            <a:endParaRPr sz="2400">
              <a:solidFill>
                <a:srgbClr val="0B5394"/>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Larissa Mestieri</dc:creator>
</cp:coreProperties>
</file>