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3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65" r:id="rId13"/>
    <p:sldId id="266" r:id="rId14"/>
    <p:sldId id="267" r:id="rId15"/>
    <p:sldId id="268" r:id="rId16"/>
    <p:sldId id="276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98098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8005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1351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73574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3511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21181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73974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2752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55039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4401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8916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9281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5937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920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1723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40711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2092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1191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4815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22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sp>
          <p:nvSpPr>
            <p:cNvPr id="23" name="Shape 23"/>
            <p:cNvSpPr/>
            <p:nvPr/>
          </p:nvSpPr>
          <p:spPr>
            <a:xfrm>
              <a:off x="0" y="-7862"/>
              <a:ext cx="863599" cy="5698066"/>
            </a:xfrm>
            <a:custGeom>
              <a:avLst/>
              <a:gdLst/>
              <a:ahLst/>
              <a:cxnLst/>
              <a:rect l="0" t="0" r="0" b="0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6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6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5" cy="6866466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4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063" indent="-12562" rtl="0">
              <a:spcBef>
                <a:spcPts val="0"/>
              </a:spcBef>
              <a:buFont typeface="Trebuchet MS"/>
              <a:buNone/>
              <a:defRPr/>
            </a:lvl2pPr>
            <a:lvl3pPr marL="914126" indent="-12425" rtl="0">
              <a:spcBef>
                <a:spcPts val="0"/>
              </a:spcBef>
              <a:buFont typeface="Trebuchet MS"/>
              <a:buNone/>
              <a:defRPr/>
            </a:lvl3pPr>
            <a:lvl4pPr marL="1371189" indent="-12288" rtl="0">
              <a:spcBef>
                <a:spcPts val="0"/>
              </a:spcBef>
              <a:buFont typeface="Trebuchet MS"/>
              <a:buNone/>
              <a:defRPr/>
            </a:lvl4pPr>
            <a:lvl5pPr marL="1828251" indent="-12151" rtl="0">
              <a:spcBef>
                <a:spcPts val="0"/>
              </a:spcBef>
              <a:buFont typeface="Trebuchet MS"/>
              <a:buNone/>
              <a:defRPr/>
            </a:lvl5pPr>
            <a:lvl6pPr marL="2285314" indent="-12013" rtl="0">
              <a:spcBef>
                <a:spcPts val="0"/>
              </a:spcBef>
              <a:buFont typeface="Trebuchet MS"/>
              <a:buNone/>
              <a:defRPr/>
            </a:lvl6pPr>
            <a:lvl7pPr marL="2742377" indent="-11876" rtl="0">
              <a:spcBef>
                <a:spcPts val="0"/>
              </a:spcBef>
              <a:buFont typeface="Trebuchet MS"/>
              <a:buNone/>
              <a:defRPr/>
            </a:lvl7pPr>
            <a:lvl8pPr marL="3199440" indent="-11739" rtl="0">
              <a:spcBef>
                <a:spcPts val="0"/>
              </a:spcBef>
              <a:buFont typeface="Trebuchet MS"/>
              <a:buNone/>
              <a:defRPr/>
            </a:lvl8pPr>
            <a:lvl9pPr marL="3656503" indent="-11603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6" name="Shape 6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" name="Shape 8"/>
            <p:cNvSpPr/>
            <p:nvPr/>
          </p:nvSpPr>
          <p:spPr>
            <a:xfrm>
              <a:off x="9181475" y="-8466"/>
              <a:ext cx="3007348" cy="6866466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9603442" y="-8466"/>
              <a:ext cx="2588558" cy="6866466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9334500" y="-8466"/>
              <a:ext cx="2854325" cy="6866466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938999" y="-8466"/>
              <a:ext cx="1249824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marR="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marR="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marR="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marR="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llow.com/howto/api/GetZestimate.ht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zillow.com/howto/api/GetComps.htm" TargetMode="External"/><Relationship Id="rId4" Type="http://schemas.openxmlformats.org/officeDocument/2006/relationships/hyperlink" Target="http://www.zillow.com/howto/api/GetSearchResults.ht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ctrTitle"/>
          </p:nvPr>
        </p:nvSpPr>
        <p:spPr>
          <a:xfrm>
            <a:off x="1332895" y="1577220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54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House Renting Service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Steven Yang         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Davinder Sandhu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Gagandeep Singh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77333" y="356364"/>
            <a:ext cx="8596668" cy="10539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User Interface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77333" y="1534333"/>
            <a:ext cx="8596668" cy="45070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Home page</a:t>
            </a:r>
          </a:p>
          <a:p>
            <a:pPr>
              <a:spcBef>
                <a:spcPts val="0"/>
              </a:spcBef>
            </a:pPr>
            <a:endParaRPr sz="18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014780"/>
            <a:ext cx="8037640" cy="451000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68" cy="55277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425845"/>
            <a:ext cx="8596668" cy="4615518"/>
          </a:xfrm>
        </p:spPr>
        <p:txBody>
          <a:bodyPr/>
          <a:lstStyle/>
          <a:p>
            <a:r>
              <a:rPr lang="en-US" dirty="0" smtClean="0"/>
              <a:t>Query result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03" y="1883939"/>
            <a:ext cx="8167607" cy="41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1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API Used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Yelp API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Zillow API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API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Facebook 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API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API Description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Yelp API</a:t>
            </a:r>
          </a:p>
          <a:p>
            <a:pPr marL="0" lvl="0" indent="0" rtl="0">
              <a:lnSpc>
                <a:spcPct val="122726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endParaRPr sz="1100" dirty="0">
              <a:solidFill>
                <a:srgbClr val="333333"/>
              </a:solidFill>
            </a:endParaRPr>
          </a:p>
          <a:p>
            <a:pPr marL="0" lvl="0" indent="0" rtl="0">
              <a:lnSpc>
                <a:spcPct val="122726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800" dirty="0">
                <a:solidFill>
                  <a:srgbClr val="333333"/>
                </a:solidFill>
              </a:rPr>
              <a:t>By using the Yelp API we were able to:</a:t>
            </a:r>
          </a:p>
          <a:p>
            <a:pPr marL="596900" lvl="0" indent="-298450" rtl="0">
              <a:lnSpc>
                <a:spcPct val="122726"/>
              </a:lnSpc>
              <a:spcBef>
                <a:spcPts val="0"/>
              </a:spcBef>
              <a:spcAft>
                <a:spcPts val="23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-US" sz="1800" dirty="0">
                <a:solidFill>
                  <a:srgbClr val="333333"/>
                </a:solidFill>
              </a:rPr>
              <a:t>Find up to </a:t>
            </a:r>
            <a:r>
              <a:rPr lang="en-US" sz="1800" dirty="0" smtClean="0">
                <a:solidFill>
                  <a:srgbClr val="333333"/>
                </a:solidFill>
              </a:rPr>
              <a:t>20</a:t>
            </a:r>
            <a:r>
              <a:rPr lang="en-US" sz="1800" dirty="0" smtClean="0">
                <a:solidFill>
                  <a:srgbClr val="333333"/>
                </a:solidFill>
              </a:rPr>
              <a:t> </a:t>
            </a:r>
            <a:r>
              <a:rPr lang="en-US" sz="1800" dirty="0">
                <a:solidFill>
                  <a:srgbClr val="333333"/>
                </a:solidFill>
              </a:rPr>
              <a:t>best results for a geographically-oriented search</a:t>
            </a:r>
          </a:p>
          <a:p>
            <a:pPr marL="596900" lvl="0" indent="-298450" rtl="0">
              <a:lnSpc>
                <a:spcPct val="122726"/>
              </a:lnSpc>
              <a:spcBef>
                <a:spcPts val="0"/>
              </a:spcBef>
              <a:spcAft>
                <a:spcPts val="23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-US" sz="1800" dirty="0">
                <a:solidFill>
                  <a:srgbClr val="333333"/>
                </a:solidFill>
              </a:rPr>
              <a:t>Sort results by the best match for the query, highest ratings, or distance</a:t>
            </a:r>
          </a:p>
          <a:p>
            <a:pPr marL="596900" lvl="0" indent="-298450" rtl="0">
              <a:lnSpc>
                <a:spcPct val="122726"/>
              </a:lnSpc>
              <a:spcBef>
                <a:spcPts val="0"/>
              </a:spcBef>
              <a:spcAft>
                <a:spcPts val="23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-US" sz="1800" dirty="0">
                <a:solidFill>
                  <a:srgbClr val="333333"/>
                </a:solidFill>
              </a:rPr>
              <a:t>Limit results to those businesses offering a Yelp Deal, and display information about the deal like the title, savings, and purchase URL</a:t>
            </a:r>
          </a:p>
          <a:p>
            <a:pPr marL="596900" lvl="0" indent="-298450" rtl="0">
              <a:lnSpc>
                <a:spcPct val="122726"/>
              </a:lnSpc>
              <a:spcBef>
                <a:spcPts val="0"/>
              </a:spcBef>
              <a:spcAft>
                <a:spcPts val="23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-US" sz="1800" dirty="0">
                <a:solidFill>
                  <a:srgbClr val="333333"/>
                </a:solidFill>
              </a:rPr>
              <a:t>Identify and display whether a business has been claimed on Yelp.com</a:t>
            </a:r>
          </a:p>
          <a:p>
            <a:pPr marL="0" lvl="0" indent="0" rtl="0">
              <a:lnSpc>
                <a:spcPct val="122726"/>
              </a:lnSpc>
              <a:spcBef>
                <a:spcPts val="0"/>
              </a:spcBef>
              <a:spcAft>
                <a:spcPts val="1800"/>
              </a:spcAft>
              <a:buNone/>
            </a:pP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164161"/>
              </a:buClr>
              <a:buFont typeface="Noto Symbo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API Description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Zillow API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1800" dirty="0">
                <a:solidFill>
                  <a:srgbClr val="333333"/>
                </a:solidFill>
              </a:rPr>
              <a:t>The new Zillow API Network turns member sites into mini real estate portals by offering fresh and provocative real estate content.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sz="1800" b="1" dirty="0">
                <a:solidFill>
                  <a:srgbClr val="333333"/>
                </a:solidFill>
              </a:rPr>
              <a:t>Home Valuation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spcAft>
                <a:spcPts val="3400"/>
              </a:spcAft>
              <a:buNone/>
            </a:pPr>
            <a:r>
              <a:rPr lang="en-US" sz="1800" dirty="0">
                <a:solidFill>
                  <a:srgbClr val="333333"/>
                </a:solidFill>
              </a:rPr>
              <a:t>Search results list, Zestimate®, Rent Zestimate®, home evaluations, home valuation charts, comparable houses, and market trend charts.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3400"/>
              </a:spcAft>
              <a:buNone/>
            </a:pPr>
            <a:r>
              <a:rPr lang="en-US" sz="1800" dirty="0">
                <a:solidFill>
                  <a:srgbClr val="333333"/>
                </a:solidFill>
              </a:rPr>
              <a:t>API calls of interest</a:t>
            </a:r>
            <a:r>
              <a:rPr lang="en-US" sz="1800" dirty="0" smtClean="0">
                <a:solidFill>
                  <a:srgbClr val="333333"/>
                </a:solidFill>
              </a:rPr>
              <a:t>:</a:t>
            </a:r>
            <a:endParaRPr lang="en-US" sz="1800" dirty="0">
              <a:solidFill>
                <a:srgbClr val="4F519E"/>
              </a:solidFill>
              <a:hlinkClick r:id="rId3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1800" dirty="0" err="1">
                <a:solidFill>
                  <a:srgbClr val="4F519E"/>
                </a:solidFill>
                <a:hlinkClick r:id="rId4"/>
              </a:rPr>
              <a:t>GetSearchResults</a:t>
            </a:r>
            <a:endParaRPr lang="en-US" sz="1800" dirty="0">
              <a:solidFill>
                <a:srgbClr val="4F519E"/>
              </a:solidFill>
              <a:hlinkClick r:id="rId4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None/>
            </a:pPr>
            <a:endParaRPr sz="1100" dirty="0">
              <a:solidFill>
                <a:srgbClr val="4F519E"/>
              </a:solidFill>
              <a:hlinkClick r:id="rId5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164161"/>
              </a:buClr>
              <a:buFont typeface="Noto Symbo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API Description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Map </a:t>
            </a: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API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22222"/>
                </a:solidFill>
              </a:rPr>
              <a:t>The Google </a:t>
            </a:r>
            <a:r>
              <a:rPr lang="en-US" sz="1800" dirty="0" smtClean="0">
                <a:solidFill>
                  <a:srgbClr val="222222"/>
                </a:solidFill>
              </a:rPr>
              <a:t>Map API JavaScript V3 allows </a:t>
            </a:r>
            <a:r>
              <a:rPr lang="en-US" sz="1800" dirty="0">
                <a:solidFill>
                  <a:srgbClr val="222222"/>
                </a:solidFill>
              </a:rPr>
              <a:t>you to </a:t>
            </a:r>
            <a:r>
              <a:rPr lang="en-US" sz="1800" dirty="0" smtClean="0">
                <a:solidFill>
                  <a:srgbClr val="222222"/>
                </a:solidFill>
              </a:rPr>
              <a:t>pass in place </a:t>
            </a:r>
            <a:r>
              <a:rPr lang="en-US" sz="1800" dirty="0">
                <a:solidFill>
                  <a:srgbClr val="222222"/>
                </a:solidFill>
              </a:rPr>
              <a:t>information </a:t>
            </a:r>
            <a:r>
              <a:rPr lang="en-US" sz="1800" dirty="0" smtClean="0">
                <a:solidFill>
                  <a:srgbClr val="222222"/>
                </a:solidFill>
              </a:rPr>
              <a:t>to display on a map.</a:t>
            </a: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222222"/>
              </a:solidFill>
            </a:endParaRPr>
          </a:p>
          <a:p>
            <a:pPr marL="285750" indent="-285750">
              <a:spcBef>
                <a:spcPts val="0"/>
              </a:spcBef>
            </a:pPr>
            <a:r>
              <a:rPr lang="en-US" sz="1800" dirty="0" smtClean="0">
                <a:solidFill>
                  <a:srgbClr val="222222"/>
                </a:solidFill>
              </a:rPr>
              <a:t>Google Geo API</a:t>
            </a: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rgbClr val="222222"/>
              </a:solidFill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222222"/>
                </a:solidFill>
              </a:rPr>
              <a:t>The API allows you to get longitude and latitude with a address.</a:t>
            </a:r>
            <a:endParaRPr lang="en-US" sz="1800" dirty="0">
              <a:solidFill>
                <a:srgbClr val="222222"/>
              </a:solidFill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2222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22222"/>
              </a:solidFill>
            </a:endParaRPr>
          </a:p>
          <a:p>
            <a: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164161"/>
              </a:buClr>
              <a:buFont typeface="Noto Symbo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  <a:latin typeface="Trebuchet MS"/>
                <a:sym typeface="Trebuchet MS"/>
              </a:rPr>
              <a:t>Web Scraping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Web Site: </a:t>
            </a:r>
          </a:p>
          <a:p>
            <a:r>
              <a:rPr lang="en-US" sz="1800" dirty="0" smtClean="0"/>
              <a:t>Search by URL with Zip Code parameter</a:t>
            </a:r>
          </a:p>
          <a:p>
            <a:r>
              <a:rPr lang="en-US" sz="1800" dirty="0" smtClean="0"/>
              <a:t>Scrape all results for the criminals</a:t>
            </a:r>
          </a:p>
          <a:p>
            <a:r>
              <a:rPr lang="en-US" sz="1800" dirty="0" smtClean="0"/>
              <a:t>Make request to each person</a:t>
            </a:r>
          </a:p>
          <a:p>
            <a:r>
              <a:rPr lang="en-US" sz="1800" dirty="0" smtClean="0"/>
              <a:t>Scrape require information i.e.. Address and Name</a:t>
            </a:r>
          </a:p>
          <a:p>
            <a:pPr marL="91441" indent="0">
              <a:buNone/>
            </a:pPr>
            <a:endParaRPr lang="en-US" dirty="0" smtClean="0"/>
          </a:p>
          <a:p>
            <a:pPr marL="9144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17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Scope Of Project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  Specific Search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One Stop Shop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Safety Factors</a:t>
            </a: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of API’s request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 Paid </a:t>
            </a: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API’s 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services</a:t>
            </a:r>
          </a:p>
          <a:p>
            <a:pPr lvl="1" indent="-342900">
              <a:buSzPct val="79999"/>
            </a:pP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Web Scraping(Solution)</a:t>
            </a:r>
            <a:endParaRPr lang="en-US" sz="18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Keyword 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Typos</a:t>
            </a:r>
          </a:p>
          <a:p>
            <a:pPr marL="285750" indent="-285750">
              <a:buSzPct val="79999"/>
            </a:pP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 Full Access to Facebook API due to lack of Privacy Documentation</a:t>
            </a:r>
            <a:endParaRPr lang="en-US" sz="18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Scope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Mobile application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Direct booking service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Public transportation services availability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Search refinement based on cost 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factor</a:t>
            </a:r>
          </a:p>
          <a:p>
            <a:pPr marL="285750" indent="-285750">
              <a:buSzPct val="79999"/>
            </a:pP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Facebook Privacy Document to access Friend’s Check-in locations</a:t>
            </a:r>
          </a:p>
          <a:p>
            <a:pPr marL="285750" indent="-285750">
              <a:buSzPct val="79999"/>
            </a:pP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Auto complete on address input</a:t>
            </a:r>
            <a:endParaRPr lang="en-US" sz="18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68" cy="986725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  <a:latin typeface="Trebuchet MS"/>
                <a:sym typeface="Trebuchet MS"/>
              </a:rPr>
              <a:t>Topics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596325"/>
            <a:ext cx="8596668" cy="4445037"/>
          </a:xfrm>
        </p:spPr>
        <p:txBody>
          <a:bodyPr/>
          <a:lstStyle/>
          <a:p>
            <a:r>
              <a:rPr lang="en-US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</a:p>
          <a:p>
            <a:r>
              <a:rPr lang="en-US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</a:p>
          <a:p>
            <a:r>
              <a:rPr lang="en-US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Phases</a:t>
            </a:r>
          </a:p>
          <a:p>
            <a:r>
              <a:rPr lang="en-US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 Flow Diagram</a:t>
            </a:r>
          </a:p>
          <a:p>
            <a:r>
              <a:rPr lang="en-US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 Interface</a:t>
            </a:r>
          </a:p>
          <a:p>
            <a:r>
              <a:rPr lang="en-US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API Use</a:t>
            </a:r>
          </a:p>
          <a:p>
            <a:r>
              <a:rPr lang="en-US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API Description</a:t>
            </a:r>
          </a:p>
          <a:p>
            <a:r>
              <a:rPr lang="en-US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Web Scraping</a:t>
            </a:r>
          </a:p>
          <a:p>
            <a:r>
              <a:rPr lang="en-US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Scope</a:t>
            </a:r>
          </a:p>
          <a:p>
            <a:r>
              <a:rPr lang="en-US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</a:t>
            </a:r>
          </a:p>
          <a:p>
            <a:r>
              <a:rPr lang="en-US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Scope</a:t>
            </a:r>
          </a:p>
          <a:p>
            <a:pPr marL="91441" lvl="0" indent="0">
              <a:buNone/>
            </a:pPr>
            <a:endParaRPr lang="en-US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1" lvl="0" indent="0">
              <a:buNone/>
            </a:pPr>
            <a:endParaRPr lang="en-US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1" lvl="0" indent="0">
              <a:buNone/>
            </a:pPr>
            <a:endParaRPr lang="en-US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1" lvl="0" indent="0">
              <a:buNone/>
            </a:pPr>
            <a:endParaRPr lang="en-US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1" lvl="0" indent="0">
              <a:buNone/>
            </a:pPr>
            <a:endParaRPr lang="en-US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28862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72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72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 current single website with all integrated options like nearby places, safety factors, nearby Facebook friends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 can give priority to renting place based on his needs and interest like nearby grocery 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stores, club </a:t>
            </a: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,bars etc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285750" indent="-285750">
              <a:buSzPct val="79999"/>
            </a:pP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Fun, Safe, and Cost Efficient</a:t>
            </a:r>
            <a:endParaRPr lang="en-US" sz="18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Goal: </a:t>
            </a:r>
            <a:r>
              <a:rPr lang="en-US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ouse </a:t>
            </a: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renting process easier </a:t>
            </a: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with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necessary detail 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 </a:t>
            </a: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single page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Implementation: asp.net, C# 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SQL, JavaScript,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HTML, MVC</a:t>
            </a:r>
            <a:endParaRPr lang="en-US" sz="18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Target user-base: People looking for renting house based on some preferences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Data: Data 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dynamically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from </a:t>
            </a: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 API’s like Yelp API, Google maps etc.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1901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Phases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Parsing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Querying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Integrating  Data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Parsing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Search refinement 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options </a:t>
            </a: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like ne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arby places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endParaRPr lang="en-US" sz="1800" b="0" i="0" u="none" strike="noStrike" cap="none" baseline="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Neighborhood s</a:t>
            </a: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afety factors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endParaRPr lang="en-US" sz="18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Keywords like place 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and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zip code can be 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used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endParaRPr lang="en-US" sz="18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Querying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Query is based on user’s option selection like area of interest, nearby places etc.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uses </a:t>
            </a: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zip code </a:t>
            </a: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address </a:t>
            </a:r>
            <a:endParaRPr lang="en-US" sz="18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Query is passed to different API’s by creating a Form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Integration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 from Yelp API, Zillow API etc. is in XML document form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Uses Xml query to obtain related information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Passing location tags to google map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 Flow Diagram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7333" y="1348353"/>
            <a:ext cx="8596668" cy="53934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292" y="1379858"/>
            <a:ext cx="5873857" cy="536190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518</Words>
  <Application>Microsoft Office PowerPoint</Application>
  <PresentationFormat>Widescreen</PresentationFormat>
  <Paragraphs>109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Noto Symbol</vt:lpstr>
      <vt:lpstr>Trebuchet MS</vt:lpstr>
      <vt:lpstr>Wingdings</vt:lpstr>
      <vt:lpstr>Facet</vt:lpstr>
      <vt:lpstr>House Renting Service</vt:lpstr>
      <vt:lpstr>Topics</vt:lpstr>
      <vt:lpstr>Motivation</vt:lpstr>
      <vt:lpstr>Introduction</vt:lpstr>
      <vt:lpstr>Project Phases</vt:lpstr>
      <vt:lpstr>Parsing</vt:lpstr>
      <vt:lpstr>Querying</vt:lpstr>
      <vt:lpstr>Data Integration</vt:lpstr>
      <vt:lpstr>Information Flow Diagram</vt:lpstr>
      <vt:lpstr>User Interface</vt:lpstr>
      <vt:lpstr> </vt:lpstr>
      <vt:lpstr>API Used</vt:lpstr>
      <vt:lpstr>API Description</vt:lpstr>
      <vt:lpstr>API Description</vt:lpstr>
      <vt:lpstr>API Description</vt:lpstr>
      <vt:lpstr>Web Scraping</vt:lpstr>
      <vt:lpstr>Scope Of Project</vt:lpstr>
      <vt:lpstr>Challenges</vt:lpstr>
      <vt:lpstr>Future Scope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Renting Service</dc:title>
  <cp:lastModifiedBy>davinder sandhu</cp:lastModifiedBy>
  <cp:revision>19</cp:revision>
  <dcterms:modified xsi:type="dcterms:W3CDTF">2014-12-09T21:46:36Z</dcterms:modified>
</cp:coreProperties>
</file>