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F123-F523-054C-95DD-CDD7F5EB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5186B-2B57-1E44-83CE-837EA00D0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11C7-8529-1D45-87D0-3EB43B37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8A73-B3B8-9E42-BD13-28680343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3DA4-C3F6-6148-B200-67B283B8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E6FD-535B-4A42-ACA1-20711F95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3007-1FA6-4449-9094-6712AFFA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8221-72AF-244C-BCFF-DDE42F32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209A-5061-5643-B997-645F6984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F3A5-8D27-F149-995B-E04E19C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86DC5-8064-5D42-99F1-FC287150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5E2D5-1D49-8A49-8BA3-8FA0AEB2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5D7B-15BB-7544-9C8E-F1AE20DC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CE5B-32DE-304A-85E3-747AE65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EEC8-5AED-504D-9680-239D64A4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ACA7-0B90-484B-A7AD-C2F77EF0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B68B-1BC8-6042-8F11-29EA9737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1152-0047-3F4E-8CDD-B7528EF2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02FF-2FE3-C249-B18B-0DD4C59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7A76-E6A0-334C-BEA9-A8E8A52B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20CC-FAD1-C14D-AC9C-B66C8B57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0749-F580-FE4D-B279-D74794F7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E96D-EB17-2443-BA34-A9F33A87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95F2-4B15-3A41-8A41-BEACC5B7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46E4-F6B0-404E-BF56-551EEDC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3AD-5461-4346-B033-64F4A272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8FA-3F46-794E-82B0-212F93D3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8591-261E-CA4C-B0C1-32BE13F8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2859-A29B-654B-BBE6-A6526A9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B9289-EED0-FC49-9980-163CCB06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1CBC-2F3D-F14E-B66D-89376EF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75A-E444-8941-BDFA-5A480321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F5E2-3866-1C4C-9954-DBE7601B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64AC0-EEC5-3D47-9FDB-87571F7C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AD8FE-150B-E747-9C55-5C385D689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8570-D68F-594F-AC62-F67DEBFA7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3E4F-D895-C445-9A56-5358F1CF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66A1E-EE18-DE4A-8BB5-8B3DC27B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3806-6F10-8249-B2C3-68CCC502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C272-90A6-7146-84CA-E17E3A9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26FA2-7649-224B-AFB0-FBFB6084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21E26-02D5-BC4F-AF06-62452F24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697-AC0F-D44B-88F9-8C37F74A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9F45B-30F4-B245-8A2C-8778EE2E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E64D3-8E91-A843-AFF6-DEBEEA4C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3E13-28FD-6644-883A-515BBEB9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8092-C5F9-8E43-B821-3C735035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1ED5-5B22-3F42-8572-C0F7770F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B4EB-A3F1-E94E-B1F6-A8A9480A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E4883-8D8B-C941-8190-3D75DB8E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3B2A-B6B0-4F41-9283-C8EA27B8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8E282-56E8-F846-A53E-291768D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2733-EE76-D849-95D6-30101B30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30D6-22CF-ED4A-A318-B2CAC855E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8D03-AFC8-5D49-9960-F1DF8AC7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54FF-8EF6-2845-99FF-A5FF3CF1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9B83-8C48-6148-B1BD-CAC8B5E9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BE6F-8CF6-2047-B3C4-C3F6039D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FE334-2EB6-4D40-A541-1C4F7734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D25A-617A-4A4B-A5BE-375E6D76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7950-A10F-8D43-9B94-68B62960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51EE-0CEF-3941-9EB5-E63A65E5B53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DBB2-F675-8442-8D95-377C235C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0BCA-881F-F444-A8ED-74BA55DB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C9E8-19C3-3149-BA64-2206E628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36DE6-141F-474E-BF26-3356E89799D1}"/>
              </a:ext>
            </a:extLst>
          </p:cNvPr>
          <p:cNvSpPr txBox="1"/>
          <p:nvPr/>
        </p:nvSpPr>
        <p:spPr>
          <a:xfrm>
            <a:off x="0" y="37571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imported</a:t>
            </a:r>
            <a:r>
              <a:rPr lang="it-IT" dirty="0"/>
              <a:t> the </a:t>
            </a:r>
            <a:r>
              <a:rPr lang="it-IT" dirty="0" err="1"/>
              <a:t>csv</a:t>
            </a:r>
            <a:r>
              <a:rPr lang="it-IT" dirty="0"/>
              <a:t>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with me: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84E6E-AB45-7949-A5DD-5CF7A74B05F7}"/>
              </a:ext>
            </a:extLst>
          </p:cNvPr>
          <p:cNvSpPr txBox="1"/>
          <p:nvPr/>
        </p:nvSpPr>
        <p:spPr>
          <a:xfrm>
            <a:off x="0" y="276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 err="1">
                <a:solidFill>
                  <a:srgbClr val="FF0000"/>
                </a:solidFill>
              </a:rPr>
              <a:t>These</a:t>
            </a:r>
            <a:r>
              <a:rPr lang="it-IT" b="1" u="sng" dirty="0">
                <a:solidFill>
                  <a:srgbClr val="FF0000"/>
                </a:solidFill>
              </a:rPr>
              <a:t> are the </a:t>
            </a:r>
            <a:r>
              <a:rPr lang="it-IT" b="1" u="sng" dirty="0" err="1">
                <a:solidFill>
                  <a:srgbClr val="FF0000"/>
                </a:solidFill>
              </a:rPr>
              <a:t>steps</a:t>
            </a:r>
            <a:r>
              <a:rPr lang="it-IT" b="1" u="sng" dirty="0">
                <a:solidFill>
                  <a:srgbClr val="FF0000"/>
                </a:solidFill>
              </a:rPr>
              <a:t> </a:t>
            </a:r>
            <a:r>
              <a:rPr lang="it-IT" b="1" u="sng" dirty="0" err="1">
                <a:solidFill>
                  <a:srgbClr val="FF0000"/>
                </a:solidFill>
              </a:rPr>
              <a:t>showing</a:t>
            </a:r>
            <a:r>
              <a:rPr lang="it-IT" b="1" u="sng" dirty="0">
                <a:solidFill>
                  <a:srgbClr val="FF0000"/>
                </a:solidFill>
              </a:rPr>
              <a:t> the </a:t>
            </a:r>
            <a:r>
              <a:rPr lang="it-IT" b="1" u="sng" dirty="0" err="1">
                <a:solidFill>
                  <a:srgbClr val="FF0000"/>
                </a:solidFill>
              </a:rPr>
              <a:t>process</a:t>
            </a:r>
            <a:r>
              <a:rPr lang="it-IT" b="1" u="sng" dirty="0">
                <a:solidFill>
                  <a:srgbClr val="FF0000"/>
                </a:solidFill>
              </a:rPr>
              <a:t> I </a:t>
            </a:r>
            <a:r>
              <a:rPr lang="it-IT" b="1" u="sng" dirty="0" err="1">
                <a:solidFill>
                  <a:srgbClr val="FF0000"/>
                </a:solidFill>
              </a:rPr>
              <a:t>followed</a:t>
            </a:r>
            <a:r>
              <a:rPr lang="it-IT" b="1" u="sng" dirty="0">
                <a:solidFill>
                  <a:srgbClr val="FF0000"/>
                </a:solidFill>
              </a:rPr>
              <a:t> to solve </a:t>
            </a:r>
            <a:r>
              <a:rPr lang="it-IT" b="1" u="sng" dirty="0" err="1">
                <a:solidFill>
                  <a:srgbClr val="FF0000"/>
                </a:solidFill>
              </a:rPr>
              <a:t>your</a:t>
            </a:r>
            <a:r>
              <a:rPr lang="it-IT" b="1" u="sng" dirty="0">
                <a:solidFill>
                  <a:srgbClr val="FF0000"/>
                </a:solidFill>
              </a:rPr>
              <a:t> code </a:t>
            </a:r>
            <a:r>
              <a:rPr lang="it-IT" b="1" u="sng" dirty="0" err="1">
                <a:solidFill>
                  <a:srgbClr val="FF0000"/>
                </a:solidFill>
              </a:rPr>
              <a:t>challenge</a:t>
            </a:r>
            <a:r>
              <a:rPr lang="it-IT" b="1" u="sng" dirty="0">
                <a:solidFill>
                  <a:srgbClr val="FF0000"/>
                </a:solidFill>
              </a:rPr>
              <a:t> in MATLAB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5E006-8EF2-5A44-B70C-B0BF25CE24E0}"/>
              </a:ext>
            </a:extLst>
          </p:cNvPr>
          <p:cNvSpPr/>
          <p:nvPr/>
        </p:nvSpPr>
        <p:spPr>
          <a:xfrm>
            <a:off x="4283243" y="843003"/>
            <a:ext cx="3248526" cy="2769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it-IT" sz="1200" dirty="0" err="1">
                <a:effectLst/>
                <a:latin typeface="Courier" pitchFamily="2" charset="0"/>
              </a:rPr>
              <a:t>words</a:t>
            </a:r>
            <a:r>
              <a:rPr lang="it-IT" sz="1200" dirty="0">
                <a:effectLst/>
                <a:latin typeface="Courier" pitchFamily="2" charset="0"/>
              </a:rPr>
              <a:t> = </a:t>
            </a:r>
            <a:r>
              <a:rPr lang="it-IT" sz="1200" dirty="0" err="1">
                <a:effectLst/>
                <a:latin typeface="Courier" pitchFamily="2" charset="0"/>
              </a:rPr>
              <a:t>importdata</a:t>
            </a:r>
            <a:r>
              <a:rPr lang="it-IT" sz="1200" dirty="0">
                <a:effectLst/>
                <a:latin typeface="Courier" pitchFamily="2" charset="0"/>
              </a:rPr>
              <a:t>(</a:t>
            </a:r>
            <a:r>
              <a:rPr lang="it-IT" sz="1200" dirty="0">
                <a:solidFill>
                  <a:srgbClr val="B245F3"/>
                </a:solidFill>
                <a:effectLst/>
                <a:latin typeface="Courier" pitchFamily="2" charset="0"/>
              </a:rPr>
              <a:t>'</a:t>
            </a:r>
            <a:r>
              <a:rPr lang="it-IT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Words.csv</a:t>
            </a:r>
            <a:r>
              <a:rPr lang="it-IT" sz="1200" dirty="0">
                <a:solidFill>
                  <a:srgbClr val="B245F3"/>
                </a:solidFill>
                <a:effectLst/>
                <a:latin typeface="Courier" pitchFamily="2" charset="0"/>
              </a:rPr>
              <a:t>'</a:t>
            </a:r>
            <a:r>
              <a:rPr lang="it-IT" sz="1200" dirty="0">
                <a:effectLst/>
                <a:latin typeface="Courier" pitchFamily="2" charset="0"/>
              </a:rPr>
              <a:t>);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4171D-FA27-D34E-8D32-AF1A25028286}"/>
              </a:ext>
            </a:extLst>
          </p:cNvPr>
          <p:cNvSpPr txBox="1"/>
          <p:nvPr/>
        </p:nvSpPr>
        <p:spPr>
          <a:xfrm>
            <a:off x="0" y="12646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 </a:t>
            </a:r>
            <a:r>
              <a:rPr lang="it-IT" dirty="0" err="1"/>
              <a:t>ordered</a:t>
            </a:r>
            <a:r>
              <a:rPr lang="it-IT" dirty="0"/>
              <a:t> the </a:t>
            </a:r>
            <a:r>
              <a:rPr lang="it-IT" dirty="0" err="1"/>
              <a:t>words</a:t>
            </a:r>
            <a:r>
              <a:rPr lang="it-IT" dirty="0"/>
              <a:t> from A to </a:t>
            </a:r>
            <a:r>
              <a:rPr lang="it-IT" dirty="0" err="1"/>
              <a:t>Z</a:t>
            </a:r>
            <a:r>
              <a:rPr lang="it-IT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3896B-36DD-9041-97B8-6B1971C5264A}"/>
              </a:ext>
            </a:extLst>
          </p:cNvPr>
          <p:cNvSpPr/>
          <p:nvPr/>
        </p:nvSpPr>
        <p:spPr>
          <a:xfrm>
            <a:off x="4499810" y="1740686"/>
            <a:ext cx="2699084" cy="2769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it-IT" sz="1200" dirty="0" err="1">
                <a:effectLst/>
                <a:latin typeface="Courier" pitchFamily="2" charset="0"/>
              </a:rPr>
              <a:t>sorted_words</a:t>
            </a:r>
            <a:r>
              <a:rPr lang="it-IT" sz="1200" dirty="0">
                <a:effectLst/>
                <a:latin typeface="Courier" pitchFamily="2" charset="0"/>
              </a:rPr>
              <a:t> = </a:t>
            </a:r>
            <a:r>
              <a:rPr lang="it-IT" sz="1200" dirty="0" err="1">
                <a:effectLst/>
                <a:latin typeface="Courier" pitchFamily="2" charset="0"/>
              </a:rPr>
              <a:t>sort</a:t>
            </a:r>
            <a:r>
              <a:rPr lang="it-IT" sz="1200" dirty="0">
                <a:effectLst/>
                <a:latin typeface="Courier" pitchFamily="2" charset="0"/>
              </a:rPr>
              <a:t>(</a:t>
            </a:r>
            <a:r>
              <a:rPr lang="it-IT" sz="1200" dirty="0" err="1">
                <a:effectLst/>
                <a:latin typeface="Courier" pitchFamily="2" charset="0"/>
              </a:rPr>
              <a:t>words</a:t>
            </a:r>
            <a:r>
              <a:rPr lang="it-IT" sz="1200" dirty="0">
                <a:effectLst/>
                <a:latin typeface="Courier" pitchFamily="2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63026-46DF-554B-86BE-99B99E619302}"/>
              </a:ext>
            </a:extLst>
          </p:cNvPr>
          <p:cNvSpPr txBox="1"/>
          <p:nvPr/>
        </p:nvSpPr>
        <p:spPr>
          <a:xfrm>
            <a:off x="0" y="211609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 </a:t>
            </a:r>
            <a:r>
              <a:rPr lang="it-IT" dirty="0" err="1"/>
              <a:t>looped</a:t>
            </a:r>
            <a:r>
              <a:rPr lang="it-IT" dirty="0"/>
              <a:t> over the </a:t>
            </a:r>
            <a:r>
              <a:rPr lang="it-IT" dirty="0" err="1"/>
              <a:t>csv’s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extracted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the </a:t>
            </a:r>
            <a:r>
              <a:rPr lang="it-IT" dirty="0" err="1"/>
              <a:t>word’s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and </a:t>
            </a:r>
            <a:r>
              <a:rPr lang="it-IT" dirty="0" err="1"/>
              <a:t>word’s</a:t>
            </a:r>
            <a:r>
              <a:rPr lang="it-IT" dirty="0"/>
              <a:t> </a:t>
            </a:r>
            <a:r>
              <a:rPr lang="it-IT" dirty="0" err="1"/>
              <a:t>ends</a:t>
            </a:r>
            <a:r>
              <a:rPr lang="it-IT" dirty="0"/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95202-DEB0-2A4B-9E28-A29A909D22BF}"/>
              </a:ext>
            </a:extLst>
          </p:cNvPr>
          <p:cNvSpPr/>
          <p:nvPr/>
        </p:nvSpPr>
        <p:spPr>
          <a:xfrm>
            <a:off x="3118184" y="2577705"/>
            <a:ext cx="5955632" cy="21236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Courier" pitchFamily="2" charset="0"/>
              </a:rPr>
              <a:t>number_of_words</a:t>
            </a:r>
            <a:r>
              <a:rPr lang="it-IT" sz="1200" dirty="0">
                <a:effectLst/>
                <a:latin typeface="Courier" pitchFamily="2" charset="0"/>
              </a:rPr>
              <a:t> = </a:t>
            </a:r>
            <a:r>
              <a:rPr lang="it-IT" sz="1200" dirty="0" err="1">
                <a:effectLst/>
                <a:latin typeface="Courier" pitchFamily="2" charset="0"/>
              </a:rPr>
              <a:t>length</a:t>
            </a:r>
            <a:r>
              <a:rPr lang="it-IT" sz="1200" dirty="0">
                <a:effectLst/>
                <a:latin typeface="Courier" pitchFamily="2" charset="0"/>
              </a:rPr>
              <a:t>(</a:t>
            </a:r>
            <a:r>
              <a:rPr lang="it-IT" sz="1200" dirty="0" err="1">
                <a:effectLst/>
                <a:latin typeface="Courier" pitchFamily="2" charset="0"/>
              </a:rPr>
              <a:t>sorted_words</a:t>
            </a:r>
            <a:r>
              <a:rPr lang="it-IT" sz="1200" dirty="0">
                <a:effectLst/>
                <a:latin typeface="Courier" pitchFamily="2" charset="0"/>
              </a:rPr>
              <a:t>);</a:t>
            </a:r>
          </a:p>
          <a:p>
            <a:r>
              <a:rPr lang="it-IT" sz="1200" dirty="0">
                <a:solidFill>
                  <a:srgbClr val="25992D"/>
                </a:solidFill>
                <a:effectLst/>
                <a:latin typeface="Courier" pitchFamily="2" charset="0"/>
              </a:rPr>
              <a:t> </a:t>
            </a:r>
          </a:p>
          <a:p>
            <a:r>
              <a:rPr lang="it-IT" sz="1200" dirty="0">
                <a:solidFill>
                  <a:srgbClr val="25992D"/>
                </a:solidFill>
                <a:effectLst/>
                <a:latin typeface="Courier" pitchFamily="2" charset="0"/>
              </a:rPr>
              <a:t> </a:t>
            </a:r>
          </a:p>
          <a:p>
            <a:r>
              <a:rPr lang="it-IT" sz="1200" dirty="0">
                <a:solidFill>
                  <a:srgbClr val="0433FF"/>
                </a:solidFill>
                <a:effectLst/>
                <a:latin typeface="Courier" pitchFamily="2" charset="0"/>
              </a:rPr>
              <a:t>for</a:t>
            </a:r>
            <a:r>
              <a:rPr lang="it-IT" sz="1200" dirty="0">
                <a:solidFill>
                  <a:srgbClr val="000000"/>
                </a:solidFill>
                <a:effectLst/>
                <a:latin typeface="Courier" pitchFamily="2" charset="0"/>
              </a:rPr>
              <a:t> ii=1:number_of_words</a:t>
            </a:r>
            <a:endParaRPr lang="it-IT" sz="1200" dirty="0">
              <a:solidFill>
                <a:srgbClr val="25992D"/>
              </a:solidFill>
              <a:effectLst/>
              <a:latin typeface="Courier" pitchFamily="2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Courier" pitchFamily="2" charset="0"/>
              </a:rPr>
              <a:t>clear</a:t>
            </a:r>
            <a:r>
              <a:rPr lang="it-IT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it-IT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wordstarts</a:t>
            </a:r>
            <a:r>
              <a:rPr lang="it-IT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it-IT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wordends</a:t>
            </a:r>
            <a:r>
              <a:rPr lang="it-IT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it-IT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mytext</a:t>
            </a:r>
            <a:endParaRPr lang="it-IT" sz="1200" dirty="0">
              <a:solidFill>
                <a:srgbClr val="B245F3"/>
              </a:solidFill>
              <a:effectLst/>
              <a:latin typeface="Courier" pitchFamily="2" charset="0"/>
            </a:endParaRPr>
          </a:p>
          <a:p>
            <a:r>
              <a:rPr lang="it-IT" sz="1200" dirty="0">
                <a:effectLst/>
                <a:latin typeface="Courier" pitchFamily="2" charset="0"/>
              </a:rPr>
              <a:t>    </a:t>
            </a:r>
            <a:r>
              <a:rPr lang="it-IT" sz="1200" dirty="0" err="1">
                <a:effectLst/>
                <a:latin typeface="Courier" pitchFamily="2" charset="0"/>
              </a:rPr>
              <a:t>mytext</a:t>
            </a:r>
            <a:r>
              <a:rPr lang="it-IT" sz="1200" dirty="0">
                <a:effectLst/>
                <a:latin typeface="Courier" pitchFamily="2" charset="0"/>
              </a:rPr>
              <a:t>= </a:t>
            </a:r>
            <a:r>
              <a:rPr lang="it-IT" sz="1200" dirty="0" err="1">
                <a:effectLst/>
                <a:latin typeface="Courier" pitchFamily="2" charset="0"/>
              </a:rPr>
              <a:t>sorted_words</a:t>
            </a:r>
            <a:r>
              <a:rPr lang="it-IT" sz="1200" dirty="0">
                <a:effectLst/>
                <a:latin typeface="Courier" pitchFamily="2" charset="0"/>
              </a:rPr>
              <a:t>(ii,:); </a:t>
            </a:r>
          </a:p>
          <a:p>
            <a:r>
              <a:rPr lang="it-IT" sz="1200" dirty="0">
                <a:effectLst/>
                <a:latin typeface="Courier" pitchFamily="2" charset="0"/>
              </a:rPr>
              <a:t>    [</a:t>
            </a:r>
            <a:r>
              <a:rPr lang="it-IT" sz="1200" dirty="0" err="1">
                <a:effectLst/>
                <a:latin typeface="Courier" pitchFamily="2" charset="0"/>
              </a:rPr>
              <a:t>wordstarts</a:t>
            </a:r>
            <a:r>
              <a:rPr lang="it-IT" sz="1200" dirty="0">
                <a:effectLst/>
                <a:latin typeface="Courier" pitchFamily="2" charset="0"/>
              </a:rPr>
              <a:t>, </a:t>
            </a:r>
            <a:r>
              <a:rPr lang="it-IT" sz="1200" dirty="0" err="1">
                <a:effectLst/>
                <a:latin typeface="Courier" pitchFamily="2" charset="0"/>
              </a:rPr>
              <a:t>wordends</a:t>
            </a:r>
            <a:r>
              <a:rPr lang="it-IT" sz="1200" dirty="0">
                <a:effectLst/>
                <a:latin typeface="Courier" pitchFamily="2" charset="0"/>
              </a:rPr>
              <a:t>] = </a:t>
            </a:r>
            <a:r>
              <a:rPr lang="it-IT" sz="1200" dirty="0" err="1">
                <a:effectLst/>
                <a:latin typeface="Courier" pitchFamily="2" charset="0"/>
              </a:rPr>
              <a:t>regexp</a:t>
            </a:r>
            <a:r>
              <a:rPr lang="it-IT" sz="1200" dirty="0">
                <a:effectLst/>
                <a:latin typeface="Courier" pitchFamily="2" charset="0"/>
              </a:rPr>
              <a:t>(</a:t>
            </a:r>
            <a:r>
              <a:rPr lang="it-IT" sz="1200" dirty="0" err="1">
                <a:effectLst/>
                <a:latin typeface="Courier" pitchFamily="2" charset="0"/>
              </a:rPr>
              <a:t>mytext</a:t>
            </a:r>
            <a:r>
              <a:rPr lang="it-IT" sz="1200" dirty="0">
                <a:effectLst/>
                <a:latin typeface="Courier" pitchFamily="2" charset="0"/>
              </a:rPr>
              <a:t>, </a:t>
            </a:r>
            <a:r>
              <a:rPr lang="it-IT" sz="1200" dirty="0">
                <a:solidFill>
                  <a:srgbClr val="B245F3"/>
                </a:solidFill>
                <a:effectLst/>
                <a:latin typeface="Courier" pitchFamily="2" charset="0"/>
              </a:rPr>
              <a:t>'\</a:t>
            </a:r>
            <a:r>
              <a:rPr lang="it-IT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w</a:t>
            </a:r>
            <a:r>
              <a:rPr lang="it-IT" sz="1200" dirty="0">
                <a:solidFill>
                  <a:srgbClr val="B245F3"/>
                </a:solidFill>
                <a:effectLst/>
                <a:latin typeface="Courier" pitchFamily="2" charset="0"/>
              </a:rPr>
              <a:t>+’</a:t>
            </a:r>
            <a:r>
              <a:rPr lang="it-IT" sz="1200" dirty="0">
                <a:effectLst/>
                <a:latin typeface="Courier" pitchFamily="2" charset="0"/>
              </a:rPr>
              <a:t>); </a:t>
            </a:r>
          </a:p>
          <a:p>
            <a:r>
              <a:rPr lang="it-IT" sz="1200" dirty="0">
                <a:effectLst/>
                <a:latin typeface="Courier" pitchFamily="2" charset="0"/>
              </a:rPr>
              <a:t>    </a:t>
            </a:r>
            <a:r>
              <a:rPr lang="it-IT" sz="1200" dirty="0" err="1">
                <a:effectLst/>
                <a:latin typeface="Courier" pitchFamily="2" charset="0"/>
              </a:rPr>
              <a:t>number_of_words</a:t>
            </a:r>
            <a:r>
              <a:rPr lang="it-IT" sz="1200" dirty="0">
                <a:effectLst/>
                <a:latin typeface="Courier" pitchFamily="2" charset="0"/>
              </a:rPr>
              <a:t>(ii,:)=</a:t>
            </a:r>
            <a:r>
              <a:rPr lang="it-IT" sz="1200" dirty="0" err="1">
                <a:effectLst/>
                <a:latin typeface="Courier" pitchFamily="2" charset="0"/>
              </a:rPr>
              <a:t>length</a:t>
            </a:r>
            <a:r>
              <a:rPr lang="it-IT" sz="1200" dirty="0">
                <a:effectLst/>
                <a:latin typeface="Courier" pitchFamily="2" charset="0"/>
              </a:rPr>
              <a:t>(</a:t>
            </a:r>
            <a:r>
              <a:rPr lang="it-IT" sz="1200" dirty="0" err="1">
                <a:effectLst/>
                <a:latin typeface="Courier" pitchFamily="2" charset="0"/>
              </a:rPr>
              <a:t>wordends</a:t>
            </a:r>
            <a:r>
              <a:rPr lang="it-IT" sz="1200" dirty="0">
                <a:effectLst/>
                <a:latin typeface="Courier" pitchFamily="2" charset="0"/>
              </a:rPr>
              <a:t>{1}); </a:t>
            </a:r>
          </a:p>
          <a:p>
            <a:r>
              <a:rPr lang="it-IT" sz="1200" dirty="0">
                <a:effectLst/>
                <a:latin typeface="Courier" pitchFamily="2" charset="0"/>
              </a:rPr>
              <a:t>    </a:t>
            </a:r>
            <a:r>
              <a:rPr lang="it-IT" sz="1200" dirty="0" err="1">
                <a:effectLst/>
                <a:latin typeface="Courier" pitchFamily="2" charset="0"/>
              </a:rPr>
              <a:t>wordlengths</a:t>
            </a:r>
            <a:r>
              <a:rPr lang="it-IT" sz="1200" dirty="0">
                <a:effectLst/>
                <a:latin typeface="Courier" pitchFamily="2" charset="0"/>
              </a:rPr>
              <a:t>(ii,:) = sum(</a:t>
            </a:r>
            <a:r>
              <a:rPr lang="it-IT" sz="1200" dirty="0" err="1">
                <a:effectLst/>
                <a:latin typeface="Courier" pitchFamily="2" charset="0"/>
              </a:rPr>
              <a:t>wordends</a:t>
            </a:r>
            <a:r>
              <a:rPr lang="it-IT" sz="1200" dirty="0">
                <a:effectLst/>
                <a:latin typeface="Courier" pitchFamily="2" charset="0"/>
              </a:rPr>
              <a:t>{1} - </a:t>
            </a:r>
            <a:r>
              <a:rPr lang="it-IT" sz="1200" dirty="0" err="1">
                <a:effectLst/>
                <a:latin typeface="Courier" pitchFamily="2" charset="0"/>
              </a:rPr>
              <a:t>wordstarts</a:t>
            </a:r>
            <a:r>
              <a:rPr lang="it-IT" sz="1200" dirty="0">
                <a:effectLst/>
                <a:latin typeface="Courier" pitchFamily="2" charset="0"/>
              </a:rPr>
              <a:t>{1} + 1);</a:t>
            </a:r>
          </a:p>
          <a:p>
            <a:r>
              <a:rPr lang="it-IT" sz="1200" dirty="0">
                <a:effectLst/>
                <a:latin typeface="Courier" pitchFamily="2" charset="0"/>
              </a:rPr>
              <a:t>    </a:t>
            </a:r>
          </a:p>
          <a:p>
            <a:r>
              <a:rPr lang="it-IT" sz="1200" dirty="0">
                <a:solidFill>
                  <a:srgbClr val="0433FF"/>
                </a:solidFill>
                <a:effectLst/>
                <a:latin typeface="Courier" pitchFamily="2" charset="0"/>
              </a:rPr>
              <a:t>end</a:t>
            </a:r>
            <a:endParaRPr lang="it-IT" dirty="0">
              <a:solidFill>
                <a:srgbClr val="0433FF"/>
              </a:solidFill>
              <a:effectLst/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29189-76A4-DE46-98CF-57583A88876C}"/>
              </a:ext>
            </a:extLst>
          </p:cNvPr>
          <p:cNvSpPr txBox="1"/>
          <p:nvPr/>
        </p:nvSpPr>
        <p:spPr>
          <a:xfrm>
            <a:off x="0" y="47815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Finally, </a:t>
            </a:r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 </a:t>
            </a:r>
            <a:r>
              <a:rPr lang="it-IT" dirty="0" err="1"/>
              <a:t>counted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words</a:t>
            </a:r>
            <a:r>
              <a:rPr lang="it-IT" dirty="0"/>
              <a:t> and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word </a:t>
            </a:r>
            <a:r>
              <a:rPr lang="it-IT" dirty="0" err="1"/>
              <a:t>length</a:t>
            </a:r>
            <a:r>
              <a:rPr lang="it-IT" dirty="0"/>
              <a:t> for the list: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F1EF-FB79-E840-8647-1840E2A7623A}"/>
              </a:ext>
            </a:extLst>
          </p:cNvPr>
          <p:cNvSpPr/>
          <p:nvPr/>
        </p:nvSpPr>
        <p:spPr>
          <a:xfrm>
            <a:off x="3995487" y="5221100"/>
            <a:ext cx="399247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latin typeface="Courier" pitchFamily="2" charset="0"/>
              </a:rPr>
              <a:t>number_of_words</a:t>
            </a:r>
            <a:r>
              <a:rPr lang="it-IT" sz="1200" dirty="0">
                <a:latin typeface="Courier" pitchFamily="2" charset="0"/>
              </a:rPr>
              <a:t> = sum(</a:t>
            </a:r>
            <a:r>
              <a:rPr lang="it-IT" sz="1200" dirty="0" err="1">
                <a:latin typeface="Courier" pitchFamily="2" charset="0"/>
              </a:rPr>
              <a:t>number_of_words</a:t>
            </a:r>
            <a:r>
              <a:rPr lang="it-IT" sz="1200" dirty="0">
                <a:latin typeface="Courier" pitchFamily="2" charset="0"/>
              </a:rPr>
              <a:t>);</a:t>
            </a:r>
          </a:p>
          <a:p>
            <a:r>
              <a:rPr lang="it-IT" sz="1200" dirty="0" err="1">
                <a:latin typeface="Courier" pitchFamily="2" charset="0"/>
              </a:rPr>
              <a:t>wordlengths_average</a:t>
            </a:r>
            <a:r>
              <a:rPr lang="it-IT" sz="1200" dirty="0">
                <a:latin typeface="Courier" pitchFamily="2" charset="0"/>
              </a:rPr>
              <a:t> = </a:t>
            </a:r>
            <a:r>
              <a:rPr lang="it-IT" sz="1200" dirty="0" err="1">
                <a:latin typeface="Courier" pitchFamily="2" charset="0"/>
              </a:rPr>
              <a:t>mean</a:t>
            </a:r>
            <a:r>
              <a:rPr lang="it-IT" sz="1200" dirty="0">
                <a:latin typeface="Courier" pitchFamily="2" charset="0"/>
              </a:rPr>
              <a:t>(</a:t>
            </a:r>
            <a:r>
              <a:rPr lang="it-IT" sz="1200" dirty="0" err="1">
                <a:latin typeface="Courier" pitchFamily="2" charset="0"/>
              </a:rPr>
              <a:t>wordlengths</a:t>
            </a:r>
            <a:r>
              <a:rPr lang="it-IT" sz="1200" dirty="0">
                <a:latin typeface="Courier" pitchFamily="2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36696-A458-7946-A8F9-2866CE64C028}"/>
              </a:ext>
            </a:extLst>
          </p:cNvPr>
          <p:cNvSpPr txBox="1"/>
          <p:nvPr/>
        </p:nvSpPr>
        <p:spPr>
          <a:xfrm>
            <a:off x="0" y="5789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Results are stored in the </a:t>
            </a:r>
            <a:r>
              <a:rPr lang="it-IT" dirty="0" err="1"/>
              <a:t>number_of_words</a:t>
            </a:r>
            <a:r>
              <a:rPr lang="it-IT" dirty="0"/>
              <a:t> and </a:t>
            </a:r>
            <a:r>
              <a:rPr lang="it-IT" dirty="0" err="1"/>
              <a:t>wordlengths_average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FA8D9-EC1D-AC4D-9C28-826A180635A5}"/>
              </a:ext>
            </a:extLst>
          </p:cNvPr>
          <p:cNvSpPr/>
          <p:nvPr/>
        </p:nvSpPr>
        <p:spPr>
          <a:xfrm>
            <a:off x="4586873" y="6266089"/>
            <a:ext cx="2601994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latin typeface="Courier" pitchFamily="2" charset="0"/>
              </a:rPr>
              <a:t>number_of_words</a:t>
            </a:r>
            <a:r>
              <a:rPr lang="it-IT" sz="1200" dirty="0">
                <a:latin typeface="Courier" pitchFamily="2" charset="0"/>
              </a:rPr>
              <a:t> = 41</a:t>
            </a:r>
          </a:p>
          <a:p>
            <a:r>
              <a:rPr lang="it-IT" sz="1200" dirty="0" err="1">
                <a:latin typeface="Courier" pitchFamily="2" charset="0"/>
              </a:rPr>
              <a:t>wordlengths_average</a:t>
            </a:r>
            <a:r>
              <a:rPr lang="it-IT" sz="1200" dirty="0">
                <a:latin typeface="Courier" pitchFamily="2" charset="0"/>
              </a:rPr>
              <a:t> = 10.8</a:t>
            </a:r>
          </a:p>
        </p:txBody>
      </p:sp>
    </p:spTree>
    <p:extLst>
      <p:ext uri="{BB962C8B-B14F-4D97-AF65-F5344CB8AC3E}">
        <p14:creationId xmlns:p14="http://schemas.microsoft.com/office/powerpoint/2010/main" val="31032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Momi</dc:creator>
  <cp:lastModifiedBy>Davide Momi</cp:lastModifiedBy>
  <cp:revision>3</cp:revision>
  <dcterms:created xsi:type="dcterms:W3CDTF">2019-08-05T09:31:15Z</dcterms:created>
  <dcterms:modified xsi:type="dcterms:W3CDTF">2019-08-05T09:48:18Z</dcterms:modified>
</cp:coreProperties>
</file>